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684" r:id="rId5"/>
    <p:sldMasterId id="2147483698" r:id="rId6"/>
  </p:sldMasterIdLst>
  <p:notesMasterIdLst>
    <p:notesMasterId r:id="rId29"/>
  </p:notesMasterIdLst>
  <p:handoutMasterIdLst>
    <p:handoutMasterId r:id="rId30"/>
  </p:handoutMasterIdLst>
  <p:sldIdLst>
    <p:sldId id="557" r:id="rId7"/>
    <p:sldId id="521" r:id="rId8"/>
    <p:sldId id="511" r:id="rId9"/>
    <p:sldId id="522" r:id="rId10"/>
    <p:sldId id="523" r:id="rId11"/>
    <p:sldId id="525" r:id="rId12"/>
    <p:sldId id="527" r:id="rId13"/>
    <p:sldId id="526" r:id="rId14"/>
    <p:sldId id="528" r:id="rId15"/>
    <p:sldId id="529" r:id="rId16"/>
    <p:sldId id="530" r:id="rId17"/>
    <p:sldId id="551" r:id="rId18"/>
    <p:sldId id="508" r:id="rId19"/>
    <p:sldId id="538" r:id="rId20"/>
    <p:sldId id="516" r:id="rId21"/>
    <p:sldId id="545" r:id="rId22"/>
    <p:sldId id="513" r:id="rId23"/>
    <p:sldId id="544" r:id="rId24"/>
    <p:sldId id="549" r:id="rId25"/>
    <p:sldId id="560" r:id="rId26"/>
    <p:sldId id="553" r:id="rId27"/>
    <p:sldId id="556" r:id="rId2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2B"/>
    <a:srgbClr val="141E28"/>
    <a:srgbClr val="F2F3F6"/>
    <a:srgbClr val="E1E2E8"/>
    <a:srgbClr val="011689"/>
    <a:srgbClr val="04A652"/>
    <a:srgbClr val="002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7E4AA3-85D7-4ADC-A2DC-681CFAFDB558}" v="5" dt="2024-08-12T08:19:33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01" autoAdjust="0"/>
    <p:restoredTop sz="79184" autoAdjust="0"/>
  </p:normalViewPr>
  <p:slideViewPr>
    <p:cSldViewPr snapToGrid="0" snapToObjects="1">
      <p:cViewPr varScale="1">
        <p:scale>
          <a:sx n="127" d="100"/>
          <a:sy n="127" d="100"/>
        </p:scale>
        <p:origin x="136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CEA11-69FC-534B-ACAC-5C9693ECF5A5}" type="doc">
      <dgm:prSet loTypeId="urn:microsoft.com/office/officeart/2009/3/layout/SubStep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D15B822-9EDD-DF45-9FFC-7F48070040D8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Praktisk info</a:t>
          </a:r>
          <a:endParaRPr lang="nb-NO"/>
        </a:p>
      </dgm:t>
    </dgm:pt>
    <dgm:pt modelId="{65E41EAC-5AD2-4441-8D7E-6A61DF85FF70}" type="parTrans" cxnId="{5CC855AE-7157-CE47-B30E-6DFA5090AE3B}">
      <dgm:prSet/>
      <dgm:spPr/>
      <dgm:t>
        <a:bodyPr/>
        <a:lstStyle/>
        <a:p>
          <a:endParaRPr lang="nb-NO"/>
        </a:p>
      </dgm:t>
    </dgm:pt>
    <dgm:pt modelId="{6D77CF71-29FF-1344-BBFA-B76E53DEE0BB}" type="sibTrans" cxnId="{5CC855AE-7157-CE47-B30E-6DFA5090AE3B}">
      <dgm:prSet/>
      <dgm:spPr/>
      <dgm:t>
        <a:bodyPr/>
        <a:lstStyle/>
        <a:p>
          <a:endParaRPr lang="nb-NO"/>
        </a:p>
      </dgm:t>
    </dgm:pt>
    <dgm:pt modelId="{14765C08-8F91-E04B-96FC-EEE1649A842C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Registrering</a:t>
          </a:r>
          <a:endParaRPr lang="nb-NO"/>
        </a:p>
      </dgm:t>
    </dgm:pt>
    <dgm:pt modelId="{F056DA3A-1447-414E-A0CF-173ECE0D355D}" type="parTrans" cxnId="{B41AD35D-D081-9E4D-8946-48FA1CB18214}">
      <dgm:prSet/>
      <dgm:spPr/>
      <dgm:t>
        <a:bodyPr/>
        <a:lstStyle/>
        <a:p>
          <a:endParaRPr lang="nb-NO"/>
        </a:p>
      </dgm:t>
    </dgm:pt>
    <dgm:pt modelId="{7E426477-856C-3E4A-8C1B-9018853132DC}" type="sibTrans" cxnId="{B41AD35D-D081-9E4D-8946-48FA1CB18214}">
      <dgm:prSet/>
      <dgm:spPr/>
      <dgm:t>
        <a:bodyPr/>
        <a:lstStyle/>
        <a:p>
          <a:endParaRPr lang="nb-NO"/>
        </a:p>
      </dgm:t>
    </dgm:pt>
    <dgm:pt modelId="{CFA6C1E3-ECD6-F749-B654-887E7DCE8E21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Starthjelp</a:t>
          </a:r>
          <a:endParaRPr lang="nb-NO"/>
        </a:p>
      </dgm:t>
    </dgm:pt>
    <dgm:pt modelId="{57A6748E-D475-4E45-9D03-6191C0A45F40}" type="parTrans" cxnId="{74A93486-9CA6-5F4D-9F05-BA666ACCED07}">
      <dgm:prSet/>
      <dgm:spPr/>
      <dgm:t>
        <a:bodyPr/>
        <a:lstStyle/>
        <a:p>
          <a:endParaRPr lang="nb-NO"/>
        </a:p>
      </dgm:t>
    </dgm:pt>
    <dgm:pt modelId="{8EC1F2FE-9B3D-CB46-90E6-954DB8751F2A}" type="sibTrans" cxnId="{74A93486-9CA6-5F4D-9F05-BA666ACCED07}">
      <dgm:prSet/>
      <dgm:spPr/>
      <dgm:t>
        <a:bodyPr/>
        <a:lstStyle/>
        <a:p>
          <a:endParaRPr lang="nb-NO"/>
        </a:p>
      </dgm:t>
    </dgm:pt>
    <dgm:pt modelId="{FF01684F-F998-8C47-B7C3-B613332D0B8F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Studiet og læringsmiljø</a:t>
          </a:r>
          <a:endParaRPr lang="nb-NO"/>
        </a:p>
      </dgm:t>
    </dgm:pt>
    <dgm:pt modelId="{95093E00-1DE3-E14D-AB24-4FA45D8E058F}" type="parTrans" cxnId="{A648BBE6-C194-F64D-9C85-70AC83D58E92}">
      <dgm:prSet/>
      <dgm:spPr/>
      <dgm:t>
        <a:bodyPr/>
        <a:lstStyle/>
        <a:p>
          <a:endParaRPr lang="nb-NO"/>
        </a:p>
      </dgm:t>
    </dgm:pt>
    <dgm:pt modelId="{E2576E29-147E-BE4B-BBF9-B5ABBFFFD15A}" type="sibTrans" cxnId="{A648BBE6-C194-F64D-9C85-70AC83D58E92}">
      <dgm:prSet/>
      <dgm:spPr/>
      <dgm:t>
        <a:bodyPr/>
        <a:lstStyle/>
        <a:p>
          <a:endParaRPr lang="nb-NO"/>
        </a:p>
      </dgm:t>
    </dgm:pt>
    <dgm:pt modelId="{0096BA6E-9B73-9D48-8B53-6E3F01390A0C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Oppstart og studiestart</a:t>
          </a:r>
          <a:endParaRPr lang="nb-NO"/>
        </a:p>
      </dgm:t>
    </dgm:pt>
    <dgm:pt modelId="{8FA9B0DB-F297-5C46-B0C1-1BCC5B84489C}" type="parTrans" cxnId="{BF1FE22D-45DB-AE42-8CC6-5C423CF09A98}">
      <dgm:prSet/>
      <dgm:spPr/>
      <dgm:t>
        <a:bodyPr/>
        <a:lstStyle/>
        <a:p>
          <a:endParaRPr lang="nb-NO"/>
        </a:p>
      </dgm:t>
    </dgm:pt>
    <dgm:pt modelId="{46631978-BACB-9A4A-B59B-A053069D6CCB}" type="sibTrans" cxnId="{BF1FE22D-45DB-AE42-8CC6-5C423CF09A98}">
      <dgm:prSet/>
      <dgm:spPr/>
      <dgm:t>
        <a:bodyPr/>
        <a:lstStyle/>
        <a:p>
          <a:endParaRPr lang="nb-NO"/>
        </a:p>
      </dgm:t>
    </dgm:pt>
    <dgm:pt modelId="{2C04D802-2866-B440-A0F9-EC38027EBCC8}" type="pres">
      <dgm:prSet presAssocID="{4D7CEA11-69FC-534B-ACAC-5C9693ECF5A5}" presName="Name0" presStyleCnt="0">
        <dgm:presLayoutVars>
          <dgm:chMax val="7"/>
          <dgm:dir/>
          <dgm:animOne val="branch"/>
        </dgm:presLayoutVars>
      </dgm:prSet>
      <dgm:spPr/>
    </dgm:pt>
    <dgm:pt modelId="{063BADC9-E52D-1F4B-AFB7-FA798081469F}" type="pres">
      <dgm:prSet presAssocID="{0D15B822-9EDD-DF45-9FFC-7F48070040D8}" presName="parTx1" presStyleLbl="node1" presStyleIdx="0" presStyleCnt="5"/>
      <dgm:spPr/>
    </dgm:pt>
    <dgm:pt modelId="{4DC40974-BD09-1E4D-AF04-45A96A94D2D1}" type="pres">
      <dgm:prSet presAssocID="{14765C08-8F91-E04B-96FC-EEE1649A842C}" presName="parTx2" presStyleLbl="node1" presStyleIdx="1" presStyleCnt="5"/>
      <dgm:spPr/>
    </dgm:pt>
    <dgm:pt modelId="{1C30689A-9686-5C41-AE89-52F563750A1E}" type="pres">
      <dgm:prSet presAssocID="{CFA6C1E3-ECD6-F749-B654-887E7DCE8E21}" presName="parTx3" presStyleLbl="node1" presStyleIdx="2" presStyleCnt="5"/>
      <dgm:spPr/>
    </dgm:pt>
    <dgm:pt modelId="{B6CFF4B4-D875-F640-AD67-5B2CA2E664A5}" type="pres">
      <dgm:prSet presAssocID="{FF01684F-F998-8C47-B7C3-B613332D0B8F}" presName="parTx4" presStyleLbl="node1" presStyleIdx="3" presStyleCnt="5"/>
      <dgm:spPr/>
    </dgm:pt>
    <dgm:pt modelId="{AEA9683D-FB1A-C143-9F37-5769FE1D6E1A}" type="pres">
      <dgm:prSet presAssocID="{0096BA6E-9B73-9D48-8B53-6E3F01390A0C}" presName="parTx5" presStyleLbl="node1" presStyleIdx="4" presStyleCnt="5"/>
      <dgm:spPr/>
    </dgm:pt>
  </dgm:ptLst>
  <dgm:cxnLst>
    <dgm:cxn modelId="{BF1FE22D-45DB-AE42-8CC6-5C423CF09A98}" srcId="{4D7CEA11-69FC-534B-ACAC-5C9693ECF5A5}" destId="{0096BA6E-9B73-9D48-8B53-6E3F01390A0C}" srcOrd="4" destOrd="0" parTransId="{8FA9B0DB-F297-5C46-B0C1-1BCC5B84489C}" sibTransId="{46631978-BACB-9A4A-B59B-A053069D6CCB}"/>
    <dgm:cxn modelId="{B41AD35D-D081-9E4D-8946-48FA1CB18214}" srcId="{4D7CEA11-69FC-534B-ACAC-5C9693ECF5A5}" destId="{14765C08-8F91-E04B-96FC-EEE1649A842C}" srcOrd="1" destOrd="0" parTransId="{F056DA3A-1447-414E-A0CF-173ECE0D355D}" sibTransId="{7E426477-856C-3E4A-8C1B-9018853132DC}"/>
    <dgm:cxn modelId="{D20D9345-A54B-1247-9C44-CDB2F25230A1}" type="presOf" srcId="{0096BA6E-9B73-9D48-8B53-6E3F01390A0C}" destId="{AEA9683D-FB1A-C143-9F37-5769FE1D6E1A}" srcOrd="0" destOrd="0" presId="urn:microsoft.com/office/officeart/2009/3/layout/SubStepProcess"/>
    <dgm:cxn modelId="{7540E04B-C232-794C-A820-A7B19CF9555D}" type="presOf" srcId="{FF01684F-F998-8C47-B7C3-B613332D0B8F}" destId="{B6CFF4B4-D875-F640-AD67-5B2CA2E664A5}" srcOrd="0" destOrd="0" presId="urn:microsoft.com/office/officeart/2009/3/layout/SubStepProcess"/>
    <dgm:cxn modelId="{06BF696F-82BF-DB4A-87A8-3C8F78BC3006}" type="presOf" srcId="{CFA6C1E3-ECD6-F749-B654-887E7DCE8E21}" destId="{1C30689A-9686-5C41-AE89-52F563750A1E}" srcOrd="0" destOrd="0" presId="urn:microsoft.com/office/officeart/2009/3/layout/SubStepProcess"/>
    <dgm:cxn modelId="{534E2957-84A9-D745-899E-2C273F34D883}" type="presOf" srcId="{0D15B822-9EDD-DF45-9FFC-7F48070040D8}" destId="{063BADC9-E52D-1F4B-AFB7-FA798081469F}" srcOrd="0" destOrd="0" presId="urn:microsoft.com/office/officeart/2009/3/layout/SubStepProcess"/>
    <dgm:cxn modelId="{74A93486-9CA6-5F4D-9F05-BA666ACCED07}" srcId="{4D7CEA11-69FC-534B-ACAC-5C9693ECF5A5}" destId="{CFA6C1E3-ECD6-F749-B654-887E7DCE8E21}" srcOrd="2" destOrd="0" parTransId="{57A6748E-D475-4E45-9D03-6191C0A45F40}" sibTransId="{8EC1F2FE-9B3D-CB46-90E6-954DB8751F2A}"/>
    <dgm:cxn modelId="{D9E7A4AB-7F57-304F-B377-B7AA3990EC96}" type="presOf" srcId="{4D7CEA11-69FC-534B-ACAC-5C9693ECF5A5}" destId="{2C04D802-2866-B440-A0F9-EC38027EBCC8}" srcOrd="0" destOrd="0" presId="urn:microsoft.com/office/officeart/2009/3/layout/SubStepProcess"/>
    <dgm:cxn modelId="{5CC855AE-7157-CE47-B30E-6DFA5090AE3B}" srcId="{4D7CEA11-69FC-534B-ACAC-5C9693ECF5A5}" destId="{0D15B822-9EDD-DF45-9FFC-7F48070040D8}" srcOrd="0" destOrd="0" parTransId="{65E41EAC-5AD2-4441-8D7E-6A61DF85FF70}" sibTransId="{6D77CF71-29FF-1344-BBFA-B76E53DEE0BB}"/>
    <dgm:cxn modelId="{A648BBE6-C194-F64D-9C85-70AC83D58E92}" srcId="{4D7CEA11-69FC-534B-ACAC-5C9693ECF5A5}" destId="{FF01684F-F998-8C47-B7C3-B613332D0B8F}" srcOrd="3" destOrd="0" parTransId="{95093E00-1DE3-E14D-AB24-4FA45D8E058F}" sibTransId="{E2576E29-147E-BE4B-BBF9-B5ABBFFFD15A}"/>
    <dgm:cxn modelId="{DF04C9F7-153F-7842-8D1F-CC5EFBF3A5FB}" type="presOf" srcId="{14765C08-8F91-E04B-96FC-EEE1649A842C}" destId="{4DC40974-BD09-1E4D-AF04-45A96A94D2D1}" srcOrd="0" destOrd="0" presId="urn:microsoft.com/office/officeart/2009/3/layout/SubStepProcess"/>
    <dgm:cxn modelId="{740C117E-A15C-3948-93F1-2929B9705A80}" type="presParOf" srcId="{2C04D802-2866-B440-A0F9-EC38027EBCC8}" destId="{063BADC9-E52D-1F4B-AFB7-FA798081469F}" srcOrd="0" destOrd="0" presId="urn:microsoft.com/office/officeart/2009/3/layout/SubStepProcess"/>
    <dgm:cxn modelId="{420F7104-C49F-6543-AA17-CC7B2E6A42C9}" type="presParOf" srcId="{2C04D802-2866-B440-A0F9-EC38027EBCC8}" destId="{4DC40974-BD09-1E4D-AF04-45A96A94D2D1}" srcOrd="1" destOrd="0" presId="urn:microsoft.com/office/officeart/2009/3/layout/SubStepProcess"/>
    <dgm:cxn modelId="{739DF271-5210-E241-8991-73DD24525D73}" type="presParOf" srcId="{2C04D802-2866-B440-A0F9-EC38027EBCC8}" destId="{1C30689A-9686-5C41-AE89-52F563750A1E}" srcOrd="2" destOrd="0" presId="urn:microsoft.com/office/officeart/2009/3/layout/SubStepProcess"/>
    <dgm:cxn modelId="{AA97E09A-B27F-6B44-861B-1437A320913A}" type="presParOf" srcId="{2C04D802-2866-B440-A0F9-EC38027EBCC8}" destId="{B6CFF4B4-D875-F640-AD67-5B2CA2E664A5}" srcOrd="3" destOrd="0" presId="urn:microsoft.com/office/officeart/2009/3/layout/SubStepProcess"/>
    <dgm:cxn modelId="{F0FC9438-02E8-E34B-9157-2AF3F16CF403}" type="presParOf" srcId="{2C04D802-2866-B440-A0F9-EC38027EBCC8}" destId="{AEA9683D-FB1A-C143-9F37-5769FE1D6E1A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BADC9-E52D-1F4B-AFB7-FA798081469F}">
      <dsp:nvSpPr>
        <dsp:cNvPr id="0" name=""/>
        <dsp:cNvSpPr/>
      </dsp:nvSpPr>
      <dsp:spPr>
        <a:xfrm>
          <a:off x="1268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Praktisk info</a:t>
          </a:r>
          <a:endParaRPr lang="nb-NO" sz="2300" kern="1200"/>
        </a:p>
      </dsp:txBody>
      <dsp:txXfrm>
        <a:off x="305583" y="1440987"/>
        <a:ext cx="1469363" cy="1469363"/>
      </dsp:txXfrm>
    </dsp:sp>
    <dsp:sp modelId="{4DC40974-BD09-1E4D-AF04-45A96A94D2D1}">
      <dsp:nvSpPr>
        <dsp:cNvPr id="0" name=""/>
        <dsp:cNvSpPr/>
      </dsp:nvSpPr>
      <dsp:spPr>
        <a:xfrm>
          <a:off x="2079262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Registrering</a:t>
          </a:r>
          <a:endParaRPr lang="nb-NO" sz="2300" kern="1200"/>
        </a:p>
      </dsp:txBody>
      <dsp:txXfrm>
        <a:off x="2383577" y="1440987"/>
        <a:ext cx="1469363" cy="1469363"/>
      </dsp:txXfrm>
    </dsp:sp>
    <dsp:sp modelId="{1C30689A-9686-5C41-AE89-52F563750A1E}">
      <dsp:nvSpPr>
        <dsp:cNvPr id="0" name=""/>
        <dsp:cNvSpPr/>
      </dsp:nvSpPr>
      <dsp:spPr>
        <a:xfrm>
          <a:off x="4157256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Starthjelp</a:t>
          </a:r>
          <a:endParaRPr lang="nb-NO" sz="2300" kern="1200"/>
        </a:p>
      </dsp:txBody>
      <dsp:txXfrm>
        <a:off x="4461571" y="1440987"/>
        <a:ext cx="1469363" cy="1469363"/>
      </dsp:txXfrm>
    </dsp:sp>
    <dsp:sp modelId="{B6CFF4B4-D875-F640-AD67-5B2CA2E664A5}">
      <dsp:nvSpPr>
        <dsp:cNvPr id="0" name=""/>
        <dsp:cNvSpPr/>
      </dsp:nvSpPr>
      <dsp:spPr>
        <a:xfrm>
          <a:off x="6235250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Studiet og læringsmiljø</a:t>
          </a:r>
          <a:endParaRPr lang="nb-NO" sz="2300" kern="1200"/>
        </a:p>
      </dsp:txBody>
      <dsp:txXfrm>
        <a:off x="6539565" y="1440987"/>
        <a:ext cx="1469363" cy="1469363"/>
      </dsp:txXfrm>
    </dsp:sp>
    <dsp:sp modelId="{AEA9683D-FB1A-C143-9F37-5769FE1D6E1A}">
      <dsp:nvSpPr>
        <dsp:cNvPr id="0" name=""/>
        <dsp:cNvSpPr/>
      </dsp:nvSpPr>
      <dsp:spPr>
        <a:xfrm>
          <a:off x="8313244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Oppstart og studiestart</a:t>
          </a:r>
          <a:endParaRPr lang="nb-NO" sz="2300" kern="1200"/>
        </a:p>
      </dsp:txBody>
      <dsp:txXfrm>
        <a:off x="8617559" y="1440987"/>
        <a:ext cx="1469363" cy="1469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12.08.2024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12.08.2024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/>
              <a:buNone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16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3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696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718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672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37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9583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5822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4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657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121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344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942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Si gjerne noe om hvordan semesteret er lagt opp, eller hvor de finner info om det. Når er første forelesning, eller neste møtepunkt?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6291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Alle faddere får beskjed om å kontakte faddergruppa si uka før studiestart, og avtale når og hvor de skal møtes studiestart-mandagen. 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r>
              <a:rPr lang="nb-NO" dirty="0"/>
              <a:t>Dersom de ikke har blitt kontaktet av fadderen sin; be dem ta kontakt med </a:t>
            </a:r>
            <a:r>
              <a:rPr lang="nb-NO" dirty="0" err="1"/>
              <a:t>fadderstyret</a:t>
            </a:r>
            <a:r>
              <a:rPr lang="nb-NO" dirty="0"/>
              <a:t> som står på stand på plenen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r>
              <a:rPr lang="nb-NO" dirty="0"/>
              <a:t>Dersom det ikke er faddere på dette studiet, skal du som oppstartsmøteleder ha fått beskjed om dette på forhånd, og dere har egne planer for de nye studentene.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(Til info: Tre ulike fadder-t-skjorter i år. Ordinær rød fadder-t-skjorte gjelder de fleste. På studier/faddergrupper med internasjonale studenter bruker fadderen rød t-skjorte med «Buddy» i stedet for «Fadder» (og kommuniserer på engelsk i gruppa). Lyseblå </a:t>
            </a:r>
            <a:r>
              <a:rPr lang="nb-NO" dirty="0" err="1"/>
              <a:t>buddy</a:t>
            </a:r>
            <a:r>
              <a:rPr lang="nb-NO" dirty="0"/>
              <a:t>-t-skjorte er faddere (</a:t>
            </a:r>
            <a:r>
              <a:rPr lang="nb-NO" dirty="0" err="1"/>
              <a:t>buddy</a:t>
            </a:r>
            <a:r>
              <a:rPr lang="nb-NO" dirty="0"/>
              <a:t>) for internasjonale utvekslingsstudenter, som møter hverandre, ESN og internasjonalt kontor uka før studiestart.)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34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466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b-NO" b="0" i="0" dirty="0">
                <a:solidFill>
                  <a:srgbClr val="333333"/>
                </a:solidFill>
                <a:effectLst/>
                <a:latin typeface="acumin-variable"/>
              </a:rPr>
              <a:t>Trenger du hjelp til mestring, tilrettelegging eller andre behov? Eller opplever du studiesituasjonen som tøff? Enten du har små eller store problemer, kan du få hjelp hos </a:t>
            </a:r>
            <a:r>
              <a:rPr lang="nb-NO" b="0" i="0" dirty="0" err="1">
                <a:solidFill>
                  <a:srgbClr val="333333"/>
                </a:solidFill>
                <a:effectLst/>
                <a:latin typeface="acumin-variable"/>
              </a:rPr>
              <a:t>UiAs</a:t>
            </a:r>
            <a:r>
              <a:rPr lang="nb-NO" b="0" i="0" dirty="0">
                <a:solidFill>
                  <a:srgbClr val="333333"/>
                </a:solidFill>
                <a:effectLst/>
                <a:latin typeface="acumin-variable"/>
              </a:rPr>
              <a:t> ressurssenter, et lavterskeltilbud for studenter.</a:t>
            </a:r>
          </a:p>
          <a:p>
            <a:pPr algn="l"/>
            <a:endParaRPr lang="nb-NO" b="0" i="0" dirty="0">
              <a:solidFill>
                <a:srgbClr val="C8102E"/>
              </a:solidFill>
              <a:effectLst/>
              <a:highlight>
                <a:srgbClr val="FEE7E8"/>
              </a:highlight>
              <a:latin typeface="acumin-variable"/>
            </a:endParaRPr>
          </a:p>
          <a:p>
            <a:pPr algn="l"/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Trenger du noen å snakke med?</a:t>
            </a:r>
          </a:p>
          <a:p>
            <a:pPr algn="l"/>
            <a:r>
              <a:rPr lang="nb-NO" b="0" i="0" dirty="0" err="1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SiA</a:t>
            </a:r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 Helse har flere tjenester som skal bidra til at studenter får råd og hjelp til det de trenger. </a:t>
            </a:r>
            <a:r>
              <a:rPr lang="nb-NO" b="0" i="0" dirty="0" err="1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SiA</a:t>
            </a:r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 Helse har ordninger for: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Helsestasjon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Psykolog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Tannlege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C8102E"/>
                </a:solidFill>
                <a:effectLst/>
                <a:highlight>
                  <a:srgbClr val="FEE7E8"/>
                </a:highlight>
                <a:latin typeface="acumin-variable"/>
              </a:rPr>
              <a:t>Fysioterapeut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900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15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C8B84445-13A1-F04B-A8A9-34220EC2D6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2E5DD84-AF92-0846-9E7B-2B1A37F94F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0126" y="1122363"/>
            <a:ext cx="9499655" cy="2387600"/>
          </a:xfrm>
        </p:spPr>
        <p:txBody>
          <a:bodyPr anchor="b">
            <a:normAutofit/>
          </a:bodyPr>
          <a:lstStyle>
            <a:lvl1pPr algn="l">
              <a:defRPr sz="63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126" y="3602038"/>
            <a:ext cx="949965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6" name="Friform 5">
            <a:extLst>
              <a:ext uri="{FF2B5EF4-FFF2-40B4-BE49-F238E27FC236}">
                <a16:creationId xmlns:a16="http://schemas.microsoft.com/office/drawing/2014/main" id="{0CF8364F-E8E1-E40B-4CED-29CBDF1CBDCC}"/>
              </a:ext>
            </a:extLst>
          </p:cNvPr>
          <p:cNvSpPr/>
          <p:nvPr userDrawn="1"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Punktliste med et punkt av gangen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4936067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F0FD72-7E03-BF44-B254-CBD7756F3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Smart punktliste som endrer kontrast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1479B1-4BE7-7542-86D8-B2844C7B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7FE4797-4789-9546-8B3D-CD4CC0A5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5F18DF-F92A-954E-9AFC-EABB0F42C3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31D7125-22A5-C646-ACAD-1A9739777D1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4CF8740-F31F-7B46-87B3-66E10176C9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D37A65D-76A9-F74A-A4C6-5E4036A8AF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EB4C6DB-857F-4A47-9E91-18831FDCCD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6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60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18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9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83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16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4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82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744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3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5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92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61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02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3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7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 dirty="0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6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0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960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85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78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60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5BB3259-D355-6448-A473-A2EF57AE4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672" r:id="rId3"/>
    <p:sldLayoutId id="2147483673" r:id="rId4"/>
    <p:sldLayoutId id="2147483682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836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319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a.no/studier/for-studenter/veiledning-og-kurs/skrivestua/arrangementer/bli-student!(1).html" TargetMode="Externa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ia.pameldingssystem.no/klassereise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ia.pameldingssystem.no/klassereise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gulv, innendørs, rom&#10;&#10;Automatisk generert beskrivelse">
            <a:extLst>
              <a:ext uri="{FF2B5EF4-FFF2-40B4-BE49-F238E27FC236}">
                <a16:creationId xmlns:a16="http://schemas.microsoft.com/office/drawing/2014/main" id="{4F0723FE-857E-53B4-AE69-6B4DF6C24F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-26196" y="0"/>
            <a:ext cx="12218195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1292" y="1162843"/>
            <a:ext cx="10392508" cy="1325563"/>
          </a:xfrm>
        </p:spPr>
        <p:txBody>
          <a:bodyPr>
            <a:normAutofit fontScale="90000"/>
          </a:bodyPr>
          <a:lstStyle/>
          <a:p>
            <a:pPr algn="l"/>
            <a:r>
              <a:rPr lang="nb-NO" sz="8000" dirty="0">
                <a:solidFill>
                  <a:schemeClr val="bg1"/>
                </a:solidFill>
                <a:cs typeface="ConduitITCStd Bold"/>
              </a:rPr>
              <a:t>Velkommen!</a:t>
            </a:r>
            <a:br>
              <a:rPr lang="nb-NO" dirty="0">
                <a:solidFill>
                  <a:schemeClr val="bg1"/>
                </a:solidFill>
                <a:cs typeface="ConduitITCStd Bold"/>
              </a:rPr>
            </a:br>
            <a:r>
              <a:rPr lang="nb-NO" sz="3300" b="0" dirty="0">
                <a:solidFill>
                  <a:schemeClr val="bg1"/>
                </a:solidFill>
                <a:cs typeface="ConduitITCStd Bold"/>
              </a:rPr>
              <a:t>Oppstartsmøte for års- og bachelorstudiet i sosiologi!</a:t>
            </a:r>
            <a:endParaRPr lang="nb-NO" sz="3300" b="0" dirty="0">
              <a:solidFill>
                <a:schemeClr val="bg1"/>
              </a:solidFill>
              <a:cs typeface="ConduitITCStd Light"/>
            </a:endParaRP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DEE0718-C171-0DEE-B2B7-5A58AF26B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364513"/>
              </p:ext>
            </p:extLst>
          </p:nvPr>
        </p:nvGraphicFramePr>
        <p:xfrm>
          <a:off x="961292" y="1825625"/>
          <a:ext cx="1039250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Tittel 1">
            <a:extLst>
              <a:ext uri="{FF2B5EF4-FFF2-40B4-BE49-F238E27FC236}">
                <a16:creationId xmlns:a16="http://schemas.microsoft.com/office/drawing/2014/main" id="{2EEC0AF2-EED6-4BD8-80C2-0E814676C62C}"/>
              </a:ext>
            </a:extLst>
          </p:cNvPr>
          <p:cNvSpPr txBox="1">
            <a:spLocks/>
          </p:cNvSpPr>
          <p:nvPr/>
        </p:nvSpPr>
        <p:spPr>
          <a:xfrm>
            <a:off x="525140" y="5872435"/>
            <a:ext cx="4939041" cy="6090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nb-NO" sz="3000" b="0" dirty="0">
                <a:solidFill>
                  <a:schemeClr val="bg1"/>
                </a:solidFill>
                <a:cs typeface="ConduitITCStd Light"/>
              </a:rPr>
              <a:t>Studiestart 12. august 2024</a:t>
            </a: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BCAB8458-CC2F-2CE5-7063-0B9465C1DFBE}"/>
              </a:ext>
            </a:extLst>
          </p:cNvPr>
          <p:cNvSpPr/>
          <p:nvPr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34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Praktisk info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B9A3AA08-4B19-307E-2B0C-3F6673AC18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7749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Registrering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Du må både 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(1) registrere oppmøte i dag</a:t>
            </a:r>
            <a:r>
              <a:rPr lang="nb-NO" dirty="0"/>
              <a:t> (dette gjør du i NOA-appen)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(2) registrere deg formelt som student (dette gjør du i </a:t>
            </a:r>
            <a:r>
              <a:rPr lang="nb-NO" dirty="0" err="1">
                <a:solidFill>
                  <a:schemeClr val="bg1"/>
                </a:solidFill>
              </a:rPr>
              <a:t>Studenweb</a:t>
            </a:r>
            <a:r>
              <a:rPr lang="nb-NO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551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AD8F50-1A8F-4668-B4F9-EF473F8D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575218"/>
            <a:ext cx="10392508" cy="905377"/>
          </a:xfrm>
        </p:spPr>
        <p:txBody>
          <a:bodyPr/>
          <a:lstStyle/>
          <a:p>
            <a:r>
              <a:rPr lang="nb-NO" dirty="0"/>
              <a:t>1. Registrering av oppmøte nå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65B8FA-23A1-45C4-A30F-CC55675C7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Følg instruksjon </a:t>
            </a:r>
            <a:r>
              <a:rPr lang="nb-NO" dirty="0"/>
              <a:t>i SMS mottatt i går</a:t>
            </a:r>
          </a:p>
          <a:p>
            <a:pPr marL="0" indent="0">
              <a:buNone/>
            </a:pPr>
            <a:r>
              <a:rPr lang="nb-NO" dirty="0"/>
              <a:t>Dersom du ikke har mottatt SMS har vi registrert deg som møtt via andre prosesser slik som sommerskole, forkurs eller lignende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A7E52A-09D3-4D8E-A369-D87E1839AE65}"/>
              </a:ext>
            </a:extLst>
          </p:cNvPr>
          <p:cNvSpPr txBox="1">
            <a:spLocks/>
          </p:cNvSpPr>
          <p:nvPr/>
        </p:nvSpPr>
        <p:spPr>
          <a:xfrm>
            <a:off x="7115175" y="365124"/>
            <a:ext cx="6321705" cy="159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dirty="0"/>
              <a:t>Kode   9695 </a:t>
            </a: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38EE0AE4-6EEB-45E2-982A-1298EAC16AC0}"/>
              </a:ext>
            </a:extLst>
          </p:cNvPr>
          <p:cNvCxnSpPr>
            <a:cxnSpLocks/>
          </p:cNvCxnSpPr>
          <p:nvPr/>
        </p:nvCxnSpPr>
        <p:spPr>
          <a:xfrm flipV="1">
            <a:off x="3467100" y="4490983"/>
            <a:ext cx="1075871" cy="4708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123CCD9B-F86B-4269-B231-FE0BBBAA7BC2}"/>
              </a:ext>
            </a:extLst>
          </p:cNvPr>
          <p:cNvCxnSpPr>
            <a:cxnSpLocks/>
          </p:cNvCxnSpPr>
          <p:nvPr/>
        </p:nvCxnSpPr>
        <p:spPr>
          <a:xfrm>
            <a:off x="7115175" y="4495691"/>
            <a:ext cx="1086675" cy="0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54CA58F2-FC5F-40CE-A2B4-3157B7FB35C6}"/>
              </a:ext>
            </a:extLst>
          </p:cNvPr>
          <p:cNvSpPr/>
          <p:nvPr/>
        </p:nvSpPr>
        <p:spPr>
          <a:xfrm>
            <a:off x="6576165" y="365124"/>
            <a:ext cx="3457184" cy="1670589"/>
          </a:xfrm>
          <a:custGeom>
            <a:avLst/>
            <a:gdLst>
              <a:gd name="connsiteX0" fmla="*/ 0 w 3457184"/>
              <a:gd name="connsiteY0" fmla="*/ 835295 h 1670589"/>
              <a:gd name="connsiteX1" fmla="*/ 1728592 w 3457184"/>
              <a:gd name="connsiteY1" fmla="*/ 0 h 1670589"/>
              <a:gd name="connsiteX2" fmla="*/ 3457184 w 3457184"/>
              <a:gd name="connsiteY2" fmla="*/ 835295 h 1670589"/>
              <a:gd name="connsiteX3" fmla="*/ 1728592 w 3457184"/>
              <a:gd name="connsiteY3" fmla="*/ 1670590 h 1670589"/>
              <a:gd name="connsiteX4" fmla="*/ 0 w 3457184"/>
              <a:gd name="connsiteY4" fmla="*/ 835295 h 167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184" h="1670589" extrusionOk="0">
                <a:moveTo>
                  <a:pt x="0" y="835295"/>
                </a:moveTo>
                <a:cubicBezTo>
                  <a:pt x="-34386" y="352764"/>
                  <a:pt x="579418" y="72999"/>
                  <a:pt x="1728592" y="0"/>
                </a:cubicBezTo>
                <a:cubicBezTo>
                  <a:pt x="2705365" y="4652"/>
                  <a:pt x="3331589" y="377968"/>
                  <a:pt x="3457184" y="835295"/>
                </a:cubicBezTo>
                <a:cubicBezTo>
                  <a:pt x="3405707" y="1346886"/>
                  <a:pt x="2647165" y="1870138"/>
                  <a:pt x="1728592" y="1670590"/>
                </a:cubicBezTo>
                <a:cubicBezTo>
                  <a:pt x="715097" y="1638408"/>
                  <a:pt x="98461" y="1343661"/>
                  <a:pt x="0" y="835295"/>
                </a:cubicBezTo>
                <a:close/>
              </a:path>
            </a:pathLst>
          </a:custGeom>
          <a:noFill/>
          <a:ln w="28575">
            <a:solidFill>
              <a:srgbClr val="D2002B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35D1B82-8240-7DB5-1C38-46B599424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91" y="3004457"/>
            <a:ext cx="2306927" cy="253567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ED99DAA-778E-DE21-BFAF-D78B4F830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971" y="3004457"/>
            <a:ext cx="2384128" cy="253568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41F0735-C8A5-9B51-8C4B-95E29E98B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850" y="3004458"/>
            <a:ext cx="2306928" cy="2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54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616371"/>
            <a:ext cx="10392508" cy="823070"/>
          </a:xfrm>
        </p:spPr>
        <p:txBody>
          <a:bodyPr/>
          <a:lstStyle/>
          <a:p>
            <a:r>
              <a:rPr lang="nb-NO" dirty="0"/>
              <a:t>2. Semesterregistrering (viktig!)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666137"/>
            <a:ext cx="6832373" cy="4351338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Frist: 1. september </a:t>
            </a:r>
            <a:r>
              <a:rPr lang="nb-NO" dirty="0"/>
              <a:t>dette semesteret </a:t>
            </a:r>
            <a:br>
              <a:rPr lang="nb-NO" dirty="0"/>
            </a:br>
            <a:r>
              <a:rPr lang="nb-NO" dirty="0"/>
              <a:t>(må gjøres hvert semester)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Gjøres på </a:t>
            </a:r>
            <a:r>
              <a:rPr lang="nb-NO" dirty="0" err="1"/>
              <a:t>StudentWeb</a:t>
            </a:r>
            <a:r>
              <a:rPr lang="nb-NO" dirty="0"/>
              <a:t> (uia.no/</a:t>
            </a:r>
            <a:r>
              <a:rPr lang="nb-NO" dirty="0" err="1"/>
              <a:t>studentweb</a:t>
            </a:r>
            <a:r>
              <a:rPr lang="nb-NO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Bekreft utdanningsplan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Betal semesteravgift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Oppdatere personopplysninger og semesteradresse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Last ned app for studentbevis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Få utstedt studentkort (adgangskort, printer m.m.)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4723801-F4B2-43AE-3CC2-BC46463F2A98}"/>
              </a:ext>
            </a:extLst>
          </p:cNvPr>
          <p:cNvSpPr/>
          <p:nvPr/>
        </p:nvSpPr>
        <p:spPr>
          <a:xfrm>
            <a:off x="8176437" y="999460"/>
            <a:ext cx="3402419" cy="38702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BC7A266-D776-1024-3B19-09A2086F3AE8}"/>
              </a:ext>
            </a:extLst>
          </p:cNvPr>
          <p:cNvSpPr txBox="1"/>
          <p:nvPr/>
        </p:nvSpPr>
        <p:spPr>
          <a:xfrm>
            <a:off x="8378456" y="1307804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Gjør du ikke dette, </a:t>
            </a:r>
            <a:br>
              <a:rPr lang="nb-NO" b="1" dirty="0"/>
            </a:br>
            <a:r>
              <a:rPr lang="nb-NO" b="1" dirty="0"/>
              <a:t>er du ikke student.</a:t>
            </a:r>
          </a:p>
          <a:p>
            <a:endParaRPr lang="nb-NO" dirty="0"/>
          </a:p>
          <a:p>
            <a:r>
              <a:rPr lang="nb-NO" i="1" dirty="0"/>
              <a:t>Forutsetning for å gå opp til eksamen, få studentkort, tilgang til Canvas og grupperom etc.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819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Starthjelp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Sjekklister, digitale verktøy, tips og kurs</a:t>
            </a:r>
          </a:p>
        </p:txBody>
      </p:sp>
    </p:spTree>
    <p:extLst>
      <p:ext uri="{BB962C8B-B14F-4D97-AF65-F5344CB8AC3E}">
        <p14:creationId xmlns:p14="http://schemas.microsoft.com/office/powerpoint/2010/main" val="298676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uia.no/studiestart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Alt om de første dagene.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473995-3A3D-5DDF-E731-8A02DDC31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002" y="681037"/>
            <a:ext cx="8008680" cy="4004340"/>
          </a:xfrm>
          <a:prstGeom prst="rect">
            <a:avLst/>
          </a:prstGeom>
        </p:spPr>
      </p:pic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2997C625-8983-E5AD-9D05-8E1C9A8B27A2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778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575218"/>
            <a:ext cx="3476028" cy="905377"/>
          </a:xfrm>
        </p:spPr>
        <p:txBody>
          <a:bodyPr/>
          <a:lstStyle/>
          <a:p>
            <a:r>
              <a:rPr lang="nb-NO" dirty="0"/>
              <a:t>Sjekkliste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3476028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Alt du må huske i starten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, og hjelp til å komme godt i gang.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7812D6E-ACEA-DEB6-0D17-1447A8C4F0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09"/>
          <a:stretch/>
        </p:blipFill>
        <p:spPr>
          <a:xfrm>
            <a:off x="4559002" y="699816"/>
            <a:ext cx="7937798" cy="4583383"/>
          </a:xfrm>
          <a:prstGeom prst="rect">
            <a:avLst/>
          </a:prstGeom>
        </p:spPr>
      </p:pic>
      <p:sp>
        <p:nvSpPr>
          <p:cNvPr id="10" name="Avrundet rektangel 8">
            <a:extLst>
              <a:ext uri="{FF2B5EF4-FFF2-40B4-BE49-F238E27FC236}">
                <a16:creationId xmlns:a16="http://schemas.microsoft.com/office/drawing/2014/main" id="{67970C6B-A499-4CDE-7CCD-9AB20BBB44F7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69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uia.no/studentliv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3636107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Sosiale tilbud, støttetjenester informasjon om livet som student.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46917DB-26D3-9182-7EAA-B60759B84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202" y="1087437"/>
            <a:ext cx="8776258" cy="4119563"/>
          </a:xfrm>
          <a:prstGeom prst="rect">
            <a:avLst/>
          </a:prstGeom>
        </p:spPr>
      </p:pic>
      <p:sp>
        <p:nvSpPr>
          <p:cNvPr id="6" name="Avrundet rektangel 8">
            <a:extLst>
              <a:ext uri="{FF2B5EF4-FFF2-40B4-BE49-F238E27FC236}">
                <a16:creationId xmlns:a16="http://schemas.microsoft.com/office/drawing/2014/main" id="{F8F554A4-D186-64E0-B814-9B549ACC09B9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8276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uia.no/for-studenter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3903316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Startside for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UiA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-studenter gjennom hele studieløpet.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F9C6AD-452F-9A60-8F62-D6B08C59F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8" r="5161"/>
          <a:stretch/>
        </p:blipFill>
        <p:spPr>
          <a:xfrm>
            <a:off x="4495502" y="699749"/>
            <a:ext cx="8059480" cy="4558052"/>
          </a:xfrm>
          <a:prstGeom prst="rect">
            <a:avLst/>
          </a:prstGeom>
        </p:spPr>
      </p:pic>
      <p:sp>
        <p:nvSpPr>
          <p:cNvPr id="4" name="Avrundet rektangel 8">
            <a:extLst>
              <a:ext uri="{FF2B5EF4-FFF2-40B4-BE49-F238E27FC236}">
                <a16:creationId xmlns:a16="http://schemas.microsoft.com/office/drawing/2014/main" id="{65E390CF-C8F6-B2FA-68B1-523D5848354E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A7688BB-2313-2D8E-1305-4BC4FF2BB6CA}"/>
              </a:ext>
            </a:extLst>
          </p:cNvPr>
          <p:cNvSpPr/>
          <p:nvPr/>
        </p:nvSpPr>
        <p:spPr>
          <a:xfrm>
            <a:off x="9639300" y="1308100"/>
            <a:ext cx="787400" cy="319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81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616371"/>
            <a:ext cx="10392508" cy="823070"/>
          </a:xfrm>
        </p:spPr>
        <p:txBody>
          <a:bodyPr/>
          <a:lstStyle/>
          <a:p>
            <a:r>
              <a:rPr lang="nb-NO" dirty="0"/>
              <a:t>Canvas: Læringsplattform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654937"/>
            <a:ext cx="465705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Verktøy for kommunikasjon mellom studenter og forelesere.</a:t>
            </a:r>
          </a:p>
          <a:p>
            <a:pPr marL="0" indent="0">
              <a:buNone/>
            </a:pP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nb-NO" dirty="0"/>
              <a:t>Informasjon</a:t>
            </a:r>
          </a:p>
          <a:p>
            <a:r>
              <a:rPr lang="nb-NO" dirty="0"/>
              <a:t>Beskjeder</a:t>
            </a:r>
          </a:p>
          <a:p>
            <a:r>
              <a:rPr lang="nb-NO" dirty="0">
                <a:latin typeface="Helvetica"/>
                <a:cs typeface="Helvetica"/>
              </a:rPr>
              <a:t>Gruppeinndelinger</a:t>
            </a:r>
          </a:p>
          <a:p>
            <a:r>
              <a:rPr lang="nb-NO" dirty="0">
                <a:latin typeface="Helvetica"/>
                <a:cs typeface="Helvetica"/>
              </a:rPr>
              <a:t>Power </a:t>
            </a:r>
            <a:r>
              <a:rPr lang="nb-NO" dirty="0" err="1">
                <a:latin typeface="Helvetica"/>
                <a:cs typeface="Helvetica"/>
              </a:rPr>
              <a:t>point</a:t>
            </a:r>
            <a:r>
              <a:rPr lang="nb-NO" dirty="0">
                <a:latin typeface="Helvetica"/>
                <a:cs typeface="Helvetica"/>
              </a:rPr>
              <a:t> fra forelesninger</a:t>
            </a:r>
          </a:p>
          <a:p>
            <a:r>
              <a:rPr lang="nb-NO" dirty="0"/>
              <a:t>Oppgaveinnlevering</a:t>
            </a:r>
          </a:p>
          <a:p>
            <a:r>
              <a:rPr lang="nb-NO" dirty="0"/>
              <a:t>Med mer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Tilsvarer It’s learning.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256B20F-2ACD-44B6-AD9C-8791D0D00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8351" y="1306268"/>
            <a:ext cx="7487868" cy="3984189"/>
          </a:xfrm>
          <a:prstGeom prst="rect">
            <a:avLst/>
          </a:prstGeom>
        </p:spPr>
      </p:pic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EE6B0CA4-5355-1B7F-1BD5-21D9B54C78EA}"/>
              </a:ext>
            </a:extLst>
          </p:cNvPr>
          <p:cNvSpPr/>
          <p:nvPr/>
        </p:nvSpPr>
        <p:spPr>
          <a:xfrm>
            <a:off x="5618351" y="1306268"/>
            <a:ext cx="7487868" cy="3984189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500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Kurs for nye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Introduksjon til digitale verktøy </a:t>
            </a:r>
            <a:r>
              <a:rPr lang="nb-NO" dirty="0"/>
              <a:t>| Tirsdag 13. august (</a:t>
            </a:r>
            <a:r>
              <a:rPr lang="nb-NO" dirty="0" err="1"/>
              <a:t>drop</a:t>
            </a:r>
            <a:r>
              <a:rPr lang="nb-NO" dirty="0"/>
              <a:t>-in), men det er tidspunktet 1015-1100 som passer best for dere, da det er fakultetssamling for nye studenter på Kristiansand Kino kl. 1230</a:t>
            </a:r>
            <a:r>
              <a:rPr lang="nb-NO" dirty="0">
                <a:sym typeface="Wingdings" panose="05000000000000000000" pitchFamily="2" charset="2"/>
              </a:rPr>
              <a:t>.</a:t>
            </a:r>
            <a:endParaRPr lang="nb-NO" dirty="0"/>
          </a:p>
          <a:p>
            <a:pPr lvl="1"/>
            <a:r>
              <a:rPr lang="nb-NO" sz="2000" dirty="0"/>
              <a:t>Canvas, Teams m.m.</a:t>
            </a:r>
          </a:p>
          <a:p>
            <a:r>
              <a:rPr lang="nb-NO" i="1" dirty="0"/>
              <a:t>Bli student</a:t>
            </a:r>
            <a:r>
              <a:rPr lang="nb-NO" dirty="0"/>
              <a:t> (slik kommer du godt i gang)</a:t>
            </a:r>
            <a:r>
              <a:rPr lang="nb-NO" i="1" dirty="0"/>
              <a:t> </a:t>
            </a:r>
            <a:r>
              <a:rPr lang="nb-NO" dirty="0"/>
              <a:t>| Se timeplan</a:t>
            </a:r>
          </a:p>
          <a:p>
            <a:pPr lvl="1"/>
            <a:r>
              <a:rPr lang="nb-NO" dirty="0">
                <a:hlinkClick r:id="rId2"/>
              </a:rPr>
              <a:t>20. august </a:t>
            </a:r>
            <a:r>
              <a:rPr lang="nb-NO" dirty="0" err="1">
                <a:hlinkClick r:id="rId2"/>
              </a:rPr>
              <a:t>kl</a:t>
            </a:r>
            <a:r>
              <a:rPr lang="nb-NO" dirty="0">
                <a:hlinkClick r:id="rId2"/>
              </a:rPr>
              <a:t> 1415-1500 (se rom her)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6306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Studiet og læringsmiljø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nb-NO" dirty="0">
                <a:solidFill>
                  <a:schemeClr val="bg1"/>
                </a:solidFill>
              </a:rPr>
              <a:t>Hvordan blir dette semesteret?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bg1"/>
                </a:solidFill>
              </a:rPr>
              <a:t>Fakultetssamling tirsdag 13. august på Kristiansand Kino fra kl. 1230-1500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Oppstartsseminar onsdag 14. august i H1 058 kl. 1030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Helvetica"/>
                <a:cs typeface="Helvetica"/>
              </a:rPr>
              <a:t>Klassereisen (busstur i Kristiansand) onsdag14. august kl. 1200-1400 </a:t>
            </a:r>
            <a:br>
              <a:rPr lang="nb-NO" dirty="0">
                <a:latin typeface="Helvetica"/>
                <a:cs typeface="Helvetica"/>
              </a:rPr>
            </a:br>
            <a:r>
              <a:rPr lang="nb-NO" dirty="0">
                <a:latin typeface="Helvetica"/>
                <a:cs typeface="Helvetica"/>
              </a:rPr>
              <a:t>NB: påmelding her </a:t>
            </a:r>
            <a:r>
              <a:rPr lang="nb-NO" dirty="0">
                <a:latin typeface="Helvetica"/>
                <a:cs typeface="Helvetica"/>
                <a:hlinkClick r:id="rId3"/>
              </a:rPr>
              <a:t>https://uia.pameldingssystem.no/klassereisen</a:t>
            </a:r>
            <a:r>
              <a:rPr lang="nb-NO" dirty="0">
                <a:latin typeface="Helvetica"/>
                <a:cs typeface="Helvetica"/>
              </a:rPr>
              <a:t>, frist for å melde seg på er i morgen </a:t>
            </a:r>
            <a:r>
              <a:rPr lang="nb-NO" err="1">
                <a:latin typeface="Helvetica"/>
                <a:cs typeface="Helvetica"/>
              </a:rPr>
              <a:t>kl</a:t>
            </a:r>
            <a:r>
              <a:rPr lang="nb-NO" dirty="0">
                <a:latin typeface="Helvetica"/>
                <a:cs typeface="Helvetica"/>
              </a:rPr>
              <a:t> 1800! Kun plass til 50 personer på bussen, og det er førstemann til mølla som gjelder! Skjemaet åpner for påmelding </a:t>
            </a:r>
            <a:r>
              <a:rPr lang="nb-NO" err="1">
                <a:latin typeface="Helvetica"/>
                <a:cs typeface="Helvetica"/>
              </a:rPr>
              <a:t>kl</a:t>
            </a:r>
            <a:r>
              <a:rPr lang="nb-NO">
                <a:latin typeface="Helvetica"/>
                <a:cs typeface="Helvetica"/>
              </a:rPr>
              <a:t> 1500.</a:t>
            </a:r>
            <a:endParaRPr lang="nb-NO" dirty="0"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Fotballkamp og grilling med nye studenter onsdag 14. august kl. 1500</a:t>
            </a:r>
          </a:p>
        </p:txBody>
      </p:sp>
    </p:spTree>
    <p:extLst>
      <p:ext uri="{BB962C8B-B14F-4D97-AF65-F5344CB8AC3E}">
        <p14:creationId xmlns:p14="http://schemas.microsoft.com/office/powerpoint/2010/main" val="2158164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uia.no/timeplan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Følg med på oppdateringer. Kan endres gjennom høsten.</a:t>
            </a:r>
          </a:p>
        </p:txBody>
      </p:sp>
    </p:spTree>
    <p:extLst>
      <p:ext uri="{BB962C8B-B14F-4D97-AF65-F5344CB8AC3E}">
        <p14:creationId xmlns:p14="http://schemas.microsoft.com/office/powerpoint/2010/main" val="3856343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Oppstart og studiestart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5511ABF1-6026-3F08-775E-0133623F3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24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utendørs, mann&#10;&#10;Automatisk generert beskrivelse">
            <a:extLst>
              <a:ext uri="{FF2B5EF4-FFF2-40B4-BE49-F238E27FC236}">
                <a16:creationId xmlns:a16="http://schemas.microsoft.com/office/drawing/2014/main" id="{E5CBFE81-7B27-B362-CE94-B13AFB02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860"/>
            <a:ext cx="12192000" cy="813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55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 i høst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blir dette semesteret?</a:t>
            </a:r>
          </a:p>
          <a:p>
            <a:pPr lvl="1"/>
            <a:r>
              <a:rPr lang="nb-NO" dirty="0"/>
              <a:t>Studentmentorordning for nye studenter, Lejla og Sara!</a:t>
            </a:r>
          </a:p>
          <a:p>
            <a:r>
              <a:rPr lang="nb-NO" dirty="0"/>
              <a:t>Neste møte/første forelesning</a:t>
            </a:r>
          </a:p>
          <a:p>
            <a:pPr lvl="1"/>
            <a:r>
              <a:rPr lang="nb-NO" dirty="0"/>
              <a:t>Tirsdag 13. august: Kurs i digitale systemer og Fakultetssamling og</a:t>
            </a:r>
          </a:p>
          <a:p>
            <a:pPr lvl="1"/>
            <a:r>
              <a:rPr lang="nb-NO" dirty="0"/>
              <a:t> Onsdag 14. august: Oppstartsseminar og busstur (husk påmelding! Førstemann til mølla, plass til 50 studenter!) </a:t>
            </a:r>
            <a:r>
              <a:rPr lang="nb-NO" dirty="0">
                <a:hlinkClick r:id="rId3"/>
              </a:rPr>
              <a:t>https://uia.pameldingssystem.no/klassereisen</a:t>
            </a:r>
            <a:r>
              <a:rPr lang="nb-NO" dirty="0"/>
              <a:t> 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 err="1">
                <a:solidFill>
                  <a:srgbClr val="D2002B"/>
                </a:solidFill>
              </a:rPr>
              <a:t>uia.no</a:t>
            </a:r>
            <a:r>
              <a:rPr lang="nb-NO" b="1" dirty="0">
                <a:solidFill>
                  <a:srgbClr val="D2002B"/>
                </a:solidFill>
              </a:rPr>
              <a:t>/timeplan</a:t>
            </a:r>
          </a:p>
        </p:txBody>
      </p:sp>
    </p:spTree>
    <p:extLst>
      <p:ext uri="{BB962C8B-B14F-4D97-AF65-F5344CB8AC3E}">
        <p14:creationId xmlns:p14="http://schemas.microsoft.com/office/powerpoint/2010/main" val="3335408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Studiestart og fadderordning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I dag: </a:t>
            </a:r>
          </a:p>
          <a:p>
            <a:pPr lvl="1"/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Fadderordning</a:t>
            </a:r>
          </a:p>
          <a:p>
            <a:pPr lvl="1"/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Flere arrangement og mye som skjer</a:t>
            </a:r>
          </a:p>
          <a:p>
            <a:pPr lvl="1"/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Telt for vårt fakultet</a:t>
            </a:r>
          </a:p>
          <a:p>
            <a:pPr marL="0" indent="0">
              <a:buNone/>
            </a:pP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b="1" dirty="0" err="1">
                <a:solidFill>
                  <a:srgbClr val="D200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uia.no</a:t>
            </a:r>
            <a:r>
              <a:rPr lang="nb-NO" b="1" dirty="0">
                <a:solidFill>
                  <a:srgbClr val="D200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/studiestart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3B8FDF-87BE-411F-8482-14FF89216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753" y="3356975"/>
            <a:ext cx="3265290" cy="326529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CAF7763-E21C-2A16-4B64-8B5D8676AE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463" y="3429000"/>
            <a:ext cx="3265290" cy="316940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0CC4A81-2920-C7C2-0885-6448D00A0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6178" y="310263"/>
            <a:ext cx="3346514" cy="316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93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DF502F-0F63-4B40-8447-26C8AD96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«Si ifra» - varslingssystem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92C84E-42E1-4FDB-8DF1-00BF982B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Du kan bl.a. varsle når du opplever: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Uetiske, ulovlige eller straffbare forhold knyttet til læringsmiljøet, forurensning, korrupsjon, misbruk av offentlige midler, myndighetsmisbruk</a:t>
            </a:r>
          </a:p>
          <a:p>
            <a:r>
              <a:rPr lang="nb-NO" dirty="0"/>
              <a:t>Feil eller mangler som kan medføre fare for liv eller helse</a:t>
            </a:r>
          </a:p>
          <a:p>
            <a:r>
              <a:rPr lang="nb-NO" dirty="0"/>
              <a:t>At medstudenter eller ansatte blir mobbet, trakassert eller diskriminert i forbindelse med sitt virke ved UiA.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D2002B"/>
                </a:solidFill>
              </a:rPr>
              <a:t>uia.no/si-ifra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833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DF502F-0F63-4B40-8447-26C8AD96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tilbud til deg som student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92C84E-42E1-4FDB-8DF1-00BF982B8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376" y="1534025"/>
            <a:ext cx="10392507" cy="44396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200" b="1" dirty="0"/>
              <a:t>Ressurssenteret:</a:t>
            </a:r>
          </a:p>
          <a:p>
            <a:r>
              <a:rPr lang="nb-NO" sz="2200" dirty="0"/>
              <a:t>Tilretteleggingskontor</a:t>
            </a:r>
          </a:p>
          <a:p>
            <a:r>
              <a:rPr lang="nb-NO" sz="2200" dirty="0"/>
              <a:t>Psykososialt lavterskeltilbud</a:t>
            </a:r>
          </a:p>
          <a:p>
            <a:r>
              <a:rPr lang="nb-NO" sz="2200" dirty="0"/>
              <a:t>Studier med støtte (SMS)</a:t>
            </a:r>
          </a:p>
          <a:p>
            <a:r>
              <a:rPr lang="nb-NO" sz="2200" dirty="0"/>
              <a:t>Studentprest</a:t>
            </a:r>
          </a:p>
          <a:p>
            <a:pPr marL="0" indent="0">
              <a:buNone/>
            </a:pPr>
            <a:r>
              <a:rPr lang="nb-NO" sz="2200" b="1" dirty="0">
                <a:solidFill>
                  <a:srgbClr val="D2002B"/>
                </a:solidFill>
              </a:rPr>
              <a:t>uia.no/studentliv/velferdstilbud/helse</a:t>
            </a:r>
          </a:p>
          <a:p>
            <a:pPr marL="0" indent="0">
              <a:buNone/>
            </a:pPr>
            <a:endParaRPr lang="nb-NO" sz="2200" b="1" dirty="0">
              <a:solidFill>
                <a:srgbClr val="D2002B"/>
              </a:solidFill>
            </a:endParaRPr>
          </a:p>
          <a:p>
            <a:pPr marL="0" indent="0">
              <a:buNone/>
            </a:pPr>
            <a:r>
              <a:rPr lang="nb-NO" sz="2200" b="1" dirty="0" err="1">
                <a:solidFill>
                  <a:schemeClr val="tx1"/>
                </a:solidFill>
              </a:rPr>
              <a:t>SiA</a:t>
            </a:r>
            <a:r>
              <a:rPr lang="nb-NO" sz="2200" b="1" dirty="0">
                <a:solidFill>
                  <a:schemeClr val="tx1"/>
                </a:solidFill>
              </a:rPr>
              <a:t> Helse: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tx1"/>
                </a:solidFill>
              </a:rPr>
              <a:t>Har mange ulike tilbud som er gratis eller til studentvennlige priser, </a:t>
            </a:r>
            <a:r>
              <a:rPr lang="nb-NO" sz="2200" dirty="0" err="1">
                <a:solidFill>
                  <a:schemeClr val="tx1"/>
                </a:solidFill>
              </a:rPr>
              <a:t>f.eks</a:t>
            </a:r>
            <a:r>
              <a:rPr lang="nb-NO" sz="2200" dirty="0">
                <a:solidFill>
                  <a:schemeClr val="tx1"/>
                </a:solidFill>
              </a:rPr>
              <a:t>:</a:t>
            </a:r>
          </a:p>
          <a:p>
            <a:r>
              <a:rPr lang="nb-NO" sz="2200" dirty="0">
                <a:solidFill>
                  <a:schemeClr val="tx1"/>
                </a:solidFill>
              </a:rPr>
              <a:t>Tilbud innen psykisk helse</a:t>
            </a:r>
          </a:p>
          <a:p>
            <a:r>
              <a:rPr lang="nb-NO" sz="2200" dirty="0">
                <a:solidFill>
                  <a:schemeClr val="tx1"/>
                </a:solidFill>
              </a:rPr>
              <a:t>Tannleger, fysioterapeuter, optiker med studentvennlige priser</a:t>
            </a:r>
          </a:p>
          <a:p>
            <a:r>
              <a:rPr lang="nb-NO" sz="2200" dirty="0">
                <a:solidFill>
                  <a:schemeClr val="tx1"/>
                </a:solidFill>
              </a:rPr>
              <a:t>Ulike kurs- og gruppetilbud</a:t>
            </a:r>
          </a:p>
          <a:p>
            <a:pPr marL="0" indent="0">
              <a:buNone/>
            </a:pPr>
            <a:r>
              <a:rPr lang="nb-NO" sz="2200" b="1" dirty="0">
                <a:solidFill>
                  <a:schemeClr val="accent1">
                    <a:lumMod val="75000"/>
                  </a:schemeClr>
                </a:solidFill>
              </a:rPr>
              <a:t>sia.no/helse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7E29228-DF1E-460D-1EF5-C6D244578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698" y="884322"/>
            <a:ext cx="4036593" cy="28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38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B0379-2B8F-7E4A-0D27-8A5E7CDAC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Spørsmål?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E7839496-FC50-683C-0782-5C918CC146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968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55E44DB-88E9-4B7C-DEB5-E4E57D3519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697"/>
            <a:ext cx="12177571" cy="6858001"/>
          </a:xfrm>
          <a:prstGeom prst="rect">
            <a:avLst/>
          </a:prstGeom>
        </p:spPr>
      </p:pic>
      <p:pic>
        <p:nvPicPr>
          <p:cNvPr id="6" name="Bilde 5" descr="Et bilde som inneholder person, folk&#10;&#10;Automatisk generert beskrivelse">
            <a:extLst>
              <a:ext uri="{FF2B5EF4-FFF2-40B4-BE49-F238E27FC236}">
                <a16:creationId xmlns:a16="http://schemas.microsoft.com/office/drawing/2014/main" id="{178628DC-0997-D420-4B8A-05F80C29D3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4928" y="0"/>
            <a:ext cx="6344872" cy="68580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69640" y="3075057"/>
            <a:ext cx="2980303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Ha en fin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studiestart!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78F706-DC8E-4069-A8CC-4C903F6157DC}"/>
              </a:ext>
            </a:extLst>
          </p:cNvPr>
          <p:cNvSpPr/>
          <p:nvPr/>
        </p:nvSpPr>
        <p:spPr>
          <a:xfrm>
            <a:off x="6338665" y="3075057"/>
            <a:ext cx="3661580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Lykke til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med studiene!</a:t>
            </a:r>
          </a:p>
        </p:txBody>
      </p:sp>
      <p:sp>
        <p:nvSpPr>
          <p:cNvPr id="4" name="Friform 5">
            <a:extLst>
              <a:ext uri="{FF2B5EF4-FFF2-40B4-BE49-F238E27FC236}">
                <a16:creationId xmlns:a16="http://schemas.microsoft.com/office/drawing/2014/main" id="{71EFB3F8-1F92-3B3A-4107-297E943EEE88}"/>
              </a:ext>
            </a:extLst>
          </p:cNvPr>
          <p:cNvSpPr/>
          <p:nvPr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3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theme/theme1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1_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f88037-6e07-4d70-a337-a7e983683f77">
      <Terms xmlns="http://schemas.microsoft.com/office/infopath/2007/PartnerControls"/>
    </lcf76f155ced4ddcb4097134ff3c332f>
    <TaxCatchAll xmlns="190d7708-f110-4fe1-85dc-aef7dd60d4c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A599F33A828D4ABBEAF818B668D9C4" ma:contentTypeVersion="16" ma:contentTypeDescription="Opprett et nytt dokument." ma:contentTypeScope="" ma:versionID="27a9a75891b5f3b36eb509b0b25a2a71">
  <xsd:schema xmlns:xsd="http://www.w3.org/2001/XMLSchema" xmlns:xs="http://www.w3.org/2001/XMLSchema" xmlns:p="http://schemas.microsoft.com/office/2006/metadata/properties" xmlns:ns2="2ef88037-6e07-4d70-a337-a7e983683f77" xmlns:ns3="190d7708-f110-4fe1-85dc-aef7dd60d4c7" targetNamespace="http://schemas.microsoft.com/office/2006/metadata/properties" ma:root="true" ma:fieldsID="4dbdc9984c2843dae54a06c8496b3fcf" ns2:_="" ns3:_="">
    <xsd:import namespace="2ef88037-6e07-4d70-a337-a7e983683f77"/>
    <xsd:import namespace="190d7708-f110-4fe1-85dc-aef7dd60d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88037-6e07-4d70-a337-a7e983683f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0d7708-f110-4fe1-85dc-aef7dd60d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8327e0-e062-4d48-92e5-8604a370882c}" ma:internalName="TaxCatchAll" ma:showField="CatchAllData" ma:web="190d7708-f110-4fe1-85dc-aef7dd60d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EF8D7C-D97A-4EA3-9312-AD8AFB3361C4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2ef88037-6e07-4d70-a337-a7e983683f77"/>
    <ds:schemaRef ds:uri="http://purl.org/dc/dcmitype/"/>
    <ds:schemaRef ds:uri="190d7708-f110-4fe1-85dc-aef7dd60d4c7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409A42C-0B52-4FEE-AD64-92B5277755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f88037-6e07-4d70-a337-a7e983683f77"/>
    <ds:schemaRef ds:uri="190d7708-f110-4fe1-85dc-aef7dd60d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14CC7D-C1DA-41BB-81A8-37C82DDB64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28765</TotalTime>
  <Words>976</Words>
  <Application>Microsoft Office PowerPoint</Application>
  <PresentationFormat>Widescreen</PresentationFormat>
  <Paragraphs>135</Paragraphs>
  <Slides>22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22</vt:i4>
      </vt:variant>
    </vt:vector>
  </HeadingPairs>
  <TitlesOfParts>
    <vt:vector size="32" baseType="lpstr">
      <vt:lpstr>acumin-variable</vt:lpstr>
      <vt:lpstr>Arial</vt:lpstr>
      <vt:lpstr>Calibri</vt:lpstr>
      <vt:lpstr>ConduitITCStd Bold</vt:lpstr>
      <vt:lpstr>ConduitITCStd Light</vt:lpstr>
      <vt:lpstr>Helvetica</vt:lpstr>
      <vt:lpstr>Wingdings</vt:lpstr>
      <vt:lpstr>UiA - mørk</vt:lpstr>
      <vt:lpstr>1_UiA - Lys</vt:lpstr>
      <vt:lpstr>1_UiA - mørk</vt:lpstr>
      <vt:lpstr>Velkommen! Oppstartsmøte for års- og bachelorstudiet i sosiologi!</vt:lpstr>
      <vt:lpstr>Praktisk info</vt:lpstr>
      <vt:lpstr>Registrering</vt:lpstr>
      <vt:lpstr>1. Registrering av oppmøte nå</vt:lpstr>
      <vt:lpstr>2. Semesterregistrering (viktig!)</vt:lpstr>
      <vt:lpstr>Starthjelp</vt:lpstr>
      <vt:lpstr>uia.no/studiestart</vt:lpstr>
      <vt:lpstr>Sjekkliste</vt:lpstr>
      <vt:lpstr>uia.no/studentliv</vt:lpstr>
      <vt:lpstr>uia.no/for-studenter</vt:lpstr>
      <vt:lpstr>Canvas: Læringsplattform</vt:lpstr>
      <vt:lpstr>Kurs for nye studenter</vt:lpstr>
      <vt:lpstr>Studiet og læringsmiljø</vt:lpstr>
      <vt:lpstr>uia.no/timeplan</vt:lpstr>
      <vt:lpstr>Oppstart og studiestart</vt:lpstr>
      <vt:lpstr>PowerPoint-presentasjon</vt:lpstr>
      <vt:lpstr>Undervisning i høst</vt:lpstr>
      <vt:lpstr>Studiestart og fadderordning</vt:lpstr>
      <vt:lpstr>«Si ifra» - varslingssystem</vt:lpstr>
      <vt:lpstr>Nyttige tilbud til deg som student</vt:lpstr>
      <vt:lpstr>Spørsmål?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Erna Synnøve Kjensjord</cp:lastModifiedBy>
  <cp:revision>130</cp:revision>
  <dcterms:created xsi:type="dcterms:W3CDTF">2019-03-26T09:57:44Z</dcterms:created>
  <dcterms:modified xsi:type="dcterms:W3CDTF">2024-08-12T13:05:04Z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0x0101005EA599F33A828D4ABBEAF818B668D9C4</vt:lpwstr>
  </property>
  <property fmtid="{D5CDD505-2E9C-101B-9397-08002B2CF9AE}" pid="3" name="MSIP_Label_b4114459-e220-4ae9-b339-4ebe6008cdd4_Enabled">
    <vt:lpwstr>true</vt:lpwstr>
  </property>
  <property fmtid="{D5CDD505-2E9C-101B-9397-08002B2CF9AE}" pid="4" name="MSIP_Label_b4114459-e220-4ae9-b339-4ebe6008cdd4_SetDate">
    <vt:lpwstr>2021-04-27T11:29:21Z</vt:lpwstr>
  </property>
  <property fmtid="{D5CDD505-2E9C-101B-9397-08002B2CF9AE}" pid="5" name="MSIP_Label_b4114459-e220-4ae9-b339-4ebe6008cdd4_Method">
    <vt:lpwstr>Standard</vt:lpwstr>
  </property>
  <property fmtid="{D5CDD505-2E9C-101B-9397-08002B2CF9AE}" pid="6" name="MSIP_Label_b4114459-e220-4ae9-b339-4ebe6008cdd4_Name">
    <vt:lpwstr>b4114459-e220-4ae9-b339-4ebe6008cdd4</vt:lpwstr>
  </property>
  <property fmtid="{D5CDD505-2E9C-101B-9397-08002B2CF9AE}" pid="7" name="MSIP_Label_b4114459-e220-4ae9-b339-4ebe6008cdd4_SiteId">
    <vt:lpwstr>8482881e-3699-4b3f-b135-cf4800bc1efb</vt:lpwstr>
  </property>
  <property fmtid="{D5CDD505-2E9C-101B-9397-08002B2CF9AE}" pid="8" name="MSIP_Label_b4114459-e220-4ae9-b339-4ebe6008cdd4_ActionId">
    <vt:lpwstr>9f1fbb0b-e186-4d31-8099-b9575892d6c7</vt:lpwstr>
  </property>
  <property fmtid="{D5CDD505-2E9C-101B-9397-08002B2CF9AE}" pid="9" name="MSIP_Label_b4114459-e220-4ae9-b339-4ebe6008cdd4_ContentBits">
    <vt:lpwstr>0</vt:lpwstr>
  </property>
  <property fmtid="{D5CDD505-2E9C-101B-9397-08002B2CF9AE}" pid="10" name="MediaServiceImageTags">
    <vt:lpwstr/>
  </property>
</Properties>
</file>