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72" r:id="rId4"/>
    <p:sldId id="329" r:id="rId5"/>
    <p:sldId id="330" r:id="rId6"/>
    <p:sldId id="331" r:id="rId7"/>
    <p:sldId id="332" r:id="rId8"/>
    <p:sldId id="333" r:id="rId9"/>
    <p:sldId id="334" r:id="rId10"/>
    <p:sldId id="33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the Ingebrigtsvold Sæbø" userId="2472861f-5580-48a3-a7a8-31b871825475" providerId="ADAL" clId="{1C944188-EC0E-43C1-B48D-58332B3801D5}"/>
    <pc:docChg chg="modSld">
      <pc:chgData name="Grethe Ingebrigtsvold Sæbø" userId="2472861f-5580-48a3-a7a8-31b871825475" providerId="ADAL" clId="{1C944188-EC0E-43C1-B48D-58332B3801D5}" dt="2021-01-08T10:31:55.804" v="14" actId="20577"/>
      <pc:docMkLst>
        <pc:docMk/>
      </pc:docMkLst>
      <pc:sldChg chg="modSp mod">
        <pc:chgData name="Grethe Ingebrigtsvold Sæbø" userId="2472861f-5580-48a3-a7a8-31b871825475" providerId="ADAL" clId="{1C944188-EC0E-43C1-B48D-58332B3801D5}" dt="2021-01-08T10:31:55.804" v="14" actId="20577"/>
        <pc:sldMkLst>
          <pc:docMk/>
          <pc:sldMk cId="2279302443" sldId="331"/>
        </pc:sldMkLst>
        <pc:spChg chg="mod">
          <ac:chgData name="Grethe Ingebrigtsvold Sæbø" userId="2472861f-5580-48a3-a7a8-31b871825475" providerId="ADAL" clId="{1C944188-EC0E-43C1-B48D-58332B3801D5}" dt="2021-01-08T10:31:55.804" v="14" actId="20577"/>
          <ac:spMkLst>
            <pc:docMk/>
            <pc:sldMk cId="2279302443" sldId="331"/>
            <ac:spMk id="3" creationId="{D1488FEA-EE95-48D3-B060-BEC7B2E9E2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C409A-8FFE-4D6F-823F-291166D1D4C2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DA4E7-B497-4F40-B5DE-8CBAF18237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575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C80C2-9359-47DC-8889-FD522E984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E3024FC-D2D1-4A5F-8ED1-9B7D503C8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7E4688-61B5-4E5C-9160-0E902490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49CA48-7E13-4504-914A-A77D7378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158734-0DCB-40AC-9815-76D53B6A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25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04F2F3-3EAB-4479-AFAE-9C553691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B529CB-55A8-4EA6-9318-71E353535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A5F4D2-7C39-41FE-9C92-4934B9D7C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C82BB3-DCDC-46F7-BB24-7EADC23E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322CF4-E0A9-40D8-BE17-39FA5FF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93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21D767-ECBE-428E-B944-F13D0677A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464CBE8-AA36-480E-A644-29A44E27B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B501C1-DC44-4B50-80A7-F3DA0647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0B045F-EBCF-44D5-B203-6C6DF2D3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5829FA-9612-493B-ADD9-0EFE2E03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319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7EAA6A-2397-486A-B575-3009093A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ADBDC2-5DBA-44D7-AFBF-F696A87FE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649FED-5D75-4432-A7FF-26EDBC5E8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AAC074-9EF7-4A78-85E4-52FCC2CB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FF13420-4CA1-4981-A29A-9AAED5E6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82E815-EE7E-4F86-9131-E84D06D6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15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5AABE-DC63-49EA-9756-5B6D4115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698E4D-6372-4633-AF7D-9EAB59886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F31279-9F84-4857-B9D8-217FF649A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B7D11BA-D761-4A42-8A21-4C7920260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645C831-523F-449D-8E88-36078858A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BD11D0F-6305-4F18-8DB0-A38E6E48C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2B4F2D1-AE9A-4754-910F-F29B9F49C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92382BF-9340-41AC-A24E-3A93C78C8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89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58584-1098-4BC9-8ED1-8ADE719D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742E723-A8D3-4F73-B62D-D61D91C3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7630EA0-F4A6-4C52-BD46-4C4D9546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B7BF8D0-94A4-44C0-97F9-BC82B7493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78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CB98319-EE1A-4421-97C9-D80C7887D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B5637D9-3E05-4B9B-BE1F-42C4D657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B38200-E84F-454C-9DAE-25D717BE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674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D2DBD3-3B96-4298-B29A-68EDA1D5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978C81-586D-4C5F-96EB-E50EE613E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1EBEDC-A181-4A61-A15C-0041F0F1B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A88D11-5288-43B0-B270-444F8FEA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59D0C9-67C2-4ABE-AAF9-9EACC9C02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F3E818-3C9D-4264-A78F-D17213014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94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EE0801-D964-4A3C-B915-A9232763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2760E21-143E-4A4F-8374-AA6C586780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7DC9C11-385C-4F4D-B068-01EA79640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6111DA-746E-46E0-98FC-84D8766B4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75E74B-81EC-4E86-97AE-0EF62DC5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FE3C878-1E6A-4CE8-8ACC-FA04464A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97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0AD98E-DB8D-4942-9179-F291F0D04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DDF7F37-ABD0-4323-B9B6-D5C5507BA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6CF5CC-5952-466D-BC87-35B65BDD2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F6F4ED-1713-480A-AE5A-E8D38178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AF077E2-ADA5-4459-8F7E-CA95BD4F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894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50A2C6A-4465-455B-A316-8944E37F28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9872D1-8ABD-456F-949A-B4F995662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A7E8E1-9373-4263-A89E-47E2BE235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F998DF-4D83-4115-90BE-0F9294A5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1E9432-F405-4ACD-A66F-C39F7122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14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5696476-C39E-4886-AB6D-FA11E631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716340-BF97-44A9-A85D-918B94F6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5D2DDA-F42B-4E1B-B317-49F1063307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30B0D-6F7A-4C78-8444-B763A43CFEEB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5D7E73-2837-4138-A777-80680BADF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B6A6BB-2D5B-4559-A618-9814D51AC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DC00-988A-4451-87DE-4624A5D0A7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45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dir.no/laring-og-trivsel/lareplanverket/stottemateriell-til-overordnet-del/film-profesjonsfellesskap-og-skoleutvikling/m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7DA867-8FB3-439B-A2DF-4327B02939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Refleksjon i profesjonsfelleskapet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DAB403A-DD3C-4681-AA3C-DF58383A6F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Lærerne reflekterer på tvers av trinn, lærer av hverandre, ser kritisk på sin egen praksis, og tenker helhetlig på elevenes skoleløp</a:t>
            </a:r>
          </a:p>
        </p:txBody>
      </p:sp>
    </p:spTree>
    <p:extLst>
      <p:ext uri="{BB962C8B-B14F-4D97-AF65-F5344CB8AC3E}">
        <p14:creationId xmlns:p14="http://schemas.microsoft.com/office/powerpoint/2010/main" val="428834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E2B41D-4639-4603-8FE5-FD4D444D1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Kunnskapsløftet 2020 – Profesjonsfellesskap og skoleutvikling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581F6D-70D8-416D-885B-42C124AD1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0" i="0" dirty="0">
                <a:solidFill>
                  <a:srgbClr val="303030"/>
                </a:solidFill>
                <a:effectLst/>
              </a:rPr>
              <a:t>Alle ansatte i skolen må ta aktivt del i det profesjonelle læringsfellesskapet for å videreutvikle skolen. Det innebærer at fellesskapet reflekterer over verdivalg og utviklingsbehov, og bruker forskning, erfaringsbasert kunnskap og etiske vurderinger som grunnlag for målrettede tiltak </a:t>
            </a:r>
          </a:p>
          <a:p>
            <a:pPr marL="0" indent="0">
              <a:buNone/>
            </a:pPr>
            <a:endParaRPr lang="nb-NO" b="0" i="0" dirty="0">
              <a:solidFill>
                <a:srgbClr val="303030"/>
              </a:solidFill>
              <a:effectLst/>
            </a:endParaRPr>
          </a:p>
          <a:p>
            <a:r>
              <a:rPr lang="nb-NO" b="0" i="0" dirty="0">
                <a:solidFill>
                  <a:srgbClr val="303030"/>
                </a:solidFill>
                <a:effectLst/>
              </a:rPr>
              <a:t>Terje Cato Stangeland fra </a:t>
            </a:r>
            <a:r>
              <a:rPr lang="nb-NO" b="0" i="0" dirty="0" err="1">
                <a:solidFill>
                  <a:srgbClr val="303030"/>
                </a:solidFill>
                <a:effectLst/>
              </a:rPr>
              <a:t>udir</a:t>
            </a:r>
            <a:r>
              <a:rPr lang="nb-NO" b="0" i="0" dirty="0">
                <a:solidFill>
                  <a:srgbClr val="303030"/>
                </a:solidFill>
                <a:effectLst/>
              </a:rPr>
              <a:t> om Profesjonsfelleskap- og skoleutvikling: </a:t>
            </a:r>
            <a:r>
              <a:rPr lang="nb-NO" sz="2400" b="0" i="0" dirty="0">
                <a:solidFill>
                  <a:srgbClr val="303030"/>
                </a:solidFill>
                <a:effectLst/>
                <a:hlinkClick r:id="rId2"/>
              </a:rPr>
              <a:t>https://www.udir.no/laring-og-trivsel/lareplanverket/stottemateriell-til-overordnet-del/film-profesjonsfellesskap-og-skoleutvikling/mer</a:t>
            </a:r>
            <a:r>
              <a:rPr lang="nb-NO" sz="2400" b="0" i="0" dirty="0">
                <a:solidFill>
                  <a:srgbClr val="303030"/>
                </a:solidFill>
                <a:effectLst/>
              </a:rPr>
              <a:t>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0376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264B7D-1460-4497-A983-36DE813C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Reflekterende dialoger – Tydelige 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79C21F-143F-4321-891E-8CBC5ADEE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b-NO" sz="2400" dirty="0"/>
              <a:t>En av School-</a:t>
            </a:r>
            <a:r>
              <a:rPr lang="nb-NO" sz="2400" dirty="0" err="1"/>
              <a:t>Ins</a:t>
            </a:r>
            <a:r>
              <a:rPr lang="nb-NO" sz="2400" dirty="0"/>
              <a:t> studier ser forskjell på skolene i sør og vest: </a:t>
            </a:r>
            <a:r>
              <a:rPr lang="nb-NO" sz="1800" dirty="0"/>
              <a:t>(Sæbø &amp; Midtsundstad, 2018)</a:t>
            </a:r>
            <a:r>
              <a:rPr lang="nb-NO" sz="1800" b="0" i="0" u="none" strike="noStrike" baseline="0" dirty="0"/>
              <a:t> </a:t>
            </a:r>
            <a:r>
              <a:rPr lang="nb-NO" sz="1800" dirty="0"/>
              <a:t> </a:t>
            </a:r>
          </a:p>
          <a:p>
            <a:pPr lvl="1"/>
            <a:r>
              <a:rPr lang="nb-NO" b="0" i="0" u="none" strike="noStrike" baseline="0" dirty="0"/>
              <a:t>I sør unngår lærerne å sette ord på hvilke </a:t>
            </a:r>
            <a:r>
              <a:rPr lang="nb-NO" dirty="0"/>
              <a:t>forventninger de har til seg selv om det å ta ansvar og å handle</a:t>
            </a:r>
          </a:p>
          <a:p>
            <a:pPr lvl="1"/>
            <a:r>
              <a:rPr lang="nb-NO" b="0" i="0" u="none" strike="noStrike" baseline="0" dirty="0"/>
              <a:t>I vest </a:t>
            </a:r>
            <a:r>
              <a:rPr lang="nb-NO" dirty="0"/>
              <a:t>har lærerne tydelig uttalte forventninger til seg selv og hverandre, og er åpne om hvordan de tar ansvar og handler</a:t>
            </a:r>
          </a:p>
          <a:p>
            <a:pPr marL="457200" lvl="1" indent="0">
              <a:buNone/>
            </a:pPr>
            <a:endParaRPr lang="nb-NO" dirty="0"/>
          </a:p>
          <a:p>
            <a:pPr algn="l"/>
            <a:r>
              <a:rPr lang="nb-NO" sz="2400" b="1" dirty="0"/>
              <a:t>Lærerne i sør har i mindre grad felles reflekterende dialoger. Dette hindrer dem i å utvikle sitt repertoar av handlinger og dele sin kunnskap og sine erfaringer med hverandre? </a:t>
            </a:r>
          </a:p>
          <a:p>
            <a:r>
              <a:rPr lang="nb-NO" dirty="0">
                <a:solidFill>
                  <a:srgbClr val="FF0000"/>
                </a:solidFill>
              </a:rPr>
              <a:t>Hva hindrer dere i å ha felles reflekterende dialoger på tvers av trinn?</a:t>
            </a:r>
          </a:p>
        </p:txBody>
      </p:sp>
    </p:spTree>
    <p:extLst>
      <p:ext uri="{BB962C8B-B14F-4D97-AF65-F5344CB8AC3E}">
        <p14:creationId xmlns:p14="http://schemas.microsoft.com/office/powerpoint/2010/main" val="15003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A125B0-B194-45ED-AE3C-89CAA3943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Tidligere forsking om profesjonsfellesskap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25DFD0-5900-4768-A040-CFE9D4567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Fra en studie i School-In: </a:t>
            </a:r>
            <a:r>
              <a:rPr lang="nb-NO" sz="2000" b="1" dirty="0"/>
              <a:t>(Sæbø &amp; Midtsundstad, under publisering)</a:t>
            </a:r>
          </a:p>
          <a:p>
            <a:pPr lvl="1"/>
            <a:r>
              <a:rPr lang="nb-NO" dirty="0"/>
              <a:t>Et kjernekjennetegn på profesjonell læring er samarbeidende undersøkelser av egen praksis (</a:t>
            </a:r>
            <a:r>
              <a:rPr lang="nb-NO" dirty="0" err="1"/>
              <a:t>Katz</a:t>
            </a:r>
            <a:r>
              <a:rPr lang="nb-NO" dirty="0"/>
              <a:t> &amp; </a:t>
            </a:r>
            <a:r>
              <a:rPr lang="nb-NO" dirty="0" err="1"/>
              <a:t>Dack</a:t>
            </a:r>
            <a:r>
              <a:rPr lang="nb-NO" dirty="0"/>
              <a:t>, 2014, s. 36) </a:t>
            </a:r>
          </a:p>
          <a:p>
            <a:pPr lvl="1"/>
            <a:r>
              <a:rPr lang="nb-NO" dirty="0"/>
              <a:t>Refleksjon anses for å være essensielt i sterke profesjonelle læringsfellesskap (</a:t>
            </a:r>
            <a:r>
              <a:rPr lang="nb-NO" dirty="0" err="1"/>
              <a:t>Vanblaere</a:t>
            </a:r>
            <a:r>
              <a:rPr lang="nb-NO" dirty="0"/>
              <a:t> &amp; </a:t>
            </a:r>
            <a:r>
              <a:rPr lang="nb-NO" dirty="0" err="1"/>
              <a:t>Devos</a:t>
            </a:r>
            <a:r>
              <a:rPr lang="nb-NO" dirty="0"/>
              <a:t>, 2016)</a:t>
            </a:r>
          </a:p>
          <a:p>
            <a:pPr lvl="1"/>
            <a:r>
              <a:rPr lang="nb-NO" dirty="0"/>
              <a:t>Kjennetegn ved sterke profesjonelle læringsfellesskap: Lærere som jevnlig deltar i reflektert dialog, og  utdypende samtaler om skoleutvikling, undervisning , læreplanarbeid og elevers utvikling </a:t>
            </a:r>
            <a:r>
              <a:rPr lang="en-US" dirty="0"/>
              <a:t>(Hargreaves, 2002; Seashore Louis, </a:t>
            </a:r>
            <a:r>
              <a:rPr lang="en-US" dirty="0" err="1"/>
              <a:t>Dretzke</a:t>
            </a:r>
            <a:r>
              <a:rPr lang="en-US" dirty="0"/>
              <a:t>, &amp; Wahlstrom, 2010)</a:t>
            </a:r>
            <a:endParaRPr lang="nb-NO" dirty="0"/>
          </a:p>
          <a:p>
            <a:pPr marL="0" indent="0">
              <a:buNone/>
            </a:pPr>
            <a:r>
              <a:rPr lang="en-US" sz="2400" dirty="0"/>
              <a:t> 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055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FA21FC-DE5F-4A62-B6CC-7E1B1D95A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1. orden til 2. orden refleksjon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FBC82D-F3DE-45A6-994D-164F377E8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nb-NO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nb-NO" sz="2400" b="1" i="0" u="none" strike="noStrike" baseline="0" dirty="0">
                <a:solidFill>
                  <a:srgbClr val="000000"/>
                </a:solidFill>
                <a:latin typeface="+mj-lt"/>
              </a:rPr>
              <a:t>Funn fra en av prosjekt School-</a:t>
            </a:r>
            <a:r>
              <a:rPr lang="nb-NO" sz="2400" b="1" i="0" u="none" strike="noStrike" baseline="0" dirty="0" err="1">
                <a:solidFill>
                  <a:srgbClr val="000000"/>
                </a:solidFill>
                <a:latin typeface="+mj-lt"/>
              </a:rPr>
              <a:t>Ins</a:t>
            </a:r>
            <a:r>
              <a:rPr lang="nb-NO" sz="2400" b="1" i="0" u="none" strike="noStrike" baseline="0" dirty="0">
                <a:solidFill>
                  <a:srgbClr val="000000"/>
                </a:solidFill>
                <a:latin typeface="+mj-lt"/>
              </a:rPr>
              <a:t> studier </a:t>
            </a:r>
            <a:r>
              <a:rPr lang="nb-NO" sz="2400" b="0" i="0" u="none" strike="noStrike" baseline="0" dirty="0">
                <a:solidFill>
                  <a:srgbClr val="000000"/>
                </a:solidFill>
                <a:latin typeface="+mj-lt"/>
              </a:rPr>
              <a:t>viser at personalet endrer sin refleksjon gjennom prosjektet: </a:t>
            </a:r>
          </a:p>
          <a:p>
            <a:pPr lvl="1"/>
            <a:r>
              <a:rPr lang="nb-NO" b="0" i="0" u="none" strike="noStrike" baseline="0" dirty="0">
                <a:solidFill>
                  <a:srgbClr val="000000"/>
                </a:solidFill>
                <a:latin typeface="+mj-lt"/>
              </a:rPr>
              <a:t>I begynnelsen av prosjektet er refleksjonene fokusert på hvordan ting er eller skulle ha vært (1. ordens refleksjon)</a:t>
            </a:r>
          </a:p>
          <a:p>
            <a:pPr lvl="1"/>
            <a:r>
              <a:rPr lang="nb-NO" b="0" i="0" u="none" strike="noStrike" baseline="0" dirty="0">
                <a:solidFill>
                  <a:srgbClr val="000000"/>
                </a:solidFill>
                <a:latin typeface="+mj-lt"/>
              </a:rPr>
              <a:t>I slutten av prosjektet er refleksjonene </a:t>
            </a:r>
            <a:r>
              <a:rPr lang="nb-NO" dirty="0">
                <a:solidFill>
                  <a:srgbClr val="000000"/>
                </a:solidFill>
                <a:latin typeface="+mj-lt"/>
              </a:rPr>
              <a:t>preget av kritisk blikk på egen praksis (2. ordens refleksjon)</a:t>
            </a:r>
          </a:p>
          <a:p>
            <a:pPr lvl="1"/>
            <a:r>
              <a:rPr lang="nb-NO" b="0" i="0" u="none" strike="noStrike" baseline="0" dirty="0">
                <a:solidFill>
                  <a:srgbClr val="000000"/>
                </a:solidFill>
                <a:latin typeface="+mj-lt"/>
              </a:rPr>
              <a:t>Endringen i refleksjonen er utløst av arbeidsformer som har fokus på </a:t>
            </a:r>
            <a:r>
              <a:rPr lang="nb-NO" dirty="0">
                <a:solidFill>
                  <a:srgbClr val="000000"/>
                </a:solidFill>
                <a:latin typeface="+mj-lt"/>
              </a:rPr>
              <a:t>at personalet reflekterer i grupper på tvers av trinn og fag, bruk av ulike reflekterende arbeidsformer, og ved sammen å utarbeide felles tiltak for en inkluderende praksis</a:t>
            </a:r>
          </a:p>
        </p:txBody>
      </p:sp>
    </p:spTree>
    <p:extLst>
      <p:ext uri="{BB962C8B-B14F-4D97-AF65-F5344CB8AC3E}">
        <p14:creationId xmlns:p14="http://schemas.microsoft.com/office/powerpoint/2010/main" val="299468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729350-1C84-4999-98EB-804CE5DB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88FEA-EE95-48D3-B060-BEC7B2E9E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nb-NO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nb-NO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Det profesjonelle læringsfellesskapet blir styrket gjennom følgende: </a:t>
            </a:r>
            <a:r>
              <a:rPr lang="nb-NO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(Ingebrigtsvold Sæbø &amp; Midtsundstad, </a:t>
            </a:r>
            <a:r>
              <a:rPr lang="nb-NO" sz="2000" dirty="0"/>
              <a:t>under publisering</a:t>
            </a:r>
            <a:r>
              <a:rPr lang="nb-NO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  <a:p>
            <a:pPr lvl="1"/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Personalet reflekterer i grupper på tvers av trinn og fag</a:t>
            </a:r>
          </a:p>
          <a:p>
            <a:pPr lvl="1"/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De blir de kjent med hverandre</a:t>
            </a:r>
          </a:p>
          <a:p>
            <a:pPr lvl="1"/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De deler de sin kunnskap og sine erfaringer med hverandre</a:t>
            </a:r>
          </a:p>
          <a:p>
            <a:pPr lvl="1"/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De blir i stand til å reflektere kritisk over sin personlige praksis</a:t>
            </a:r>
          </a:p>
          <a:p>
            <a:pPr lvl="1"/>
            <a: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</a:rPr>
              <a:t>De blir i stand til å analysere skolens praksis</a:t>
            </a:r>
          </a:p>
          <a:p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0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0F6BEC-F049-4BC4-9E5F-06F7C3330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 over konsekvenser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45EFD3-5224-4569-A34C-1210C195B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Utdrag fra en dialogcafé om konsekvenser: 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A: Vi forventer at de følger klassereglene og at det får konsekvenser hvis de ikke følger dem</a:t>
            </a:r>
          </a:p>
          <a:p>
            <a:pPr lvl="1"/>
            <a:r>
              <a:rPr lang="nb-NO" dirty="0"/>
              <a:t>B: Jeg tenker at det kanskje er der vi bommer litt</a:t>
            </a:r>
          </a:p>
          <a:p>
            <a:pPr lvl="1"/>
            <a:r>
              <a:rPr lang="nb-NO" dirty="0"/>
              <a:t>C: Ja, det å ha felles konsekvenser, at vi reagerer på forskjellige måter?</a:t>
            </a:r>
          </a:p>
          <a:p>
            <a:pPr lvl="1"/>
            <a:r>
              <a:rPr lang="nb-NO" dirty="0"/>
              <a:t>A: Ja, vi snakker mye om regler, men lite om hvordan vi reagerer når de ikke blir fulgt</a:t>
            </a:r>
          </a:p>
          <a:p>
            <a:pPr lvl="1"/>
            <a:r>
              <a:rPr lang="nb-NO" dirty="0"/>
              <a:t>B: Og det er der vi får problemer, - når vi reagerer forskjellig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Hvordan er dette hos dere? Hvilke felles konsekvenser på regelbrudd har dere?</a:t>
            </a:r>
          </a:p>
        </p:txBody>
      </p:sp>
    </p:spTree>
    <p:extLst>
      <p:ext uri="{BB962C8B-B14F-4D97-AF65-F5344CB8AC3E}">
        <p14:creationId xmlns:p14="http://schemas.microsoft.com/office/powerpoint/2010/main" val="352163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62AD4F-420A-4260-8A92-29565631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 over utfordrende atferd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D820B2-5273-407D-B50E-369FF9454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Utdrag fra en dialogcafé om utfordrende atferd: </a:t>
            </a:r>
          </a:p>
          <a:p>
            <a:endParaRPr lang="nb-NO" dirty="0"/>
          </a:p>
          <a:p>
            <a:pPr lvl="1"/>
            <a:r>
              <a:rPr lang="nb-NO" dirty="0"/>
              <a:t>A: Jeg synes det er et kjempeproblem med utfordrende elever</a:t>
            </a:r>
          </a:p>
          <a:p>
            <a:pPr lvl="1"/>
            <a:r>
              <a:rPr lang="nb-NO" dirty="0"/>
              <a:t>B: Vi trenger tid til samarbeid om de utfordrende elevene</a:t>
            </a:r>
          </a:p>
          <a:p>
            <a:pPr lvl="1"/>
            <a:r>
              <a:rPr lang="nb-NO" dirty="0"/>
              <a:t>C: Skal vi bare godta all utfordrende atferd, eller handler det om hva vi kan gjøre for å endre atferden?</a:t>
            </a:r>
          </a:p>
          <a:p>
            <a:pPr lvl="1"/>
            <a:r>
              <a:rPr lang="nb-NO" dirty="0"/>
              <a:t>A: Slik at de ikke lenger er utfordrende?</a:t>
            </a:r>
          </a:p>
          <a:p>
            <a:pPr lvl="1"/>
            <a:r>
              <a:rPr lang="nb-NO" dirty="0"/>
              <a:t>C: Kanskje vi som kollegium trenger å diskutere hva vi kan gjøre for å korrigere atferd for den og den</a:t>
            </a:r>
          </a:p>
          <a:p>
            <a:pPr lvl="1"/>
            <a:r>
              <a:rPr lang="nb-NO" dirty="0"/>
              <a:t>D: Kanskje vi trenger en person som kan veilede oss?</a:t>
            </a:r>
          </a:p>
          <a:p>
            <a:pPr lvl="1"/>
            <a:r>
              <a:rPr lang="nb-NO" dirty="0"/>
              <a:t>C: Jeg har ikke kompetansen til å korrigere atferd</a:t>
            </a:r>
          </a:p>
          <a:p>
            <a:pPr lvl="1"/>
            <a:r>
              <a:rPr lang="nb-NO" dirty="0"/>
              <a:t>A: Jeg tror du har kompetansen langt på vei</a:t>
            </a:r>
          </a:p>
          <a:p>
            <a:pPr lvl="1"/>
            <a:r>
              <a:rPr lang="nb-NO" dirty="0"/>
              <a:t>C: Jeg prøver de samme tingene igjen og igjen, og det fungerer ikke. Og da må jeg innrømme at jeg trenger en som kommer og gir meg råd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</a:rPr>
              <a:t>Hvordan kan dere diskutere temaet ‘utfordrende elever’ med bruk av 2. ordens refleksjon?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1059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28934B-358B-4011-9062-F5572B016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refleksjoner styrker fellesskapet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42156-62E5-4BDC-9E18-4CEF7E784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Ved å drøfte ulike spørsmål av faglig eller sosial art i fellesskap, får en 	- lufte sin bekymring, frustrasjon og usikkerhet</a:t>
            </a:r>
          </a:p>
          <a:p>
            <a:pPr marL="457200" lvl="1" indent="0">
              <a:buNone/>
            </a:pPr>
            <a:r>
              <a:rPr lang="nb-NO" sz="2800" dirty="0"/>
              <a:t>	- dele sine erfaringer og kunnskaper om ulike tema</a:t>
            </a:r>
          </a:p>
          <a:p>
            <a:pPr marL="457200" lvl="1" indent="0">
              <a:buNone/>
            </a:pPr>
            <a:r>
              <a:rPr lang="nb-NO" sz="2800" dirty="0"/>
              <a:t>	- ha en felles dialog om hvordan en kan løse felles utfordringer </a:t>
            </a:r>
          </a:p>
        </p:txBody>
      </p:sp>
    </p:spTree>
    <p:extLst>
      <p:ext uri="{BB962C8B-B14F-4D97-AF65-F5344CB8AC3E}">
        <p14:creationId xmlns:p14="http://schemas.microsoft.com/office/powerpoint/2010/main" val="242791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22744C-1D80-4000-83A1-97EC9218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arbeid med utviklingsområdet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BC55E-98EB-459F-BABC-291CB9560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forslag til spørsmål for dialogcafé-spørsmål, velg noen av disse, eller utarbeid egne spørsmål tilknyttet utviklingsområdet</a:t>
            </a:r>
          </a:p>
        </p:txBody>
      </p:sp>
    </p:spTree>
    <p:extLst>
      <p:ext uri="{BB962C8B-B14F-4D97-AF65-F5344CB8AC3E}">
        <p14:creationId xmlns:p14="http://schemas.microsoft.com/office/powerpoint/2010/main" val="314433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833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Office-tema</vt:lpstr>
      <vt:lpstr>Refleksjon i profesjonsfelleskapet </vt:lpstr>
      <vt:lpstr>Kunnskapsløftet 2020 – Profesjonsfellesskap og skoleutvikling</vt:lpstr>
      <vt:lpstr>Reflekterende dialoger – Tydelige forventninger</vt:lpstr>
      <vt:lpstr>Tidligere forsking om profesjonsfellesskap</vt:lpstr>
      <vt:lpstr>Fra 1. orden til 2. orden refleksjon</vt:lpstr>
      <vt:lpstr>PowerPoint-presentasjon</vt:lpstr>
      <vt:lpstr>Refleksjon over konsekvenser</vt:lpstr>
      <vt:lpstr>Refleksjon over utfordrende atferd </vt:lpstr>
      <vt:lpstr>Felles refleksjoner styrker fellesskapet</vt:lpstr>
      <vt:lpstr>Videre arbeid med utviklingsområdet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Refleksjon i profesjonsfelleskapet</dc:title>
  <dc:creator>Grethe Ingebrigtsvold Sæbø</dc:creator>
  <cp:lastModifiedBy>Grethe Ingebrigtsvold Sæbø</cp:lastModifiedBy>
  <cp:revision>3</cp:revision>
  <dcterms:created xsi:type="dcterms:W3CDTF">2020-11-20T15:47:45Z</dcterms:created>
  <dcterms:modified xsi:type="dcterms:W3CDTF">2021-01-08T10:32:11Z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2020-11-20T15:47:45Z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425df477-b049-4324-9c64-093a2b987296</vt:lpwstr>
  </property>
  <property fmtid="{D5CDD505-2E9C-101B-9397-08002B2CF9AE}" pid="8" name="MSIP_Label_b4114459-e220-4ae9-b339-4ebe6008cdd4_ContentBits">
    <vt:lpwstr>0</vt:lpwstr>
  </property>
</Properties>
</file>