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60" r:id="rId4"/>
    <p:sldId id="261" r:id="rId5"/>
    <p:sldId id="263" r:id="rId6"/>
    <p:sldId id="258" r:id="rId7"/>
    <p:sldId id="259" r:id="rId8"/>
    <p:sldId id="266" r:id="rId9"/>
    <p:sldId id="264" r:id="rId10"/>
    <p:sldId id="267" r:id="rId11"/>
    <p:sldId id="268" r:id="rId12"/>
    <p:sldId id="270" r:id="rId13"/>
    <p:sldId id="273" r:id="rId14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ethe Ingebrigtsvold Sæbø" userId="2472861f-5580-48a3-a7a8-31b871825475" providerId="ADAL" clId="{6404B5AC-F04B-4E2E-8B60-F47B37500435}"/>
    <pc:docChg chg="modSld">
      <pc:chgData name="Grethe Ingebrigtsvold Sæbø" userId="2472861f-5580-48a3-a7a8-31b871825475" providerId="ADAL" clId="{6404B5AC-F04B-4E2E-8B60-F47B37500435}" dt="2021-01-08T10:31:06.329" v="29"/>
      <pc:docMkLst>
        <pc:docMk/>
      </pc:docMkLst>
      <pc:sldChg chg="modSp mod">
        <pc:chgData name="Grethe Ingebrigtsvold Sæbø" userId="2472861f-5580-48a3-a7a8-31b871825475" providerId="ADAL" clId="{6404B5AC-F04B-4E2E-8B60-F47B37500435}" dt="2021-01-08T10:25:39.671" v="1"/>
        <pc:sldMkLst>
          <pc:docMk/>
          <pc:sldMk cId="1890746587" sldId="258"/>
        </pc:sldMkLst>
        <pc:spChg chg="mod">
          <ac:chgData name="Grethe Ingebrigtsvold Sæbø" userId="2472861f-5580-48a3-a7a8-31b871825475" providerId="ADAL" clId="{6404B5AC-F04B-4E2E-8B60-F47B37500435}" dt="2021-01-08T10:25:39.671" v="1"/>
          <ac:spMkLst>
            <pc:docMk/>
            <pc:sldMk cId="1890746587" sldId="258"/>
            <ac:spMk id="2" creationId="{4F4D5789-CED4-4122-A26B-353458EA7C4E}"/>
          </ac:spMkLst>
        </pc:spChg>
        <pc:spChg chg="mod">
          <ac:chgData name="Grethe Ingebrigtsvold Sæbø" userId="2472861f-5580-48a3-a7a8-31b871825475" providerId="ADAL" clId="{6404B5AC-F04B-4E2E-8B60-F47B37500435}" dt="2021-01-08T10:25:28.052" v="0" actId="790"/>
          <ac:spMkLst>
            <pc:docMk/>
            <pc:sldMk cId="1890746587" sldId="258"/>
            <ac:spMk id="3" creationId="{BFF254CE-0099-45BD-97EC-6D9AB25F0AB5}"/>
          </ac:spMkLst>
        </pc:spChg>
      </pc:sldChg>
      <pc:sldChg chg="modSp mod">
        <pc:chgData name="Grethe Ingebrigtsvold Sæbø" userId="2472861f-5580-48a3-a7a8-31b871825475" providerId="ADAL" clId="{6404B5AC-F04B-4E2E-8B60-F47B37500435}" dt="2021-01-08T10:26:05.199" v="3" actId="790"/>
        <pc:sldMkLst>
          <pc:docMk/>
          <pc:sldMk cId="1150556869" sldId="259"/>
        </pc:sldMkLst>
        <pc:spChg chg="mod">
          <ac:chgData name="Grethe Ingebrigtsvold Sæbø" userId="2472861f-5580-48a3-a7a8-31b871825475" providerId="ADAL" clId="{6404B5AC-F04B-4E2E-8B60-F47B37500435}" dt="2021-01-08T10:25:50.022" v="2"/>
          <ac:spMkLst>
            <pc:docMk/>
            <pc:sldMk cId="1150556869" sldId="259"/>
            <ac:spMk id="2" creationId="{0F441987-1F2E-481C-998D-D9A7EF04C2F9}"/>
          </ac:spMkLst>
        </pc:spChg>
        <pc:spChg chg="mod">
          <ac:chgData name="Grethe Ingebrigtsvold Sæbø" userId="2472861f-5580-48a3-a7a8-31b871825475" providerId="ADAL" clId="{6404B5AC-F04B-4E2E-8B60-F47B37500435}" dt="2021-01-08T10:26:05.199" v="3" actId="790"/>
          <ac:spMkLst>
            <pc:docMk/>
            <pc:sldMk cId="1150556869" sldId="259"/>
            <ac:spMk id="3" creationId="{E3A2AF92-D828-4214-B330-370BC427A46D}"/>
          </ac:spMkLst>
        </pc:spChg>
      </pc:sldChg>
      <pc:sldChg chg="modSp mod">
        <pc:chgData name="Grethe Ingebrigtsvold Sæbø" userId="2472861f-5580-48a3-a7a8-31b871825475" providerId="ADAL" clId="{6404B5AC-F04B-4E2E-8B60-F47B37500435}" dt="2021-01-08T10:31:06.329" v="29"/>
        <pc:sldMkLst>
          <pc:docMk/>
          <pc:sldMk cId="1506877742" sldId="263"/>
        </pc:sldMkLst>
        <pc:spChg chg="mod">
          <ac:chgData name="Grethe Ingebrigtsvold Sæbø" userId="2472861f-5580-48a3-a7a8-31b871825475" providerId="ADAL" clId="{6404B5AC-F04B-4E2E-8B60-F47B37500435}" dt="2021-01-08T10:31:06.329" v="29"/>
          <ac:spMkLst>
            <pc:docMk/>
            <pc:sldMk cId="1506877742" sldId="263"/>
            <ac:spMk id="2" creationId="{942C84C8-AA0F-4A07-B005-FDE67839B9D1}"/>
          </ac:spMkLst>
        </pc:spChg>
      </pc:sldChg>
      <pc:sldChg chg="modSp mod">
        <pc:chgData name="Grethe Ingebrigtsvold Sæbø" userId="2472861f-5580-48a3-a7a8-31b871825475" providerId="ADAL" clId="{6404B5AC-F04B-4E2E-8B60-F47B37500435}" dt="2021-01-08T10:30:47.389" v="28" actId="255"/>
        <pc:sldMkLst>
          <pc:docMk/>
          <pc:sldMk cId="218259560" sldId="264"/>
        </pc:sldMkLst>
        <pc:spChg chg="mod">
          <ac:chgData name="Grethe Ingebrigtsvold Sæbø" userId="2472861f-5580-48a3-a7a8-31b871825475" providerId="ADAL" clId="{6404B5AC-F04B-4E2E-8B60-F47B37500435}" dt="2021-01-08T10:30:47.389" v="28" actId="255"/>
          <ac:spMkLst>
            <pc:docMk/>
            <pc:sldMk cId="218259560" sldId="264"/>
            <ac:spMk id="3" creationId="{7826C31D-418E-4490-B3FB-7AF5EF91A0B1}"/>
          </ac:spMkLst>
        </pc:spChg>
      </pc:sldChg>
      <pc:sldChg chg="modSp mod">
        <pc:chgData name="Grethe Ingebrigtsvold Sæbø" userId="2472861f-5580-48a3-a7a8-31b871825475" providerId="ADAL" clId="{6404B5AC-F04B-4E2E-8B60-F47B37500435}" dt="2021-01-08T10:26:24.820" v="4" actId="790"/>
        <pc:sldMkLst>
          <pc:docMk/>
          <pc:sldMk cId="3313260964" sldId="266"/>
        </pc:sldMkLst>
        <pc:spChg chg="mod">
          <ac:chgData name="Grethe Ingebrigtsvold Sæbø" userId="2472861f-5580-48a3-a7a8-31b871825475" providerId="ADAL" clId="{6404B5AC-F04B-4E2E-8B60-F47B37500435}" dt="2021-01-08T10:26:24.820" v="4" actId="790"/>
          <ac:spMkLst>
            <pc:docMk/>
            <pc:sldMk cId="3313260964" sldId="266"/>
            <ac:spMk id="3" creationId="{69BF0BA2-4FB9-4803-A2A4-A18D3293D1B4}"/>
          </ac:spMkLst>
        </pc:spChg>
      </pc:sldChg>
      <pc:sldChg chg="modSp mod">
        <pc:chgData name="Grethe Ingebrigtsvold Sæbø" userId="2472861f-5580-48a3-a7a8-31b871825475" providerId="ADAL" clId="{6404B5AC-F04B-4E2E-8B60-F47B37500435}" dt="2021-01-08T10:27:16.859" v="9" actId="20577"/>
        <pc:sldMkLst>
          <pc:docMk/>
          <pc:sldMk cId="3670494379" sldId="267"/>
        </pc:sldMkLst>
        <pc:spChg chg="mod">
          <ac:chgData name="Grethe Ingebrigtsvold Sæbø" userId="2472861f-5580-48a3-a7a8-31b871825475" providerId="ADAL" clId="{6404B5AC-F04B-4E2E-8B60-F47B37500435}" dt="2021-01-08T10:27:16.859" v="9" actId="20577"/>
          <ac:spMkLst>
            <pc:docMk/>
            <pc:sldMk cId="3670494379" sldId="267"/>
            <ac:spMk id="3" creationId="{DC7D1F2F-9352-42B8-9346-327C089163B8}"/>
          </ac:spMkLst>
        </pc:spChg>
      </pc:sldChg>
      <pc:sldChg chg="modSp mod">
        <pc:chgData name="Grethe Ingebrigtsvold Sæbø" userId="2472861f-5580-48a3-a7a8-31b871825475" providerId="ADAL" clId="{6404B5AC-F04B-4E2E-8B60-F47B37500435}" dt="2021-01-08T10:27:41.868" v="13" actId="20577"/>
        <pc:sldMkLst>
          <pc:docMk/>
          <pc:sldMk cId="3715911044" sldId="268"/>
        </pc:sldMkLst>
        <pc:spChg chg="mod">
          <ac:chgData name="Grethe Ingebrigtsvold Sæbø" userId="2472861f-5580-48a3-a7a8-31b871825475" providerId="ADAL" clId="{6404B5AC-F04B-4E2E-8B60-F47B37500435}" dt="2021-01-08T10:27:41.868" v="13" actId="20577"/>
          <ac:spMkLst>
            <pc:docMk/>
            <pc:sldMk cId="3715911044" sldId="268"/>
            <ac:spMk id="3" creationId="{19E3A88E-E0E8-4721-A73F-C95DF48DBCD1}"/>
          </ac:spMkLst>
        </pc:spChg>
      </pc:sldChg>
      <pc:sldChg chg="modSp mod">
        <pc:chgData name="Grethe Ingebrigtsvold Sæbø" userId="2472861f-5580-48a3-a7a8-31b871825475" providerId="ADAL" clId="{6404B5AC-F04B-4E2E-8B60-F47B37500435}" dt="2021-01-08T10:30:10.725" v="22" actId="255"/>
        <pc:sldMkLst>
          <pc:docMk/>
          <pc:sldMk cId="3228057937" sldId="270"/>
        </pc:sldMkLst>
        <pc:spChg chg="mod">
          <ac:chgData name="Grethe Ingebrigtsvold Sæbø" userId="2472861f-5580-48a3-a7a8-31b871825475" providerId="ADAL" clId="{6404B5AC-F04B-4E2E-8B60-F47B37500435}" dt="2021-01-08T10:30:10.725" v="22" actId="255"/>
          <ac:spMkLst>
            <pc:docMk/>
            <pc:sldMk cId="3228057937" sldId="270"/>
            <ac:spMk id="3" creationId="{CF50918E-8369-48B4-89F4-C74474A384A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2024C6-801A-4F22-872B-5620E4BF39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065041C-D3F2-4DDC-A80B-F91EB61EB7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E8CCA68-DA16-42C4-B845-2D2F4E022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EADEA-F2AA-4300-8216-E42C6AC8491C}" type="datetimeFigureOut">
              <a:rPr lang="nb-NO" smtClean="0"/>
              <a:t>08.01.2021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2DCD05E-1960-4108-92CD-5C4AD0362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7285EB2-31A2-4E6F-9780-7BC4312F6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A3E9E-A33A-453C-8F77-FD1CF7A6D3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81183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C9DFAF5-D954-4CEE-A575-C3DC3F9C5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4FDB624-B97C-4D70-80CB-86EF34DB1B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6BB64AD-9D31-4115-8281-3B21A99F27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EADEA-F2AA-4300-8216-E42C6AC8491C}" type="datetimeFigureOut">
              <a:rPr lang="nb-NO" smtClean="0"/>
              <a:t>08.01.2021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CACB3B1-8F9C-40D4-AC3B-8D14CE584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142E9DF-37F3-4330-A2BC-16AE751AC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A3E9E-A33A-453C-8F77-FD1CF7A6D3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8785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0878953-D9D2-4FC3-83DA-4AFA05A68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B3749A0-ADAE-4665-8D98-489C9C0EE1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26FFB62-562B-478C-B154-35C5A232A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EADEA-F2AA-4300-8216-E42C6AC8491C}" type="datetimeFigureOut">
              <a:rPr lang="nb-NO" smtClean="0"/>
              <a:t>08.01.2021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25458FE-6A13-454F-80E4-DD0AC920D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E8DF72E-9D1F-40D5-82E2-1C0644689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A3E9E-A33A-453C-8F77-FD1CF7A6D3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45205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50668B2-8E1B-4D6D-A869-3BC3F00DE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49F4423-D4BC-41A3-A048-34F9987F2A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9C6249A-9924-43DA-B2AD-490E607F00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27380AE-16A1-4F3B-8934-8CEE35832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EADEA-F2AA-4300-8216-E42C6AC8491C}" type="datetimeFigureOut">
              <a:rPr lang="nb-NO" smtClean="0"/>
              <a:t>08.01.2021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EB51F10-FF65-49C4-87CF-EE9EA6836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B65FE7A-7FB3-4408-BAD9-7381E2057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A3E9E-A33A-453C-8F77-FD1CF7A6D3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0723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C65E9FE-F56A-4504-88DF-FC94AB047B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9E2739A-0D5A-42F2-B62F-99C46C96BD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28421D6-137B-4213-B211-F832A69D89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9B23AAE-3615-4B6A-831D-C3EE125FCD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21D180D0-1BB1-42F5-B785-9DEA00B870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1548981D-85D1-481C-BDAB-CAC121888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EADEA-F2AA-4300-8216-E42C6AC8491C}" type="datetimeFigureOut">
              <a:rPr lang="nb-NO" smtClean="0"/>
              <a:t>08.01.2021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B063A774-D66F-43A3-9258-B90732A69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C0E2FE8A-EDEB-442F-8DE9-BF5062C0B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A3E9E-A33A-453C-8F77-FD1CF7A6D3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01223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E23BE4B-A117-40A3-AA09-7024AF363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086690D-79F5-4B09-A03F-C1B44FF62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EADEA-F2AA-4300-8216-E42C6AC8491C}" type="datetimeFigureOut">
              <a:rPr lang="nb-NO" smtClean="0"/>
              <a:t>08.01.2021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1C23C189-91E2-4759-9A34-5AE7A783B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507AEC8-FEEA-442D-AFA6-95F4DEB14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A3E9E-A33A-453C-8F77-FD1CF7A6D3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70445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E7BA31D5-B49D-4F3F-9FC4-FAD80BC56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EADEA-F2AA-4300-8216-E42C6AC8491C}" type="datetimeFigureOut">
              <a:rPr lang="nb-NO" smtClean="0"/>
              <a:t>08.01.2021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3990F45B-7CAD-4E60-8E96-81BFDDB46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516D357-3CA3-47C9-BA01-7380692C9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A3E9E-A33A-453C-8F77-FD1CF7A6D3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04330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0343D1-9E9B-4E04-9132-A48F6421D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7013E18-34EE-4991-9977-F2CD5E86F6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F0760EF-F064-4AEE-ADD5-470CD5BA5E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882F3DC-7D8E-4038-925E-C4BAD68F8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EADEA-F2AA-4300-8216-E42C6AC8491C}" type="datetimeFigureOut">
              <a:rPr lang="nb-NO" smtClean="0"/>
              <a:t>08.01.2021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EC4FA15-9A35-4B76-A24A-7DB283FC8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71A2CCF-4563-4AD0-B949-C85ED2921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A3E9E-A33A-453C-8F77-FD1CF7A6D3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5248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E5F012-6850-4255-B20E-D2A22D4A6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B9B6B54D-D8E6-45BE-8CBB-FAA5F4AC77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7CE2540-326D-4AE0-87E9-2BF4DBCC86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A303BC3-FA35-4FB1-8624-E998FAC7B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EADEA-F2AA-4300-8216-E42C6AC8491C}" type="datetimeFigureOut">
              <a:rPr lang="nb-NO" smtClean="0"/>
              <a:t>08.01.2021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728AABD-031E-4FE9-ABA7-FC9E18FC9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9503D21-706C-4CC2-B978-DDAE81F1E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A3E9E-A33A-453C-8F77-FD1CF7A6D3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12254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D9ACE9F-0F7C-4DF5-899F-7BA89E203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E4BEA7F-A29F-4B6F-98DD-CE2BCF22A3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5D92FB6-77CA-4507-966A-E872FC8B0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EADEA-F2AA-4300-8216-E42C6AC8491C}" type="datetimeFigureOut">
              <a:rPr lang="nb-NO" smtClean="0"/>
              <a:t>08.01.2021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6E6D2FD-5DFA-4024-B8EF-2EE251868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3BAE1E5-2B67-47EA-B60A-B22436057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A3E9E-A33A-453C-8F77-FD1CF7A6D3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0294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CB971361-DA3D-4D4C-971B-0D0521D0B9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B2BCAB9-C086-4D95-B6A6-7455245756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15E2C06-55C2-4A4F-93E3-461CA4959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EADEA-F2AA-4300-8216-E42C6AC8491C}" type="datetimeFigureOut">
              <a:rPr lang="nb-NO" smtClean="0"/>
              <a:t>08.01.2021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D6DD3BE-C1DD-431C-91B5-6FE6CAA28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FFDE628-3C6C-498E-882D-B12B15003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A3E9E-A33A-453C-8F77-FD1CF7A6D3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16719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22F25EAF-550C-478E-9704-8AA63A050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1DEE99C-0697-4A7C-90B6-C7E5819D9A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79D9669-F666-4BF3-8C45-02181A5CA7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EADEA-F2AA-4300-8216-E42C6AC8491C}" type="datetimeFigureOut">
              <a:rPr lang="nb-NO" smtClean="0"/>
              <a:t>08.01.2021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BF93E05-D1DB-48A7-94BC-1F2D2A5C06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C92723C-7CEB-4862-81A6-31B21901E4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6A3E9E-A33A-453C-8F77-FD1CF7A6D3F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9762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407A46D-FA9E-4829-ABB8-1E034302155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Forventninger og ansvar i profesjonsfelleskapet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CAC7CA11-3ACF-49AB-A5A3-491D673EF5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Personalet drøfter på hvilke områder og i hvilken grad de har ansvar for elevenes sosiale trivsel og faglige fungering. Gjennom felles drøftinger blir de klar over sin praksis og vurderer eventuelle endringer </a:t>
            </a:r>
          </a:p>
        </p:txBody>
      </p:sp>
    </p:spTree>
    <p:extLst>
      <p:ext uri="{BB962C8B-B14F-4D97-AF65-F5344CB8AC3E}">
        <p14:creationId xmlns:p14="http://schemas.microsoft.com/office/powerpoint/2010/main" val="12789527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BE5E33-E2A4-40EB-A1DB-EDE262650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Kunnskapsløftet 2020 – Profesjonsfellesskap og skoleutvikling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25016B4-86E5-4CB3-A722-AE618704B0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nb-NO" b="0" i="0" dirty="0">
                <a:solidFill>
                  <a:srgbClr val="303030"/>
                </a:solidFill>
                <a:effectLst/>
                <a:latin typeface="+mj-lt"/>
              </a:rPr>
              <a:t>Skolen skal være et profesjonsfaglig fellesskap der lærere, ledere og andre ansatte reflekterer over felles verdier, og vurderer og videreutvikler sin praksis</a:t>
            </a:r>
          </a:p>
          <a:p>
            <a:r>
              <a:rPr lang="nb-NO" b="0" i="0" dirty="0">
                <a:solidFill>
                  <a:srgbClr val="303030"/>
                </a:solidFill>
                <a:effectLst/>
                <a:latin typeface="+mj-lt"/>
              </a:rPr>
              <a:t>Læreren er avgjørende for et læringsmiljø som motiverer og bidrar til at elevene lærer og utvikler seg. Det krever at læreren viser omsorg for den enkelte elev. Det innebærer også å hjelpe elever som tar uheldige valg, ikke føler seg inkludert, eller som strever med å lære det som er ønsket og forventet. </a:t>
            </a:r>
          </a:p>
          <a:p>
            <a:r>
              <a:rPr lang="nb-NO" b="0" i="0" dirty="0">
                <a:solidFill>
                  <a:srgbClr val="303030"/>
                </a:solidFill>
                <a:effectLst/>
                <a:latin typeface="+mj-lt"/>
              </a:rPr>
              <a:t>Ved å arbeide for samhold og tilhørighet blant elevene skal læreren bidra til å utvikle en kultur for læring og gi elevene faglig og emosjonell støtte.</a:t>
            </a:r>
            <a:endParaRPr lang="nb-NO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51252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4F8D5DC-290B-4265-80FC-86EB69E6F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Lærernes ansvar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8BE7254-FB85-4743-A574-8248FA393C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nb-NO" b="1" i="0" u="none" strike="noStrike" baseline="0" dirty="0">
                <a:latin typeface="+mj-lt"/>
              </a:rPr>
              <a:t>Tidligere forskning </a:t>
            </a:r>
            <a:r>
              <a:rPr lang="nb-NO" b="0" i="0" u="none" strike="noStrike" baseline="0" dirty="0">
                <a:latin typeface="+mj-lt"/>
              </a:rPr>
              <a:t>viser en sammenheng mellom følgende faktorer: </a:t>
            </a:r>
          </a:p>
          <a:p>
            <a:pPr lvl="1"/>
            <a:r>
              <a:rPr lang="nb-NO" sz="2800" dirty="0">
                <a:latin typeface="+mj-lt"/>
              </a:rPr>
              <a:t>Lærernes empati og respekt utløser gode relasjoner til elevene</a:t>
            </a:r>
          </a:p>
          <a:p>
            <a:pPr lvl="1"/>
            <a:r>
              <a:rPr lang="nb-NO" sz="2800" dirty="0">
                <a:latin typeface="+mj-lt"/>
              </a:rPr>
              <a:t>Lærernes omsorg utløser elevens motivasjon </a:t>
            </a:r>
          </a:p>
          <a:p>
            <a:pPr lvl="1"/>
            <a:r>
              <a:rPr lang="nb-NO" sz="2800" dirty="0">
                <a:latin typeface="+mj-lt"/>
              </a:rPr>
              <a:t>Lærernes varme utløser elevens trivsel og tilhørighet</a:t>
            </a:r>
          </a:p>
          <a:p>
            <a:pPr lvl="1"/>
            <a:endParaRPr lang="nb-NO" sz="2800" dirty="0">
              <a:latin typeface="+mj-lt"/>
            </a:endParaRPr>
          </a:p>
          <a:p>
            <a:pPr marL="1828800" lvl="4" indent="0">
              <a:buNone/>
            </a:pPr>
            <a:r>
              <a:rPr lang="nb-NO" sz="2200" dirty="0">
                <a:latin typeface="+mj-lt"/>
              </a:rPr>
              <a:t>			(Ingebrigtsvold Sæbø &amp; Midtsundstad, 2018)</a:t>
            </a:r>
          </a:p>
          <a:p>
            <a:pPr marL="457200" lvl="1" indent="0">
              <a:buNone/>
            </a:pPr>
            <a:endParaRPr lang="en-US" sz="1400" b="0" i="0" u="none" strike="noStrike" baseline="0" dirty="0">
              <a:latin typeface="TimesNewRomanPSMT"/>
            </a:endParaRPr>
          </a:p>
        </p:txBody>
      </p:sp>
    </p:spTree>
    <p:extLst>
      <p:ext uri="{BB962C8B-B14F-4D97-AF65-F5344CB8AC3E}">
        <p14:creationId xmlns:p14="http://schemas.microsoft.com/office/powerpoint/2010/main" val="5353159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065F2C6-06DC-4186-8ADB-90162A729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Lærernes forventninger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928097B-8284-476E-AF54-181A7D9E57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nb-NO" b="1" i="0" u="none" strike="noStrike" baseline="0" dirty="0">
                <a:latin typeface="+mj-lt"/>
              </a:rPr>
              <a:t>Tidligere forskning </a:t>
            </a:r>
            <a:r>
              <a:rPr lang="nb-NO" b="0" i="0" u="none" strike="noStrike" baseline="0" dirty="0">
                <a:latin typeface="+mj-lt"/>
              </a:rPr>
              <a:t>viser at forventingsstrukturene </a:t>
            </a:r>
            <a:r>
              <a:rPr lang="nb-NO" dirty="0">
                <a:latin typeface="+mj-lt"/>
              </a:rPr>
              <a:t>legger grunnlaget for utviklingen av skolekulturen: </a:t>
            </a:r>
          </a:p>
          <a:p>
            <a:pPr algn="l">
              <a:buFontTx/>
              <a:buChar char="-"/>
            </a:pPr>
            <a:r>
              <a:rPr lang="nb-NO" b="0" i="0" u="none" strike="noStrike" baseline="0" dirty="0">
                <a:latin typeface="+mj-lt"/>
              </a:rPr>
              <a:t>Forventninger påvirker </a:t>
            </a:r>
            <a:r>
              <a:rPr lang="nb-NO" dirty="0">
                <a:latin typeface="+mj-lt"/>
              </a:rPr>
              <a:t>både lærerne individuelle og kollektive 	ansvar for elevenes læring </a:t>
            </a:r>
          </a:p>
          <a:p>
            <a:pPr algn="l">
              <a:buFontTx/>
              <a:buChar char="-"/>
            </a:pPr>
            <a:r>
              <a:rPr lang="nb-NO" dirty="0">
                <a:latin typeface="+mj-lt"/>
              </a:rPr>
              <a:t>I skoler med felles forventninger oppnår elevene bedre skoleresultater</a:t>
            </a:r>
          </a:p>
          <a:p>
            <a:pPr marL="0" indent="0" algn="l">
              <a:buNone/>
            </a:pPr>
            <a:endParaRPr lang="nb-NO" sz="1800" dirty="0">
              <a:latin typeface="+mj-lt"/>
            </a:endParaRPr>
          </a:p>
          <a:p>
            <a:pPr marL="1828800" lvl="4" indent="0">
              <a:buNone/>
            </a:pPr>
            <a:r>
              <a:rPr lang="en-US" sz="1800" dirty="0">
                <a:latin typeface="+mj-lt"/>
              </a:rPr>
              <a:t>			</a:t>
            </a:r>
            <a:r>
              <a:rPr lang="nb-NO" sz="2200" dirty="0">
                <a:latin typeface="+mj-lt"/>
              </a:rPr>
              <a:t>(Ingebrigtsvold Sæbø &amp; Midtsundstad, 2018)</a:t>
            </a:r>
          </a:p>
          <a:p>
            <a:pPr marL="0" indent="0" algn="l">
              <a:buNone/>
            </a:pPr>
            <a:endParaRPr lang="nb-NO" sz="1800" dirty="0">
              <a:latin typeface="TimesNewRomanPSMT"/>
            </a:endParaRPr>
          </a:p>
          <a:p>
            <a:pPr marL="0" indent="0" algn="l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370338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42C84C8-AA0F-4A07-B005-FDE67839B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Lærernes bekymringer og ansvar </a:t>
            </a:r>
            <a:r>
              <a:rPr lang="nb-NO" sz="1800" dirty="0">
                <a:latin typeface="+mj-lt"/>
              </a:rPr>
              <a:t>(Ingebrigtsvold Sæbø &amp; Midtsundstad, 2018)</a:t>
            </a:r>
            <a:br>
              <a:rPr lang="nb-NO" sz="1800" dirty="0">
                <a:latin typeface="+mj-lt"/>
              </a:rPr>
            </a:br>
            <a:endParaRPr lang="nb-NO" sz="180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934A8D0-435D-4552-9933-20CF7A7A3D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b="1" dirty="0">
                <a:latin typeface="+mj-lt"/>
              </a:rPr>
              <a:t>En sammenligning </a:t>
            </a:r>
            <a:r>
              <a:rPr lang="nb-NO" dirty="0">
                <a:latin typeface="+mj-lt"/>
              </a:rPr>
              <a:t>av skoler på Sørlandet og Vestlandet viser følgende:  </a:t>
            </a:r>
          </a:p>
          <a:p>
            <a:r>
              <a:rPr lang="nb-NO" dirty="0">
                <a:latin typeface="+mj-lt"/>
              </a:rPr>
              <a:t>Lærerne i skolene i sør: </a:t>
            </a:r>
          </a:p>
          <a:p>
            <a:pPr lvl="1"/>
            <a:r>
              <a:rPr lang="nb-NO" dirty="0">
                <a:latin typeface="+mj-lt"/>
              </a:rPr>
              <a:t>Er bekymret for faglig sterke studenter som de tror lever under altfor stort press, og faglig svake studenter som de tror kan bli ‘</a:t>
            </a:r>
            <a:r>
              <a:rPr lang="nb-NO" dirty="0" err="1">
                <a:latin typeface="+mj-lt"/>
              </a:rPr>
              <a:t>drop-outs</a:t>
            </a:r>
            <a:r>
              <a:rPr lang="nb-NO" dirty="0">
                <a:latin typeface="+mj-lt"/>
              </a:rPr>
              <a:t>’</a:t>
            </a:r>
          </a:p>
          <a:p>
            <a:pPr lvl="1"/>
            <a:r>
              <a:rPr lang="nb-NO" dirty="0">
                <a:latin typeface="+mj-lt"/>
              </a:rPr>
              <a:t>Er bekymret for elever som ikke trives sosialt og som har lav sosial forståelse</a:t>
            </a:r>
          </a:p>
          <a:p>
            <a:r>
              <a:rPr lang="nb-NO" dirty="0">
                <a:latin typeface="+mj-lt"/>
              </a:rPr>
              <a:t> Lærerne i skolene i vest: </a:t>
            </a:r>
          </a:p>
          <a:p>
            <a:pPr lvl="1"/>
            <a:r>
              <a:rPr lang="nb-NO" dirty="0">
                <a:latin typeface="+mj-lt"/>
              </a:rPr>
              <a:t>Er bekymret for elever som går alene, og sier at de «dytter dem inn i flokken»</a:t>
            </a:r>
          </a:p>
          <a:p>
            <a:pPr lvl="1"/>
            <a:r>
              <a:rPr lang="nb-NO" dirty="0">
                <a:latin typeface="+mj-lt"/>
              </a:rPr>
              <a:t>Er bekymret for de uengasjerte elevene, og sier at de sammen aktivt jobber for å bedre situasjonen. Noen henter f.eks. elever som uteblir fra skolen</a:t>
            </a:r>
          </a:p>
          <a:p>
            <a:pPr lvl="1"/>
            <a:endParaRPr lang="nb-NO" dirty="0">
              <a:latin typeface="+mj-lt"/>
            </a:endParaRPr>
          </a:p>
          <a:p>
            <a:pPr marL="457200" lvl="1" indent="0">
              <a:buNone/>
            </a:pPr>
            <a:r>
              <a:rPr lang="nb-NO" dirty="0">
                <a:solidFill>
                  <a:srgbClr val="FF0000"/>
                </a:solidFill>
                <a:latin typeface="+mj-lt"/>
              </a:rPr>
              <a:t>Drøft hva som gjelder for deres skole?</a:t>
            </a:r>
          </a:p>
        </p:txBody>
      </p:sp>
    </p:spTree>
    <p:extLst>
      <p:ext uri="{BB962C8B-B14F-4D97-AF65-F5344CB8AC3E}">
        <p14:creationId xmlns:p14="http://schemas.microsoft.com/office/powerpoint/2010/main" val="15068777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F4D5789-CED4-4122-A26B-353458EA7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Forventninger til elevene </a:t>
            </a:r>
            <a:r>
              <a:rPr lang="nb-NO" sz="2000" dirty="0">
                <a:latin typeface="+mj-lt"/>
              </a:rPr>
              <a:t>(Ingebrigtsvold Sæbø &amp; Midtsundstad, 2018)</a:t>
            </a:r>
            <a:br>
              <a:rPr lang="nb-NO" sz="2000" dirty="0">
                <a:latin typeface="+mj-lt"/>
              </a:rPr>
            </a:br>
            <a:endParaRPr lang="nb-NO" sz="200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FF254CE-0099-45BD-97EC-6D9AB25F0A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nb-NO" b="1" u="none" strike="noStrike" baseline="0" dirty="0">
                <a:latin typeface="+mj-lt"/>
              </a:rPr>
              <a:t>En sammenligning </a:t>
            </a:r>
            <a:r>
              <a:rPr lang="nb-NO" b="0" u="none" strike="noStrike" baseline="0" dirty="0">
                <a:latin typeface="+mj-lt"/>
              </a:rPr>
              <a:t>av skoler </a:t>
            </a:r>
            <a:r>
              <a:rPr lang="nb-NO" dirty="0">
                <a:latin typeface="+mj-lt"/>
              </a:rPr>
              <a:t>på Sørlandet og Vestlandet viser følgende: </a:t>
            </a:r>
          </a:p>
          <a:p>
            <a:pPr lvl="1"/>
            <a:r>
              <a:rPr lang="nb-NO" sz="2800" b="0" u="none" strike="noStrike" baseline="0" dirty="0">
                <a:latin typeface="+mj-lt"/>
              </a:rPr>
              <a:t>Lærerne </a:t>
            </a:r>
            <a:r>
              <a:rPr lang="nb-NO" sz="2800" dirty="0">
                <a:latin typeface="+mj-lt"/>
              </a:rPr>
              <a:t>i skolene i </a:t>
            </a:r>
            <a:r>
              <a:rPr lang="nb-NO" sz="2800" b="0" u="none" strike="noStrike" baseline="0" dirty="0">
                <a:latin typeface="+mj-lt"/>
              </a:rPr>
              <a:t>sør:</a:t>
            </a:r>
          </a:p>
          <a:p>
            <a:pPr lvl="2"/>
            <a:r>
              <a:rPr lang="nb-NO" sz="2400" b="0" u="none" strike="noStrike" baseline="0" dirty="0">
                <a:latin typeface="+mj-lt"/>
              </a:rPr>
              <a:t>forventer at elevene skal være engasjerte, samarbeidsvillige og aktive. De forventer også at elevene skal være vennlige</a:t>
            </a:r>
            <a:r>
              <a:rPr lang="nb-NO" sz="2400" dirty="0">
                <a:latin typeface="+mj-lt"/>
              </a:rPr>
              <a:t> og positive </a:t>
            </a:r>
          </a:p>
          <a:p>
            <a:pPr lvl="1"/>
            <a:r>
              <a:rPr lang="nb-NO" sz="2800" b="0" u="none" strike="noStrike" baseline="0" dirty="0">
                <a:latin typeface="+mj-lt"/>
              </a:rPr>
              <a:t>Lærerne i</a:t>
            </a:r>
            <a:r>
              <a:rPr lang="nb-NO" sz="2800" dirty="0">
                <a:latin typeface="+mj-lt"/>
              </a:rPr>
              <a:t> skolene i</a:t>
            </a:r>
            <a:r>
              <a:rPr lang="nb-NO" sz="2800" b="0" u="none" strike="noStrike" baseline="0" dirty="0">
                <a:latin typeface="+mj-lt"/>
              </a:rPr>
              <a:t> vest:</a:t>
            </a:r>
          </a:p>
          <a:p>
            <a:pPr lvl="2"/>
            <a:r>
              <a:rPr lang="nb-NO" sz="2400" b="0" u="none" strike="noStrike" baseline="0" dirty="0">
                <a:latin typeface="+mj-lt"/>
              </a:rPr>
              <a:t>er </a:t>
            </a:r>
            <a:r>
              <a:rPr lang="nb-NO" sz="2400" dirty="0">
                <a:latin typeface="+mj-lt"/>
              </a:rPr>
              <a:t>opptatt av å trene opp elevene til å delta. De øver på samarbeid, inviterer dem til å delta, og støtter dem. De kjenner elevene og forventer at felles utarbeidede regler følges</a:t>
            </a:r>
          </a:p>
          <a:p>
            <a:pPr lvl="2"/>
            <a:endParaRPr lang="nb-NO" sz="2400" dirty="0">
              <a:latin typeface="+mj-lt"/>
            </a:endParaRPr>
          </a:p>
          <a:p>
            <a:pPr marL="914400" lvl="2" indent="0">
              <a:buNone/>
            </a:pPr>
            <a:r>
              <a:rPr lang="nb-NO" sz="2400" dirty="0">
                <a:solidFill>
                  <a:srgbClr val="FF0000"/>
                </a:solidFill>
                <a:latin typeface="+mj-lt"/>
              </a:rPr>
              <a:t>Hvilke forventninger har dere til elevene ve deres skole?</a:t>
            </a:r>
          </a:p>
        </p:txBody>
      </p:sp>
    </p:spTree>
    <p:extLst>
      <p:ext uri="{BB962C8B-B14F-4D97-AF65-F5344CB8AC3E}">
        <p14:creationId xmlns:p14="http://schemas.microsoft.com/office/powerpoint/2010/main" val="18907465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441987-1F2E-481C-998D-D9A7EF04C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Forventninger til lærere </a:t>
            </a:r>
            <a:r>
              <a:rPr lang="nb-NO" sz="2000" dirty="0">
                <a:latin typeface="+mj-lt"/>
              </a:rPr>
              <a:t>(Ingebrigtsvold Sæbø &amp; Midtsundstad, 2018)</a:t>
            </a:r>
            <a:br>
              <a:rPr lang="nb-NO" sz="2000" dirty="0">
                <a:latin typeface="+mj-lt"/>
              </a:rPr>
            </a:br>
            <a:endParaRPr lang="nb-NO" sz="200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3A2AF92-D828-4214-B330-370BC427A4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b="1" dirty="0">
                <a:latin typeface="+mj-lt"/>
              </a:rPr>
              <a:t>En sammenligning </a:t>
            </a:r>
            <a:r>
              <a:rPr lang="nb-NO" dirty="0">
                <a:latin typeface="+mj-lt"/>
              </a:rPr>
              <a:t>av lærere på Sørlandet og Vestlandet viser følgende: </a:t>
            </a:r>
          </a:p>
          <a:p>
            <a:pPr lvl="1"/>
            <a:r>
              <a:rPr lang="nb-NO" sz="2800" b="0" u="none" strike="noStrike" baseline="0" dirty="0">
                <a:latin typeface="+mj-lt"/>
              </a:rPr>
              <a:t>Lærerne i skolene i sør</a:t>
            </a:r>
            <a:r>
              <a:rPr lang="nb-NO" sz="2800" dirty="0">
                <a:latin typeface="+mj-lt"/>
              </a:rPr>
              <a:t>:</a:t>
            </a:r>
          </a:p>
          <a:p>
            <a:pPr lvl="2"/>
            <a:r>
              <a:rPr lang="nb-NO" sz="2400" b="0" u="none" strike="noStrike" baseline="0" dirty="0">
                <a:latin typeface="+mj-lt"/>
              </a:rPr>
              <a:t>forventer at kollegaene skal </a:t>
            </a:r>
            <a:r>
              <a:rPr lang="nb-NO" sz="2400" dirty="0">
                <a:latin typeface="+mj-lt"/>
              </a:rPr>
              <a:t>involvere seg, være i godt humør, dele med hverandre og være villige til stadig å endre seg. De forventer at lærerne har kontroll på sine klasser og viser omsorg for sine elever</a:t>
            </a:r>
          </a:p>
          <a:p>
            <a:pPr lvl="1"/>
            <a:r>
              <a:rPr lang="nb-NO" sz="2800" b="0" u="none" strike="noStrike" baseline="0" dirty="0">
                <a:latin typeface="+mj-lt"/>
              </a:rPr>
              <a:t>Lærerne i skolene I vest: </a:t>
            </a:r>
          </a:p>
          <a:p>
            <a:pPr lvl="2"/>
            <a:r>
              <a:rPr lang="nb-NO" sz="2400" dirty="0">
                <a:latin typeface="+mj-lt"/>
              </a:rPr>
              <a:t>forventer</a:t>
            </a:r>
            <a:r>
              <a:rPr lang="nb-NO" sz="2400" b="0" u="none" strike="noStrike" baseline="0" dirty="0">
                <a:latin typeface="+mj-lt"/>
              </a:rPr>
              <a:t> at kollegaene skal engasjere elevene og bidra til </a:t>
            </a:r>
            <a:r>
              <a:rPr lang="nb-NO" sz="2400" dirty="0">
                <a:latin typeface="+mj-lt"/>
              </a:rPr>
              <a:t>at de blir motiverte. De legger vekt på at elevene skal føle seg trygge nok til å delta og dele sine tanker</a:t>
            </a:r>
          </a:p>
          <a:p>
            <a:pPr lvl="2"/>
            <a:endParaRPr lang="nb-NO" sz="2400" dirty="0">
              <a:latin typeface="+mj-lt"/>
            </a:endParaRPr>
          </a:p>
          <a:p>
            <a:pPr marL="914400" lvl="2" indent="0">
              <a:buNone/>
            </a:pPr>
            <a:r>
              <a:rPr lang="nb-NO" sz="2400" dirty="0">
                <a:solidFill>
                  <a:srgbClr val="FF0000"/>
                </a:solidFill>
                <a:latin typeface="+mj-lt"/>
              </a:rPr>
              <a:t>Hvilke forventninger har dere til hverandre som kollegaer?</a:t>
            </a:r>
          </a:p>
          <a:p>
            <a:pPr lvl="1"/>
            <a:endParaRPr lang="en-US" sz="1400" b="0" i="1" u="none" strike="noStrike" baseline="0" dirty="0">
              <a:latin typeface="GillSansStd-Italic"/>
            </a:endParaRPr>
          </a:p>
        </p:txBody>
      </p:sp>
    </p:spTree>
    <p:extLst>
      <p:ext uri="{BB962C8B-B14F-4D97-AF65-F5344CB8AC3E}">
        <p14:creationId xmlns:p14="http://schemas.microsoft.com/office/powerpoint/2010/main" val="1150556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7A3239-F43A-4104-AF8D-1E8337932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Hvem skal ha ansvaret?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9BF0BA2-4FB9-4803-A2A4-A18D3293D1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dirty="0">
                <a:latin typeface="+mj-lt"/>
              </a:rPr>
              <a:t>Ti</a:t>
            </a:r>
            <a:r>
              <a:rPr lang="nb-NO" b="1" i="0" u="none" strike="noStrike" baseline="0" dirty="0">
                <a:latin typeface="+mj-lt"/>
              </a:rPr>
              <a:t>dligere forskning</a:t>
            </a:r>
            <a:r>
              <a:rPr lang="nb-NO" b="0" i="0" u="none" strike="noStrike" baseline="0" dirty="0">
                <a:latin typeface="+mj-lt"/>
              </a:rPr>
              <a:t> viser viktigheten av at </a:t>
            </a:r>
            <a:r>
              <a:rPr lang="nb-NO" dirty="0">
                <a:latin typeface="+mj-lt"/>
              </a:rPr>
              <a:t>elever og lærere sammen skaper læringsmiljøet, men at lærerne har ansvar for å lede prosessene (</a:t>
            </a:r>
            <a:r>
              <a:rPr lang="nb-NO" dirty="0" err="1">
                <a:latin typeface="+mj-lt"/>
              </a:rPr>
              <a:t>Stith</a:t>
            </a:r>
            <a:r>
              <a:rPr lang="nb-NO" dirty="0">
                <a:latin typeface="+mj-lt"/>
              </a:rPr>
              <a:t> &amp; Roth, 2010) </a:t>
            </a:r>
            <a:r>
              <a:rPr lang="nb-NO" b="0" i="0" u="none" strike="noStrike" baseline="0" dirty="0">
                <a:latin typeface="+mj-lt"/>
              </a:rPr>
              <a:t> </a:t>
            </a:r>
          </a:p>
          <a:p>
            <a:r>
              <a:rPr lang="nb-NO" dirty="0">
                <a:latin typeface="+mj-lt"/>
              </a:rPr>
              <a:t>Lærerne har ansvar for kommunikasjonen, elevdeltakelsen og organisering av aktivitet </a:t>
            </a:r>
            <a:r>
              <a:rPr lang="nb-NO" b="0" i="0" u="none" strike="noStrike" baseline="0" dirty="0">
                <a:latin typeface="+mj-lt"/>
              </a:rPr>
              <a:t>(Hamre &amp; </a:t>
            </a:r>
            <a:r>
              <a:rPr lang="nb-NO" b="0" i="0" u="none" strike="noStrike" baseline="0" dirty="0" err="1">
                <a:latin typeface="+mj-lt"/>
              </a:rPr>
              <a:t>Pianta</a:t>
            </a:r>
            <a:r>
              <a:rPr lang="nb-NO" b="0" i="0" u="none" strike="noStrike" baseline="0" dirty="0">
                <a:latin typeface="+mj-lt"/>
              </a:rPr>
              <a:t>, 2001; Wentzel, 1997)</a:t>
            </a:r>
          </a:p>
          <a:p>
            <a:r>
              <a:rPr lang="nb-NO" dirty="0">
                <a:latin typeface="+mj-lt"/>
              </a:rPr>
              <a:t>Lærere, som tar ansvar for å legge til rette for gode relasjoner, oppnår lettere motiverte, engasjerte og aktive elever (Martin &amp; </a:t>
            </a:r>
            <a:r>
              <a:rPr lang="nb-NO" dirty="0" err="1">
                <a:latin typeface="+mj-lt"/>
              </a:rPr>
              <a:t>Dowson</a:t>
            </a:r>
            <a:r>
              <a:rPr lang="nb-NO" dirty="0">
                <a:latin typeface="+mj-lt"/>
              </a:rPr>
              <a:t>, 2009)</a:t>
            </a:r>
            <a:endParaRPr lang="nb-NO" b="0" i="0" u="none" strike="noStrike" baseline="0" dirty="0">
              <a:latin typeface="+mj-lt"/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132609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BBCFF61-EC31-4A5C-AE44-0D59915A8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Hvem skal ha ansvaret?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826C31D-418E-4490-B3FB-7AF5EF91A0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b="1" i="0" u="none" strike="noStrike" baseline="0" dirty="0">
                <a:latin typeface="+mj-lt"/>
              </a:rPr>
              <a:t>En av School-</a:t>
            </a:r>
            <a:r>
              <a:rPr lang="nb-NO" b="1" i="0" u="none" strike="noStrike" baseline="0" dirty="0" err="1">
                <a:latin typeface="+mj-lt"/>
              </a:rPr>
              <a:t>Ins</a:t>
            </a:r>
            <a:r>
              <a:rPr lang="nb-NO" b="1" i="0" u="none" strike="noStrike" baseline="0" dirty="0">
                <a:latin typeface="+mj-lt"/>
              </a:rPr>
              <a:t> studier indikerer følgende</a:t>
            </a:r>
            <a:r>
              <a:rPr lang="nb-NO" b="0" i="0" u="none" strike="noStrike" baseline="0" dirty="0">
                <a:latin typeface="+mj-lt"/>
              </a:rPr>
              <a:t>: </a:t>
            </a:r>
            <a:r>
              <a:rPr lang="nb-NO" sz="2000" dirty="0">
                <a:latin typeface="+mj-lt"/>
              </a:rPr>
              <a:t>(Ingebrigtsvold Sæbø &amp; Midtsundstad, 2018)</a:t>
            </a:r>
          </a:p>
          <a:p>
            <a:pPr lvl="1"/>
            <a:r>
              <a:rPr lang="nb-NO" sz="2800" b="0" i="0" u="none" strike="noStrike" baseline="0" dirty="0">
                <a:latin typeface="+mj-lt"/>
              </a:rPr>
              <a:t>I skolene i sør kommuniserer lærerne forventning om at elevene i stor grad selv skal ta ansvar for utviklingen av et godt læringsmiljø </a:t>
            </a:r>
          </a:p>
          <a:p>
            <a:pPr lvl="1"/>
            <a:r>
              <a:rPr lang="nb-NO" sz="2800" b="0" i="0" u="none" strike="noStrike" baseline="0" dirty="0">
                <a:latin typeface="+mj-lt"/>
              </a:rPr>
              <a:t>I skolene i vest er lærere sammen om å in</a:t>
            </a:r>
            <a:r>
              <a:rPr lang="nb-NO" sz="2800" dirty="0">
                <a:latin typeface="+mj-lt"/>
              </a:rPr>
              <a:t>vitere elevene til å delta i utviklingen av læringsmiljøet</a:t>
            </a:r>
          </a:p>
          <a:p>
            <a:pPr lvl="1"/>
            <a:r>
              <a:rPr lang="nb-NO" sz="2800" b="0" i="0" u="none" strike="noStrike" baseline="0" dirty="0">
                <a:latin typeface="+mj-lt"/>
              </a:rPr>
              <a:t>I skolene i sør observerer og bekymrer lærere seg </a:t>
            </a:r>
            <a:r>
              <a:rPr lang="nb-NO" sz="2800" dirty="0">
                <a:latin typeface="+mj-lt"/>
              </a:rPr>
              <a:t>for elevens </a:t>
            </a:r>
            <a:r>
              <a:rPr lang="nb-NO" sz="2800" b="0" i="0" u="none" strike="noStrike" baseline="0" dirty="0">
                <a:latin typeface="+mj-lt"/>
              </a:rPr>
              <a:t>faglige og sosiale utvikling</a:t>
            </a:r>
          </a:p>
          <a:p>
            <a:pPr lvl="1"/>
            <a:r>
              <a:rPr lang="nb-NO" sz="2800" b="0" i="0" u="none" strike="noStrike" baseline="0" dirty="0">
                <a:latin typeface="+mj-lt"/>
              </a:rPr>
              <a:t>I skolene </a:t>
            </a:r>
            <a:r>
              <a:rPr lang="nb-NO" sz="2800" dirty="0">
                <a:latin typeface="+mj-lt"/>
              </a:rPr>
              <a:t>i</a:t>
            </a:r>
            <a:r>
              <a:rPr lang="nb-NO" sz="2800" b="0" i="0" u="none" strike="noStrike" baseline="0" dirty="0">
                <a:latin typeface="+mj-lt"/>
              </a:rPr>
              <a:t> vest tar lærerne </a:t>
            </a:r>
            <a:r>
              <a:rPr lang="nb-NO" sz="2800" dirty="0">
                <a:latin typeface="+mj-lt"/>
              </a:rPr>
              <a:t>felles ansvar for å </a:t>
            </a:r>
            <a:r>
              <a:rPr lang="nb-NO" sz="2800" b="0" i="0" u="none" strike="noStrike" baseline="0" dirty="0">
                <a:latin typeface="+mj-lt"/>
              </a:rPr>
              <a:t>støtte elevene gjennom aktive handlinger</a:t>
            </a:r>
            <a:endParaRPr lang="nb-NO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82595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E62A020-5180-43DE-8037-51503E51B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Hvilket ansvar er lærerne tildelt?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C7D1F2F-9352-42B8-9346-327C089163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l"/>
            <a:r>
              <a:rPr lang="nb-NO" sz="2200" b="1" i="0" u="none" strike="noStrike" baseline="0" dirty="0"/>
              <a:t>Læreres ansvar for elevens trivsel er avhengig av at de er tildelt</a:t>
            </a:r>
            <a:r>
              <a:rPr lang="nb-NO" sz="2200" b="1" i="0" u="sng" strike="noStrike" baseline="0" dirty="0"/>
              <a:t> </a:t>
            </a:r>
            <a:r>
              <a:rPr lang="nb-NO" sz="2200" b="1" i="0" u="none" strike="noStrike" baseline="0" dirty="0"/>
              <a:t>ansvaret (Edling &amp; </a:t>
            </a:r>
            <a:r>
              <a:rPr lang="nb-NO" sz="2200" b="1" i="0" u="none" strike="noStrike" baseline="0" dirty="0" err="1"/>
              <a:t>Frelin</a:t>
            </a:r>
            <a:r>
              <a:rPr lang="nb-NO" sz="2200" b="1" i="0" u="none" strike="noStrike" baseline="0" dirty="0"/>
              <a:t>, 2013)</a:t>
            </a:r>
          </a:p>
          <a:p>
            <a:pPr algn="l"/>
            <a:r>
              <a:rPr lang="nb-NO" sz="2200" b="1" dirty="0"/>
              <a:t>I School-</a:t>
            </a:r>
            <a:r>
              <a:rPr lang="nb-NO" sz="2200" b="1" dirty="0" err="1"/>
              <a:t>Ins</a:t>
            </a:r>
            <a:r>
              <a:rPr lang="nb-NO" sz="2200" b="1" dirty="0"/>
              <a:t> studie </a:t>
            </a:r>
            <a:r>
              <a:rPr lang="nb-NO" sz="2200" dirty="0"/>
              <a:t>fant vi følgende: </a:t>
            </a:r>
            <a:r>
              <a:rPr lang="nb-NO" sz="2200" dirty="0">
                <a:latin typeface="+mj-lt"/>
              </a:rPr>
              <a:t>(Ingebrigtsvold Sæbø &amp; Midtsundstad, 2018)</a:t>
            </a:r>
          </a:p>
          <a:p>
            <a:pPr lvl="1"/>
            <a:r>
              <a:rPr lang="nb-NO" sz="2200" dirty="0"/>
              <a:t>Skolene i sør har </a:t>
            </a:r>
            <a:r>
              <a:rPr lang="nb-NO" sz="2200" b="0" i="0" u="none" strike="noStrike" baseline="0" dirty="0"/>
              <a:t>delegert ansvar til </a:t>
            </a:r>
            <a:r>
              <a:rPr lang="nb-NO" sz="2200" dirty="0"/>
              <a:t>assistenter, som skal hjelpe elever som har vansker med læring eller fysiske og atferdsmessig fungering </a:t>
            </a:r>
          </a:p>
          <a:p>
            <a:pPr lvl="1"/>
            <a:r>
              <a:rPr lang="nb-NO" sz="2200" dirty="0"/>
              <a:t>Skolene i sør forklarer at ledelsen har satt inn tiltakene med assistenter for at lærerne skal konsentrere seg om undervisningen og om å forbedre elevens faglige resultater</a:t>
            </a:r>
          </a:p>
          <a:p>
            <a:pPr lvl="1"/>
            <a:r>
              <a:rPr lang="nb-NO" sz="2200" dirty="0"/>
              <a:t>Lærerne uttrykker at de føler seg mindre kompetente enn assistentene når det gjelder relasjon til elever generelt og det å håndtere elever med ulike utfordringer</a:t>
            </a:r>
          </a:p>
          <a:p>
            <a:pPr algn="l"/>
            <a:endParaRPr lang="nb-NO" sz="2200" dirty="0"/>
          </a:p>
          <a:p>
            <a:pPr lvl="1"/>
            <a:r>
              <a:rPr lang="nb-NO" sz="2200" dirty="0"/>
              <a:t>Skolene I vest omtaler elevene som sitt hovedansvar og seg selv som kompetente til å ta seg av elevene</a:t>
            </a:r>
          </a:p>
          <a:p>
            <a:pPr lvl="1"/>
            <a:endParaRPr lang="nb-NO" sz="2200" dirty="0"/>
          </a:p>
          <a:p>
            <a:pPr marL="457200" lvl="1" indent="0">
              <a:buNone/>
            </a:pPr>
            <a:r>
              <a:rPr lang="nb-NO" sz="2200" dirty="0">
                <a:solidFill>
                  <a:srgbClr val="FF0000"/>
                </a:solidFill>
              </a:rPr>
              <a:t>Hvordan er ansvaret organisert ved deres skole?</a:t>
            </a:r>
          </a:p>
          <a:p>
            <a:pPr algn="l"/>
            <a:endParaRPr lang="en-US" sz="2000" dirty="0">
              <a:latin typeface="TimesNewRomanPSMT"/>
            </a:endParaRPr>
          </a:p>
          <a:p>
            <a:pPr marL="0" indent="0" algn="l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704943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4CFF027-2840-4E81-A336-9D4C0F2C6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Forventningsstrukturene avgjør ansvaret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9E3A88E-E0E8-4721-A73F-C95DF48DBC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nb-NO" sz="2400" b="1" dirty="0">
                <a:latin typeface="+mj-lt"/>
              </a:rPr>
              <a:t>Forventningsstrukturene i skolen bestemmer hvilket ansvar lærerne opplever at de har</a:t>
            </a:r>
          </a:p>
          <a:p>
            <a:pPr algn="l"/>
            <a:r>
              <a:rPr lang="nb-NO" sz="2400" dirty="0">
                <a:latin typeface="+mj-lt"/>
              </a:rPr>
              <a:t>I School-</a:t>
            </a:r>
            <a:r>
              <a:rPr lang="nb-NO" sz="2400" dirty="0" err="1">
                <a:latin typeface="+mj-lt"/>
              </a:rPr>
              <a:t>Ins</a:t>
            </a:r>
            <a:r>
              <a:rPr lang="nb-NO" sz="2400" dirty="0">
                <a:latin typeface="+mj-lt"/>
              </a:rPr>
              <a:t> studie uttrykker lærerne i sør at det faglige arbeidet er deres hovedansvar. Lærerne i vest uttrykker at deres hovedansvar består av både det faglige og det sosiale arbeidet</a:t>
            </a:r>
          </a:p>
          <a:p>
            <a:pPr algn="l"/>
            <a:r>
              <a:rPr lang="nb-NO" sz="2400" dirty="0">
                <a:latin typeface="+mj-lt"/>
              </a:rPr>
              <a:t>I sør kommuniserer lærerne hvilke behov og vansker elevene har, uten noen forklaring på hvordan en skal reagere på disse behovene. I </a:t>
            </a:r>
            <a:r>
              <a:rPr lang="nb-NO" sz="2400" b="0" i="0" u="none" strike="noStrike" baseline="0" dirty="0">
                <a:latin typeface="+mj-lt"/>
              </a:rPr>
              <a:t>vest kommuniserer lærerne at de har ansvar for alle elevene, og de tar aktivt ansvar for elevens behov</a:t>
            </a:r>
          </a:p>
          <a:p>
            <a:pPr algn="l"/>
            <a:endParaRPr lang="nb-NO" sz="2400" dirty="0">
              <a:latin typeface="+mj-lt"/>
            </a:endParaRPr>
          </a:p>
          <a:p>
            <a:pPr marL="1828800" lvl="4" indent="0">
              <a:buNone/>
            </a:pPr>
            <a:r>
              <a:rPr lang="nb-NO" dirty="0">
                <a:latin typeface="+mj-lt"/>
              </a:rPr>
              <a:t>				</a:t>
            </a:r>
            <a:r>
              <a:rPr lang="nb-NO" sz="2000" dirty="0">
                <a:latin typeface="+mj-lt"/>
              </a:rPr>
              <a:t>(Ingebrigtsvold Sæbø &amp; Midtsundstad, 2018)</a:t>
            </a:r>
          </a:p>
          <a:p>
            <a:pPr marL="0" indent="0" algn="l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159110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6AC26F0-0103-449D-B10F-6D8C6513A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Lærernes ansvar: Begrenset eller helhetlig?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F50918E-8369-48B4-89F4-C74474A384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b="1" i="0" u="none" strike="noStrike" baseline="0" dirty="0">
                <a:latin typeface="+mj-lt"/>
              </a:rPr>
              <a:t>School-</a:t>
            </a:r>
            <a:r>
              <a:rPr lang="nb-NO" b="1" i="0" u="none" strike="noStrike" baseline="0" dirty="0" err="1">
                <a:latin typeface="+mj-lt"/>
              </a:rPr>
              <a:t>Ins</a:t>
            </a:r>
            <a:r>
              <a:rPr lang="nb-NO" b="1" i="0" u="none" strike="noStrike" baseline="0" dirty="0">
                <a:latin typeface="+mj-lt"/>
              </a:rPr>
              <a:t> studie </a:t>
            </a:r>
            <a:r>
              <a:rPr lang="nb-NO" b="0" i="0" u="none" strike="noStrike" baseline="0" dirty="0">
                <a:latin typeface="+mj-lt"/>
              </a:rPr>
              <a:t>viser følgende: </a:t>
            </a:r>
            <a:r>
              <a:rPr lang="nb-NO" sz="2000" dirty="0">
                <a:latin typeface="+mj-lt"/>
              </a:rPr>
              <a:t>(Ingebrigtsvold Sæbø &amp; Midtsundstad, 2018)</a:t>
            </a:r>
          </a:p>
          <a:p>
            <a:pPr lvl="1"/>
            <a:r>
              <a:rPr lang="nb-NO" sz="2800" dirty="0">
                <a:latin typeface="+mj-lt"/>
              </a:rPr>
              <a:t>Skolene i sør har begrenset lærernes rolle og minket deres mulighet til å ta ansvar for hele elevmassen</a:t>
            </a:r>
          </a:p>
          <a:p>
            <a:pPr lvl="1"/>
            <a:r>
              <a:rPr lang="nb-NO" sz="2800" b="0" i="0" u="none" strike="noStrike" baseline="0" dirty="0">
                <a:latin typeface="+mj-lt"/>
              </a:rPr>
              <a:t>Skolene </a:t>
            </a:r>
            <a:r>
              <a:rPr lang="nb-NO" sz="2800" dirty="0">
                <a:latin typeface="+mj-lt"/>
              </a:rPr>
              <a:t>i</a:t>
            </a:r>
            <a:r>
              <a:rPr lang="nb-NO" sz="2800" b="0" i="0" u="none" strike="noStrike" baseline="0" dirty="0">
                <a:latin typeface="+mj-lt"/>
              </a:rPr>
              <a:t> vest utøver et kollektivt ansvar overfor sine elever, og gir hverandre gjensidig støtte i arbeidet</a:t>
            </a:r>
          </a:p>
        </p:txBody>
      </p:sp>
    </p:spTree>
    <p:extLst>
      <p:ext uri="{BB962C8B-B14F-4D97-AF65-F5344CB8AC3E}">
        <p14:creationId xmlns:p14="http://schemas.microsoft.com/office/powerpoint/2010/main" val="32280579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A786B52-825A-4984-AAB4-A84C5849A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Videre arbeid med utviklingsområdet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E6B98B6-3621-4BBD-A7B7-6CBC766E80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Hvilke av nevnte tema har dere spesielt ønske om og behov for å diskutere?</a:t>
            </a:r>
          </a:p>
          <a:p>
            <a:r>
              <a:rPr lang="nb-NO" dirty="0"/>
              <a:t>Se forslag til spørsmål for Dialogcafé og eksempler på tiltak i Refleksjonssirkel. Dere kan velge noen av disse eller selv utarbeide noe som fungerer bedre for deres skole</a:t>
            </a:r>
          </a:p>
        </p:txBody>
      </p:sp>
    </p:spTree>
    <p:extLst>
      <p:ext uri="{BB962C8B-B14F-4D97-AF65-F5344CB8AC3E}">
        <p14:creationId xmlns:p14="http://schemas.microsoft.com/office/powerpoint/2010/main" val="192015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495</TotalTime>
  <Words>1117</Words>
  <Application>Microsoft Office PowerPoint</Application>
  <PresentationFormat>Widescreen</PresentationFormat>
  <Paragraphs>78</Paragraphs>
  <Slides>13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GillSansStd-Italic</vt:lpstr>
      <vt:lpstr>TimesNewRomanPSMT</vt:lpstr>
      <vt:lpstr>Office-tema</vt:lpstr>
      <vt:lpstr>Forventninger og ansvar i profesjonsfelleskapet</vt:lpstr>
      <vt:lpstr>Kunnskapsløftet 2020 – Profesjonsfellesskap og skoleutvikling</vt:lpstr>
      <vt:lpstr>Lærernes ansvar</vt:lpstr>
      <vt:lpstr>Lærernes forventninger</vt:lpstr>
      <vt:lpstr>Lærernes bekymringer og ansvar (Ingebrigtsvold Sæbø &amp; Midtsundstad, 2018) </vt:lpstr>
      <vt:lpstr>Forventninger til elevene (Ingebrigtsvold Sæbø &amp; Midtsundstad, 2018) </vt:lpstr>
      <vt:lpstr>Forventninger til lærere (Ingebrigtsvold Sæbø &amp; Midtsundstad, 2018) </vt:lpstr>
      <vt:lpstr>Hvem skal ha ansvaret?</vt:lpstr>
      <vt:lpstr>Hvem skal ha ansvaret?</vt:lpstr>
      <vt:lpstr>Hvilket ansvar er lærerne tildelt?</vt:lpstr>
      <vt:lpstr>Forventningsstrukturene avgjør ansvaret</vt:lpstr>
      <vt:lpstr>Lærernes ansvar: Begrenset eller helhetlig?</vt:lpstr>
      <vt:lpstr>Videre arbeid med utviklingsområdet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Forventninger og ansvar i et profesjonsfelleskap</dc:title>
  <dc:creator>Grethe Ingebrigtsvold Sæbø</dc:creator>
  <cp:lastModifiedBy>Grethe Ingebrigtsvold Sæbø</cp:lastModifiedBy>
  <cp:revision>3</cp:revision>
  <dcterms:created xsi:type="dcterms:W3CDTF">2020-11-19T22:57:33Z</dcterms:created>
  <dcterms:modified xsi:type="dcterms:W3CDTF">2021-01-08T10:31:20Z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4114459-e220-4ae9-b339-4ebe6008cdd4_Enabled">
    <vt:lpwstr>true</vt:lpwstr>
  </property>
  <property fmtid="{D5CDD505-2E9C-101B-9397-08002B2CF9AE}" pid="3" name="MSIP_Label_b4114459-e220-4ae9-b339-4ebe6008cdd4_SetDate">
    <vt:lpwstr>2020-11-19T22:57:33Z</vt:lpwstr>
  </property>
  <property fmtid="{D5CDD505-2E9C-101B-9397-08002B2CF9AE}" pid="4" name="MSIP_Label_b4114459-e220-4ae9-b339-4ebe6008cdd4_Method">
    <vt:lpwstr>Standard</vt:lpwstr>
  </property>
  <property fmtid="{D5CDD505-2E9C-101B-9397-08002B2CF9AE}" pid="5" name="MSIP_Label_b4114459-e220-4ae9-b339-4ebe6008cdd4_Name">
    <vt:lpwstr>b4114459-e220-4ae9-b339-4ebe6008cdd4</vt:lpwstr>
  </property>
  <property fmtid="{D5CDD505-2E9C-101B-9397-08002B2CF9AE}" pid="6" name="MSIP_Label_b4114459-e220-4ae9-b339-4ebe6008cdd4_SiteId">
    <vt:lpwstr>8482881e-3699-4b3f-b135-cf4800bc1efb</vt:lpwstr>
  </property>
  <property fmtid="{D5CDD505-2E9C-101B-9397-08002B2CF9AE}" pid="7" name="MSIP_Label_b4114459-e220-4ae9-b339-4ebe6008cdd4_ActionId">
    <vt:lpwstr>09c1a347-cff9-432f-b157-c500f49b87b9</vt:lpwstr>
  </property>
  <property fmtid="{D5CDD505-2E9C-101B-9397-08002B2CF9AE}" pid="8" name="MSIP_Label_b4114459-e220-4ae9-b339-4ebe6008cdd4_ContentBits">
    <vt:lpwstr>0</vt:lpwstr>
  </property>
</Properties>
</file>