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03" r:id="rId3"/>
    <p:sldId id="304" r:id="rId4"/>
    <p:sldId id="442" r:id="rId5"/>
    <p:sldId id="435" r:id="rId6"/>
    <p:sldId id="443" r:id="rId7"/>
    <p:sldId id="272" r:id="rId8"/>
    <p:sldId id="305" r:id="rId9"/>
    <p:sldId id="302" r:id="rId10"/>
    <p:sldId id="444"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FBF70A-3CE9-4FFB-9F8B-0ED890A00BBE}" type="datetimeFigureOut">
              <a:rPr lang="nb-NO" smtClean="0"/>
              <a:t>08.01.2021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8B58E-2F5D-41D3-8834-6C38D247F593}" type="slidenum">
              <a:rPr lang="nb-NO" smtClean="0"/>
              <a:t>‹#›</a:t>
            </a:fld>
            <a:endParaRPr lang="nb-NO"/>
          </a:p>
        </p:txBody>
      </p:sp>
    </p:spTree>
    <p:extLst>
      <p:ext uri="{BB962C8B-B14F-4D97-AF65-F5344CB8AC3E}">
        <p14:creationId xmlns:p14="http://schemas.microsoft.com/office/powerpoint/2010/main" val="3064302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1</a:t>
            </a:fld>
            <a:endParaRPr lang="nb-NO"/>
          </a:p>
        </p:txBody>
      </p:sp>
    </p:spTree>
    <p:extLst>
      <p:ext uri="{BB962C8B-B14F-4D97-AF65-F5344CB8AC3E}">
        <p14:creationId xmlns:p14="http://schemas.microsoft.com/office/powerpoint/2010/main" val="3426760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2</a:t>
            </a:fld>
            <a:endParaRPr lang="nb-NO"/>
          </a:p>
        </p:txBody>
      </p:sp>
    </p:spTree>
    <p:extLst>
      <p:ext uri="{BB962C8B-B14F-4D97-AF65-F5344CB8AC3E}">
        <p14:creationId xmlns:p14="http://schemas.microsoft.com/office/powerpoint/2010/main" val="3833990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3</a:t>
            </a:fld>
            <a:endParaRPr lang="nb-NO"/>
          </a:p>
        </p:txBody>
      </p:sp>
    </p:spTree>
    <p:extLst>
      <p:ext uri="{BB962C8B-B14F-4D97-AF65-F5344CB8AC3E}">
        <p14:creationId xmlns:p14="http://schemas.microsoft.com/office/powerpoint/2010/main" val="3087165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4</a:t>
            </a:fld>
            <a:endParaRPr lang="nb-NO"/>
          </a:p>
        </p:txBody>
      </p:sp>
    </p:spTree>
    <p:extLst>
      <p:ext uri="{BB962C8B-B14F-4D97-AF65-F5344CB8AC3E}">
        <p14:creationId xmlns:p14="http://schemas.microsoft.com/office/powerpoint/2010/main" val="168548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55700"/>
            <a:ext cx="5486400" cy="30861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FDF6A8-D260-44D7-8B92-197AA38CDA8F}" type="slidenum">
              <a:rPr lang="nb-NO" smtClean="0"/>
              <a:t>5</a:t>
            </a:fld>
            <a:endParaRPr lang="nb-NO"/>
          </a:p>
        </p:txBody>
      </p:sp>
    </p:spTree>
    <p:extLst>
      <p:ext uri="{BB962C8B-B14F-4D97-AF65-F5344CB8AC3E}">
        <p14:creationId xmlns:p14="http://schemas.microsoft.com/office/powerpoint/2010/main" val="2440643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6</a:t>
            </a:fld>
            <a:endParaRPr lang="nb-NO"/>
          </a:p>
        </p:txBody>
      </p:sp>
    </p:spTree>
    <p:extLst>
      <p:ext uri="{BB962C8B-B14F-4D97-AF65-F5344CB8AC3E}">
        <p14:creationId xmlns:p14="http://schemas.microsoft.com/office/powerpoint/2010/main" val="707943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6FDF6A8-D260-44D7-8B92-197AA38CDA8F}" type="slidenum">
              <a:rPr lang="nb-NO" smtClean="0"/>
              <a:t>7</a:t>
            </a:fld>
            <a:endParaRPr lang="nb-NO"/>
          </a:p>
        </p:txBody>
      </p:sp>
    </p:spTree>
    <p:extLst>
      <p:ext uri="{BB962C8B-B14F-4D97-AF65-F5344CB8AC3E}">
        <p14:creationId xmlns:p14="http://schemas.microsoft.com/office/powerpoint/2010/main" val="3153054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8</a:t>
            </a:fld>
            <a:endParaRPr lang="nb-NO"/>
          </a:p>
        </p:txBody>
      </p:sp>
    </p:spTree>
    <p:extLst>
      <p:ext uri="{BB962C8B-B14F-4D97-AF65-F5344CB8AC3E}">
        <p14:creationId xmlns:p14="http://schemas.microsoft.com/office/powerpoint/2010/main" val="3281756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a:p>
            <a:endParaRPr lang="nb-NO" dirty="0"/>
          </a:p>
        </p:txBody>
      </p:sp>
      <p:sp>
        <p:nvSpPr>
          <p:cNvPr id="4" name="Plassholder for lysbildenummer 3"/>
          <p:cNvSpPr>
            <a:spLocks noGrp="1"/>
          </p:cNvSpPr>
          <p:nvPr>
            <p:ph type="sldNum" idx="12"/>
          </p:nvPr>
        </p:nvSpPr>
        <p:spPr/>
        <p:txBody>
          <a:bodyPr/>
          <a:lstStyle/>
          <a:p>
            <a:pPr marL="0" marR="0" lvl="0" indent="0" algn="r" rtl="0">
              <a:lnSpc>
                <a:spcPct val="100000"/>
              </a:lnSpc>
              <a:spcBef>
                <a:spcPts val="0"/>
              </a:spcBef>
              <a:spcAft>
                <a:spcPts val="0"/>
              </a:spcAft>
              <a:buClr>
                <a:schemeClr val="dk1"/>
              </a:buClr>
              <a:buSzPts val="1200"/>
              <a:buFont typeface="Verdana"/>
              <a:buNone/>
            </a:pPr>
            <a:fld id="{00000000-1234-1234-1234-123412341234}" type="slidenum">
              <a:rPr lang="no-NO" sz="1200" b="0" i="0" u="none" strike="noStrike" cap="none" smtClean="0">
                <a:solidFill>
                  <a:schemeClr val="dk1"/>
                </a:solidFill>
                <a:latin typeface="Verdana"/>
                <a:ea typeface="Verdana"/>
                <a:cs typeface="Verdana"/>
                <a:sym typeface="Verdana"/>
              </a:rPr>
              <a:t>9</a:t>
            </a:fld>
            <a:endParaRPr lang="no-NO" sz="1200" b="0" i="0" u="none" strike="noStrike" cap="none">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2181220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EF8B58E-2F5D-41D3-8834-6C38D247F593}" type="slidenum">
              <a:rPr lang="nb-NO" smtClean="0"/>
              <a:t>10</a:t>
            </a:fld>
            <a:endParaRPr lang="nb-NO"/>
          </a:p>
        </p:txBody>
      </p:sp>
    </p:spTree>
    <p:extLst>
      <p:ext uri="{BB962C8B-B14F-4D97-AF65-F5344CB8AC3E}">
        <p14:creationId xmlns:p14="http://schemas.microsoft.com/office/powerpoint/2010/main" val="373433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4651C1-8444-4E16-92DB-0242A01AFEF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1002F6E-BAF8-4DD8-95A5-976562BCF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A2991F86-C6BA-4A93-B55B-4B9466B329CA}"/>
              </a:ext>
            </a:extLst>
          </p:cNvPr>
          <p:cNvSpPr>
            <a:spLocks noGrp="1"/>
          </p:cNvSpPr>
          <p:nvPr>
            <p:ph type="dt" sz="half" idx="10"/>
          </p:nvPr>
        </p:nvSpPr>
        <p:spPr/>
        <p:txBody>
          <a:bodyPr/>
          <a:lstStyle/>
          <a:p>
            <a:fld id="{D0EBC085-F5FD-41CD-8981-62F9B1006CED}" type="datetime1">
              <a:rPr lang="nb-NO" smtClean="0"/>
              <a:t>08.01.2021</a:t>
            </a:fld>
            <a:endParaRPr lang="nb-NO"/>
          </a:p>
        </p:txBody>
      </p:sp>
      <p:sp>
        <p:nvSpPr>
          <p:cNvPr id="5" name="Plassholder for bunntekst 4">
            <a:extLst>
              <a:ext uri="{FF2B5EF4-FFF2-40B4-BE49-F238E27FC236}">
                <a16:creationId xmlns:a16="http://schemas.microsoft.com/office/drawing/2014/main" id="{9786BAF7-4607-4472-A2FD-C4862D6D212F}"/>
              </a:ext>
            </a:extLst>
          </p:cNvPr>
          <p:cNvSpPr>
            <a:spLocks noGrp="1"/>
          </p:cNvSpPr>
          <p:nvPr>
            <p:ph type="ftr" sz="quarter" idx="11"/>
          </p:nvPr>
        </p:nvSpPr>
        <p:spPr/>
        <p:txBody>
          <a:bodyPr/>
          <a:lstStyle/>
          <a:p>
            <a:r>
              <a:rPr lang="nb-NO"/>
              <a:t>UiA 2020, Grethe Ingebrigtsvold Sæbø</a:t>
            </a:r>
          </a:p>
        </p:txBody>
      </p:sp>
      <p:sp>
        <p:nvSpPr>
          <p:cNvPr id="6" name="Plassholder for lysbildenummer 5">
            <a:extLst>
              <a:ext uri="{FF2B5EF4-FFF2-40B4-BE49-F238E27FC236}">
                <a16:creationId xmlns:a16="http://schemas.microsoft.com/office/drawing/2014/main" id="{9E89F920-61DA-41D8-A972-0E564E331118}"/>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2522333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AD7527-415F-4890-81BF-476AC530E04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9B7CA76-E96E-4249-ADF2-F632651863F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F013EE9-47ED-42F3-B73C-86A685698A14}"/>
              </a:ext>
            </a:extLst>
          </p:cNvPr>
          <p:cNvSpPr>
            <a:spLocks noGrp="1"/>
          </p:cNvSpPr>
          <p:nvPr>
            <p:ph type="dt" sz="half" idx="10"/>
          </p:nvPr>
        </p:nvSpPr>
        <p:spPr/>
        <p:txBody>
          <a:bodyPr/>
          <a:lstStyle/>
          <a:p>
            <a:fld id="{C61E9968-C1A4-420A-AE37-5F745D6194FB}" type="datetime1">
              <a:rPr lang="nb-NO" smtClean="0"/>
              <a:t>08.01.2021</a:t>
            </a:fld>
            <a:endParaRPr lang="nb-NO"/>
          </a:p>
        </p:txBody>
      </p:sp>
      <p:sp>
        <p:nvSpPr>
          <p:cNvPr id="5" name="Plassholder for bunntekst 4">
            <a:extLst>
              <a:ext uri="{FF2B5EF4-FFF2-40B4-BE49-F238E27FC236}">
                <a16:creationId xmlns:a16="http://schemas.microsoft.com/office/drawing/2014/main" id="{56841611-4833-428C-AF22-D9BC172F7458}"/>
              </a:ext>
            </a:extLst>
          </p:cNvPr>
          <p:cNvSpPr>
            <a:spLocks noGrp="1"/>
          </p:cNvSpPr>
          <p:nvPr>
            <p:ph type="ftr" sz="quarter" idx="11"/>
          </p:nvPr>
        </p:nvSpPr>
        <p:spPr/>
        <p:txBody>
          <a:bodyPr/>
          <a:lstStyle/>
          <a:p>
            <a:r>
              <a:rPr lang="nb-NO"/>
              <a:t>UiA 2020, Grethe Ingebrigtsvold Sæbø</a:t>
            </a:r>
          </a:p>
        </p:txBody>
      </p:sp>
      <p:sp>
        <p:nvSpPr>
          <p:cNvPr id="6" name="Plassholder for lysbildenummer 5">
            <a:extLst>
              <a:ext uri="{FF2B5EF4-FFF2-40B4-BE49-F238E27FC236}">
                <a16:creationId xmlns:a16="http://schemas.microsoft.com/office/drawing/2014/main" id="{9344F3A0-8A13-428C-AED4-6F872668E1B0}"/>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3032453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85C3AA-E9D5-40E2-BE9A-E1CD4C97CBC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3DDFECD-C6F3-4F67-8FAE-B15ECFBD64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B7A15A3-DB70-44CA-B467-2464DC82B47F}"/>
              </a:ext>
            </a:extLst>
          </p:cNvPr>
          <p:cNvSpPr>
            <a:spLocks noGrp="1"/>
          </p:cNvSpPr>
          <p:nvPr>
            <p:ph type="dt" sz="half" idx="10"/>
          </p:nvPr>
        </p:nvSpPr>
        <p:spPr/>
        <p:txBody>
          <a:bodyPr/>
          <a:lstStyle/>
          <a:p>
            <a:fld id="{BAA54210-BCC4-40C8-A5DD-7FEF13CC0C8B}" type="datetime1">
              <a:rPr lang="nb-NO" smtClean="0"/>
              <a:t>08.01.2021</a:t>
            </a:fld>
            <a:endParaRPr lang="nb-NO"/>
          </a:p>
        </p:txBody>
      </p:sp>
      <p:sp>
        <p:nvSpPr>
          <p:cNvPr id="5" name="Plassholder for bunntekst 4">
            <a:extLst>
              <a:ext uri="{FF2B5EF4-FFF2-40B4-BE49-F238E27FC236}">
                <a16:creationId xmlns:a16="http://schemas.microsoft.com/office/drawing/2014/main" id="{C1A70C50-FC9C-456C-88E7-183CE1AD9069}"/>
              </a:ext>
            </a:extLst>
          </p:cNvPr>
          <p:cNvSpPr>
            <a:spLocks noGrp="1"/>
          </p:cNvSpPr>
          <p:nvPr>
            <p:ph type="ftr" sz="quarter" idx="11"/>
          </p:nvPr>
        </p:nvSpPr>
        <p:spPr/>
        <p:txBody>
          <a:bodyPr/>
          <a:lstStyle/>
          <a:p>
            <a:r>
              <a:rPr lang="nb-NO"/>
              <a:t>UiA 2020, Grethe Ingebrigtsvold Sæbø</a:t>
            </a:r>
          </a:p>
        </p:txBody>
      </p:sp>
      <p:sp>
        <p:nvSpPr>
          <p:cNvPr id="6" name="Plassholder for lysbildenummer 5">
            <a:extLst>
              <a:ext uri="{FF2B5EF4-FFF2-40B4-BE49-F238E27FC236}">
                <a16:creationId xmlns:a16="http://schemas.microsoft.com/office/drawing/2014/main" id="{4F5C66A2-7BC9-4E55-9AB6-E22E06588D4F}"/>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330100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7D2AAE-0D37-4BBB-BF64-3F1A7A8172D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EB57623-7265-4B33-B0CF-22F4B4A0338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EE05C75C-DA17-4AD9-8876-8F526B5CEBBE}"/>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5FE55D5-5132-4F33-8BDA-CA42A9D5A5A0}"/>
              </a:ext>
            </a:extLst>
          </p:cNvPr>
          <p:cNvSpPr>
            <a:spLocks noGrp="1"/>
          </p:cNvSpPr>
          <p:nvPr>
            <p:ph type="dt" sz="half" idx="10"/>
          </p:nvPr>
        </p:nvSpPr>
        <p:spPr/>
        <p:txBody>
          <a:bodyPr/>
          <a:lstStyle/>
          <a:p>
            <a:fld id="{867A30D2-8F06-4DFE-8913-862B839AFC67}" type="datetime1">
              <a:rPr lang="nb-NO" smtClean="0"/>
              <a:t>08.01.2021</a:t>
            </a:fld>
            <a:endParaRPr lang="nb-NO"/>
          </a:p>
        </p:txBody>
      </p:sp>
      <p:sp>
        <p:nvSpPr>
          <p:cNvPr id="6" name="Plassholder for bunntekst 5">
            <a:extLst>
              <a:ext uri="{FF2B5EF4-FFF2-40B4-BE49-F238E27FC236}">
                <a16:creationId xmlns:a16="http://schemas.microsoft.com/office/drawing/2014/main" id="{96054784-A901-47AB-8783-D324709B4316}"/>
              </a:ext>
            </a:extLst>
          </p:cNvPr>
          <p:cNvSpPr>
            <a:spLocks noGrp="1"/>
          </p:cNvSpPr>
          <p:nvPr>
            <p:ph type="ftr" sz="quarter" idx="11"/>
          </p:nvPr>
        </p:nvSpPr>
        <p:spPr/>
        <p:txBody>
          <a:bodyPr/>
          <a:lstStyle/>
          <a:p>
            <a:r>
              <a:rPr lang="nb-NO"/>
              <a:t>UiA 2020, Grethe Ingebrigtsvold Sæbø</a:t>
            </a:r>
          </a:p>
        </p:txBody>
      </p:sp>
      <p:sp>
        <p:nvSpPr>
          <p:cNvPr id="7" name="Plassholder for lysbildenummer 6">
            <a:extLst>
              <a:ext uri="{FF2B5EF4-FFF2-40B4-BE49-F238E27FC236}">
                <a16:creationId xmlns:a16="http://schemas.microsoft.com/office/drawing/2014/main" id="{69C4C7C3-DFBA-44C4-9D61-7A869BB62AED}"/>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4286865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19B769-46F5-4309-838C-0ED0FD28235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147A7C1-76D7-4969-87F6-A95293CC14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273D4FF-4107-4693-B53D-2C476B84DC2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AA7F9F4-DA58-4816-9383-DD97F36097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8E3ACF9-1561-4966-A8A1-D60FB2DD4F5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0EC6715C-551C-4213-9357-1B8A38F695D2}"/>
              </a:ext>
            </a:extLst>
          </p:cNvPr>
          <p:cNvSpPr>
            <a:spLocks noGrp="1"/>
          </p:cNvSpPr>
          <p:nvPr>
            <p:ph type="dt" sz="half" idx="10"/>
          </p:nvPr>
        </p:nvSpPr>
        <p:spPr/>
        <p:txBody>
          <a:bodyPr/>
          <a:lstStyle/>
          <a:p>
            <a:fld id="{1B2353D8-E5DD-4FA4-A5AC-9DA18C947E96}" type="datetime1">
              <a:rPr lang="nb-NO" smtClean="0"/>
              <a:t>08.01.2021</a:t>
            </a:fld>
            <a:endParaRPr lang="nb-NO"/>
          </a:p>
        </p:txBody>
      </p:sp>
      <p:sp>
        <p:nvSpPr>
          <p:cNvPr id="8" name="Plassholder for bunntekst 7">
            <a:extLst>
              <a:ext uri="{FF2B5EF4-FFF2-40B4-BE49-F238E27FC236}">
                <a16:creationId xmlns:a16="http://schemas.microsoft.com/office/drawing/2014/main" id="{C9925DDD-DDCD-434E-875E-4E0B2920669C}"/>
              </a:ext>
            </a:extLst>
          </p:cNvPr>
          <p:cNvSpPr>
            <a:spLocks noGrp="1"/>
          </p:cNvSpPr>
          <p:nvPr>
            <p:ph type="ftr" sz="quarter" idx="11"/>
          </p:nvPr>
        </p:nvSpPr>
        <p:spPr/>
        <p:txBody>
          <a:bodyPr/>
          <a:lstStyle/>
          <a:p>
            <a:r>
              <a:rPr lang="nb-NO"/>
              <a:t>UiA 2020, Grethe Ingebrigtsvold Sæbø</a:t>
            </a:r>
          </a:p>
        </p:txBody>
      </p:sp>
      <p:sp>
        <p:nvSpPr>
          <p:cNvPr id="9" name="Plassholder for lysbildenummer 8">
            <a:extLst>
              <a:ext uri="{FF2B5EF4-FFF2-40B4-BE49-F238E27FC236}">
                <a16:creationId xmlns:a16="http://schemas.microsoft.com/office/drawing/2014/main" id="{F2D6910F-65F1-45F6-9D2E-B8E2596F9E28}"/>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3047092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EACB4C-94FE-4746-AA1C-914CDFC6C758}"/>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EFC46EA-FFEA-4FDD-89D3-AFA029D14C67}"/>
              </a:ext>
            </a:extLst>
          </p:cNvPr>
          <p:cNvSpPr>
            <a:spLocks noGrp="1"/>
          </p:cNvSpPr>
          <p:nvPr>
            <p:ph type="dt" sz="half" idx="10"/>
          </p:nvPr>
        </p:nvSpPr>
        <p:spPr/>
        <p:txBody>
          <a:bodyPr/>
          <a:lstStyle/>
          <a:p>
            <a:fld id="{59BC8925-CF87-4599-BD61-3951FAA24528}" type="datetime1">
              <a:rPr lang="nb-NO" smtClean="0"/>
              <a:t>08.01.2021</a:t>
            </a:fld>
            <a:endParaRPr lang="nb-NO"/>
          </a:p>
        </p:txBody>
      </p:sp>
      <p:sp>
        <p:nvSpPr>
          <p:cNvPr id="4" name="Plassholder for bunntekst 3">
            <a:extLst>
              <a:ext uri="{FF2B5EF4-FFF2-40B4-BE49-F238E27FC236}">
                <a16:creationId xmlns:a16="http://schemas.microsoft.com/office/drawing/2014/main" id="{8AC34525-A3A4-4281-A5C8-945E1F4E1A51}"/>
              </a:ext>
            </a:extLst>
          </p:cNvPr>
          <p:cNvSpPr>
            <a:spLocks noGrp="1"/>
          </p:cNvSpPr>
          <p:nvPr>
            <p:ph type="ftr" sz="quarter" idx="11"/>
          </p:nvPr>
        </p:nvSpPr>
        <p:spPr/>
        <p:txBody>
          <a:bodyPr/>
          <a:lstStyle/>
          <a:p>
            <a:r>
              <a:rPr lang="nb-NO"/>
              <a:t>UiA 2020, Grethe Ingebrigtsvold Sæbø</a:t>
            </a:r>
          </a:p>
        </p:txBody>
      </p:sp>
      <p:sp>
        <p:nvSpPr>
          <p:cNvPr id="5" name="Plassholder for lysbildenummer 4">
            <a:extLst>
              <a:ext uri="{FF2B5EF4-FFF2-40B4-BE49-F238E27FC236}">
                <a16:creationId xmlns:a16="http://schemas.microsoft.com/office/drawing/2014/main" id="{76D7665D-617D-44FE-AA60-A0AC99974802}"/>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843263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8830C97-FCBD-4814-BBB1-6FF132AD53E2}"/>
              </a:ext>
            </a:extLst>
          </p:cNvPr>
          <p:cNvSpPr>
            <a:spLocks noGrp="1"/>
          </p:cNvSpPr>
          <p:nvPr>
            <p:ph type="dt" sz="half" idx="10"/>
          </p:nvPr>
        </p:nvSpPr>
        <p:spPr/>
        <p:txBody>
          <a:bodyPr/>
          <a:lstStyle/>
          <a:p>
            <a:fld id="{443120C5-FC19-4ADB-9483-518FDFCD9F90}" type="datetime1">
              <a:rPr lang="nb-NO" smtClean="0"/>
              <a:t>08.01.2021</a:t>
            </a:fld>
            <a:endParaRPr lang="nb-NO"/>
          </a:p>
        </p:txBody>
      </p:sp>
      <p:sp>
        <p:nvSpPr>
          <p:cNvPr id="3" name="Plassholder for bunntekst 2">
            <a:extLst>
              <a:ext uri="{FF2B5EF4-FFF2-40B4-BE49-F238E27FC236}">
                <a16:creationId xmlns:a16="http://schemas.microsoft.com/office/drawing/2014/main" id="{9212CB23-301E-4DAA-B369-3A36356F21A6}"/>
              </a:ext>
            </a:extLst>
          </p:cNvPr>
          <p:cNvSpPr>
            <a:spLocks noGrp="1"/>
          </p:cNvSpPr>
          <p:nvPr>
            <p:ph type="ftr" sz="quarter" idx="11"/>
          </p:nvPr>
        </p:nvSpPr>
        <p:spPr/>
        <p:txBody>
          <a:bodyPr/>
          <a:lstStyle/>
          <a:p>
            <a:r>
              <a:rPr lang="nb-NO"/>
              <a:t>UiA 2020, Grethe Ingebrigtsvold Sæbø</a:t>
            </a:r>
          </a:p>
        </p:txBody>
      </p:sp>
      <p:sp>
        <p:nvSpPr>
          <p:cNvPr id="4" name="Plassholder for lysbildenummer 3">
            <a:extLst>
              <a:ext uri="{FF2B5EF4-FFF2-40B4-BE49-F238E27FC236}">
                <a16:creationId xmlns:a16="http://schemas.microsoft.com/office/drawing/2014/main" id="{B47BC069-CEAC-4129-8A8F-61552C68E5DC}"/>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103457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9DB98A-2601-4460-B293-56BE03C72D1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A45A130-124F-46E3-8E5B-FD4F90368C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6AB3D46-5AD0-4240-9D17-67BCAA2DE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0C39009-55BB-4045-BF0A-18E689529FD1}"/>
              </a:ext>
            </a:extLst>
          </p:cNvPr>
          <p:cNvSpPr>
            <a:spLocks noGrp="1"/>
          </p:cNvSpPr>
          <p:nvPr>
            <p:ph type="dt" sz="half" idx="10"/>
          </p:nvPr>
        </p:nvSpPr>
        <p:spPr/>
        <p:txBody>
          <a:bodyPr/>
          <a:lstStyle/>
          <a:p>
            <a:fld id="{7FA5E4BC-F1F1-4DFC-B409-73D8550482C5}" type="datetime1">
              <a:rPr lang="nb-NO" smtClean="0"/>
              <a:t>08.01.2021</a:t>
            </a:fld>
            <a:endParaRPr lang="nb-NO"/>
          </a:p>
        </p:txBody>
      </p:sp>
      <p:sp>
        <p:nvSpPr>
          <p:cNvPr id="6" name="Plassholder for bunntekst 5">
            <a:extLst>
              <a:ext uri="{FF2B5EF4-FFF2-40B4-BE49-F238E27FC236}">
                <a16:creationId xmlns:a16="http://schemas.microsoft.com/office/drawing/2014/main" id="{0FF57BC9-E7C6-45AC-A771-5A17D992EA9A}"/>
              </a:ext>
            </a:extLst>
          </p:cNvPr>
          <p:cNvSpPr>
            <a:spLocks noGrp="1"/>
          </p:cNvSpPr>
          <p:nvPr>
            <p:ph type="ftr" sz="quarter" idx="11"/>
          </p:nvPr>
        </p:nvSpPr>
        <p:spPr/>
        <p:txBody>
          <a:bodyPr/>
          <a:lstStyle/>
          <a:p>
            <a:r>
              <a:rPr lang="nb-NO"/>
              <a:t>UiA 2020, Grethe Ingebrigtsvold Sæbø</a:t>
            </a:r>
          </a:p>
        </p:txBody>
      </p:sp>
      <p:sp>
        <p:nvSpPr>
          <p:cNvPr id="7" name="Plassholder for lysbildenummer 6">
            <a:extLst>
              <a:ext uri="{FF2B5EF4-FFF2-40B4-BE49-F238E27FC236}">
                <a16:creationId xmlns:a16="http://schemas.microsoft.com/office/drawing/2014/main" id="{9FD04D21-8C49-4796-956F-2267D3C1B6EE}"/>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3699962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50AF0F-1BB3-4342-B6F6-99F6E535F4A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5CFA575-7945-4A5B-A9A9-BEB8971011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4BB202C4-0ED4-456B-B0E5-D91481584B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DC33EEC-02E0-4E6A-AD10-3864B8D530FF}"/>
              </a:ext>
            </a:extLst>
          </p:cNvPr>
          <p:cNvSpPr>
            <a:spLocks noGrp="1"/>
          </p:cNvSpPr>
          <p:nvPr>
            <p:ph type="dt" sz="half" idx="10"/>
          </p:nvPr>
        </p:nvSpPr>
        <p:spPr/>
        <p:txBody>
          <a:bodyPr/>
          <a:lstStyle/>
          <a:p>
            <a:fld id="{55A721BB-8FE6-43D3-A1FC-F473D1910B36}" type="datetime1">
              <a:rPr lang="nb-NO" smtClean="0"/>
              <a:t>08.01.2021</a:t>
            </a:fld>
            <a:endParaRPr lang="nb-NO"/>
          </a:p>
        </p:txBody>
      </p:sp>
      <p:sp>
        <p:nvSpPr>
          <p:cNvPr id="6" name="Plassholder for bunntekst 5">
            <a:extLst>
              <a:ext uri="{FF2B5EF4-FFF2-40B4-BE49-F238E27FC236}">
                <a16:creationId xmlns:a16="http://schemas.microsoft.com/office/drawing/2014/main" id="{657DEC8A-FA7E-4492-85AF-610A08D14566}"/>
              </a:ext>
            </a:extLst>
          </p:cNvPr>
          <p:cNvSpPr>
            <a:spLocks noGrp="1"/>
          </p:cNvSpPr>
          <p:nvPr>
            <p:ph type="ftr" sz="quarter" idx="11"/>
          </p:nvPr>
        </p:nvSpPr>
        <p:spPr/>
        <p:txBody>
          <a:bodyPr/>
          <a:lstStyle/>
          <a:p>
            <a:r>
              <a:rPr lang="nb-NO"/>
              <a:t>UiA 2020, Grethe Ingebrigtsvold Sæbø</a:t>
            </a:r>
          </a:p>
        </p:txBody>
      </p:sp>
      <p:sp>
        <p:nvSpPr>
          <p:cNvPr id="7" name="Plassholder for lysbildenummer 6">
            <a:extLst>
              <a:ext uri="{FF2B5EF4-FFF2-40B4-BE49-F238E27FC236}">
                <a16:creationId xmlns:a16="http://schemas.microsoft.com/office/drawing/2014/main" id="{8CEA6996-88B1-42C8-A626-6B924AF1B798}"/>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158516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224376-2AD9-4826-876C-236C3B5DA30E}"/>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0148BCC7-73F3-4747-8267-E7D01254FC3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3024215-6DFF-4F73-B149-5BBC63454B53}"/>
              </a:ext>
            </a:extLst>
          </p:cNvPr>
          <p:cNvSpPr>
            <a:spLocks noGrp="1"/>
          </p:cNvSpPr>
          <p:nvPr>
            <p:ph type="dt" sz="half" idx="10"/>
          </p:nvPr>
        </p:nvSpPr>
        <p:spPr/>
        <p:txBody>
          <a:bodyPr/>
          <a:lstStyle/>
          <a:p>
            <a:fld id="{BF04C308-216A-49BB-82FD-345D59BE7138}" type="datetime1">
              <a:rPr lang="nb-NO" smtClean="0"/>
              <a:t>08.01.2021</a:t>
            </a:fld>
            <a:endParaRPr lang="nb-NO"/>
          </a:p>
        </p:txBody>
      </p:sp>
      <p:sp>
        <p:nvSpPr>
          <p:cNvPr id="5" name="Plassholder for bunntekst 4">
            <a:extLst>
              <a:ext uri="{FF2B5EF4-FFF2-40B4-BE49-F238E27FC236}">
                <a16:creationId xmlns:a16="http://schemas.microsoft.com/office/drawing/2014/main" id="{F7CBE222-6996-4D84-BE18-8DB787352517}"/>
              </a:ext>
            </a:extLst>
          </p:cNvPr>
          <p:cNvSpPr>
            <a:spLocks noGrp="1"/>
          </p:cNvSpPr>
          <p:nvPr>
            <p:ph type="ftr" sz="quarter" idx="11"/>
          </p:nvPr>
        </p:nvSpPr>
        <p:spPr/>
        <p:txBody>
          <a:bodyPr/>
          <a:lstStyle/>
          <a:p>
            <a:r>
              <a:rPr lang="nb-NO"/>
              <a:t>UiA 2020, Grethe Ingebrigtsvold Sæbø</a:t>
            </a:r>
          </a:p>
        </p:txBody>
      </p:sp>
      <p:sp>
        <p:nvSpPr>
          <p:cNvPr id="6" name="Plassholder for lysbildenummer 5">
            <a:extLst>
              <a:ext uri="{FF2B5EF4-FFF2-40B4-BE49-F238E27FC236}">
                <a16:creationId xmlns:a16="http://schemas.microsoft.com/office/drawing/2014/main" id="{190ABB57-D549-4D6B-8BEF-FD43C8353D82}"/>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3463875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87C766C-7F5F-4752-8E2D-861AAF574E1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A8A2DBE-B2ED-487C-8AC9-7D3EB5E465A7}"/>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952B526-1131-4332-AF5F-FDEFFF06710A}"/>
              </a:ext>
            </a:extLst>
          </p:cNvPr>
          <p:cNvSpPr>
            <a:spLocks noGrp="1"/>
          </p:cNvSpPr>
          <p:nvPr>
            <p:ph type="dt" sz="half" idx="10"/>
          </p:nvPr>
        </p:nvSpPr>
        <p:spPr/>
        <p:txBody>
          <a:bodyPr/>
          <a:lstStyle/>
          <a:p>
            <a:fld id="{7F4235E5-4103-4B8C-9EDD-09705CCAB1B7}" type="datetime1">
              <a:rPr lang="nb-NO" smtClean="0"/>
              <a:t>08.01.2021</a:t>
            </a:fld>
            <a:endParaRPr lang="nb-NO"/>
          </a:p>
        </p:txBody>
      </p:sp>
      <p:sp>
        <p:nvSpPr>
          <p:cNvPr id="5" name="Plassholder for bunntekst 4">
            <a:extLst>
              <a:ext uri="{FF2B5EF4-FFF2-40B4-BE49-F238E27FC236}">
                <a16:creationId xmlns:a16="http://schemas.microsoft.com/office/drawing/2014/main" id="{862B7515-603D-4235-BD93-C0E5D202AEEB}"/>
              </a:ext>
            </a:extLst>
          </p:cNvPr>
          <p:cNvSpPr>
            <a:spLocks noGrp="1"/>
          </p:cNvSpPr>
          <p:nvPr>
            <p:ph type="ftr" sz="quarter" idx="11"/>
          </p:nvPr>
        </p:nvSpPr>
        <p:spPr/>
        <p:txBody>
          <a:bodyPr/>
          <a:lstStyle/>
          <a:p>
            <a:r>
              <a:rPr lang="nb-NO"/>
              <a:t>UiA 2020, Grethe Ingebrigtsvold Sæbø</a:t>
            </a:r>
          </a:p>
        </p:txBody>
      </p:sp>
      <p:sp>
        <p:nvSpPr>
          <p:cNvPr id="6" name="Plassholder for lysbildenummer 5">
            <a:extLst>
              <a:ext uri="{FF2B5EF4-FFF2-40B4-BE49-F238E27FC236}">
                <a16:creationId xmlns:a16="http://schemas.microsoft.com/office/drawing/2014/main" id="{4B5AC05C-5013-4F15-915A-008CC6C4CEF3}"/>
              </a:ext>
            </a:extLst>
          </p:cNvPr>
          <p:cNvSpPr>
            <a:spLocks noGrp="1"/>
          </p:cNvSpPr>
          <p:nvPr>
            <p:ph type="sldNum" sz="quarter" idx="12"/>
          </p:nvPr>
        </p:nvSpPr>
        <p:spPr/>
        <p:txBody>
          <a:bodyPr/>
          <a:lstStyle/>
          <a:p>
            <a:fld id="{90F673E8-1271-4EF1-A4CD-8313A25637E5}" type="slidenum">
              <a:rPr lang="nb-NO" smtClean="0"/>
              <a:t>‹#›</a:t>
            </a:fld>
            <a:endParaRPr lang="nb-NO"/>
          </a:p>
        </p:txBody>
      </p:sp>
    </p:spTree>
    <p:extLst>
      <p:ext uri="{BB962C8B-B14F-4D97-AF65-F5344CB8AC3E}">
        <p14:creationId xmlns:p14="http://schemas.microsoft.com/office/powerpoint/2010/main" val="3414854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FC1532E-BD00-4E9A-8E82-56DD122CEE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C311B21E-F692-469A-ADA2-428DA02254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21FCBCD-304C-48D3-BD8E-4C4E0CF427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1B3B1-1D2D-4D22-9333-44C70CA37754}" type="datetime1">
              <a:rPr lang="nb-NO" smtClean="0"/>
              <a:t>08.01.2021</a:t>
            </a:fld>
            <a:endParaRPr lang="nb-NO"/>
          </a:p>
        </p:txBody>
      </p:sp>
      <p:sp>
        <p:nvSpPr>
          <p:cNvPr id="5" name="Plassholder for bunntekst 4">
            <a:extLst>
              <a:ext uri="{FF2B5EF4-FFF2-40B4-BE49-F238E27FC236}">
                <a16:creationId xmlns:a16="http://schemas.microsoft.com/office/drawing/2014/main" id="{E5EE7A1E-3120-4B9E-BCE3-4197F06A57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UiA 2020, Grethe Ingebrigtsvold Sæbø</a:t>
            </a:r>
          </a:p>
        </p:txBody>
      </p:sp>
      <p:sp>
        <p:nvSpPr>
          <p:cNvPr id="6" name="Plassholder for lysbildenummer 5">
            <a:extLst>
              <a:ext uri="{FF2B5EF4-FFF2-40B4-BE49-F238E27FC236}">
                <a16:creationId xmlns:a16="http://schemas.microsoft.com/office/drawing/2014/main" id="{4FB0424B-341E-42DC-8F90-8B1C2175C3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F673E8-1271-4EF1-A4CD-8313A25637E5}" type="slidenum">
              <a:rPr lang="nb-NO" smtClean="0"/>
              <a:t>‹#›</a:t>
            </a:fld>
            <a:endParaRPr lang="nb-NO"/>
          </a:p>
        </p:txBody>
      </p:sp>
    </p:spTree>
    <p:extLst>
      <p:ext uri="{BB962C8B-B14F-4D97-AF65-F5344CB8AC3E}">
        <p14:creationId xmlns:p14="http://schemas.microsoft.com/office/powerpoint/2010/main" val="1522200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EF55BA-0BE0-4A5D-ACD4-BD7744862807}"/>
              </a:ext>
            </a:extLst>
          </p:cNvPr>
          <p:cNvSpPr>
            <a:spLocks noGrp="1"/>
          </p:cNvSpPr>
          <p:nvPr>
            <p:ph type="ctrTitle"/>
          </p:nvPr>
        </p:nvSpPr>
        <p:spPr/>
        <p:txBody>
          <a:bodyPr/>
          <a:lstStyle/>
          <a:p>
            <a:r>
              <a:rPr lang="nb-NO" dirty="0"/>
              <a:t>Profesjonsfellesskapet</a:t>
            </a:r>
          </a:p>
        </p:txBody>
      </p:sp>
      <p:sp>
        <p:nvSpPr>
          <p:cNvPr id="3" name="Undertittel 2">
            <a:extLst>
              <a:ext uri="{FF2B5EF4-FFF2-40B4-BE49-F238E27FC236}">
                <a16:creationId xmlns:a16="http://schemas.microsoft.com/office/drawing/2014/main" id="{D238D1BF-9159-4E3A-886F-97942E7E26F6}"/>
              </a:ext>
            </a:extLst>
          </p:cNvPr>
          <p:cNvSpPr>
            <a:spLocks noGrp="1"/>
          </p:cNvSpPr>
          <p:nvPr>
            <p:ph type="subTitle" idx="1"/>
          </p:nvPr>
        </p:nvSpPr>
        <p:spPr/>
        <p:txBody>
          <a:bodyPr/>
          <a:lstStyle/>
          <a:p>
            <a:r>
              <a:rPr lang="nb-NO" dirty="0"/>
              <a:t>Personalet deler sin kunnskap og sine erfaringer med hverandre, og reflekterer kritisk sammen. Gjennom dette utvikles profesjonsfellesskapet</a:t>
            </a:r>
          </a:p>
        </p:txBody>
      </p:sp>
    </p:spTree>
    <p:extLst>
      <p:ext uri="{BB962C8B-B14F-4D97-AF65-F5344CB8AC3E}">
        <p14:creationId xmlns:p14="http://schemas.microsoft.com/office/powerpoint/2010/main" val="2393692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9A7407-5BB3-44A6-9171-609744E9A4B0}"/>
              </a:ext>
            </a:extLst>
          </p:cNvPr>
          <p:cNvSpPr>
            <a:spLocks noGrp="1"/>
          </p:cNvSpPr>
          <p:nvPr>
            <p:ph type="title"/>
          </p:nvPr>
        </p:nvSpPr>
        <p:spPr/>
        <p:txBody>
          <a:bodyPr/>
          <a:lstStyle/>
          <a:p>
            <a:r>
              <a:rPr lang="nb-NO" dirty="0"/>
              <a:t>Kunnskapsløftet 2020 – Overordnet del 3.5</a:t>
            </a:r>
          </a:p>
        </p:txBody>
      </p:sp>
      <p:sp>
        <p:nvSpPr>
          <p:cNvPr id="3" name="Plassholder for innhold 2">
            <a:extLst>
              <a:ext uri="{FF2B5EF4-FFF2-40B4-BE49-F238E27FC236}">
                <a16:creationId xmlns:a16="http://schemas.microsoft.com/office/drawing/2014/main" id="{AC914B30-EEFD-4103-B1EA-7C2E5A858964}"/>
              </a:ext>
            </a:extLst>
          </p:cNvPr>
          <p:cNvSpPr>
            <a:spLocks noGrp="1"/>
          </p:cNvSpPr>
          <p:nvPr>
            <p:ph idx="1"/>
          </p:nvPr>
        </p:nvSpPr>
        <p:spPr/>
        <p:txBody>
          <a:bodyPr>
            <a:normAutofit/>
          </a:bodyPr>
          <a:lstStyle/>
          <a:p>
            <a:r>
              <a:rPr lang="nb-NO" sz="2400" b="0" i="0" dirty="0">
                <a:solidFill>
                  <a:srgbClr val="303030"/>
                </a:solidFill>
                <a:effectLst/>
                <a:latin typeface="+mj-lt"/>
              </a:rPr>
              <a:t>Skolen skal være et profesjonsfaglig fellesskap der lærere, ledere og andre ansatte reflekterer over felles verdier, og vurderer og videreutvikler sin praksis</a:t>
            </a:r>
          </a:p>
          <a:p>
            <a:r>
              <a:rPr lang="nb-NO" sz="2400" b="0" i="0" dirty="0">
                <a:solidFill>
                  <a:srgbClr val="303030"/>
                </a:solidFill>
                <a:effectLst/>
                <a:latin typeface="+mj-lt"/>
              </a:rPr>
              <a:t>Lærerprofesjonen bygger sin profesjonsutøvelse på felles verdier og et felles forsknings- og erfaringsbasert kunnskapsgrunnlag</a:t>
            </a:r>
          </a:p>
          <a:p>
            <a:r>
              <a:rPr lang="nb-NO" sz="2400" b="0" i="0" dirty="0">
                <a:solidFill>
                  <a:srgbClr val="303030"/>
                </a:solidFill>
                <a:effectLst/>
                <a:latin typeface="+mj-lt"/>
              </a:rPr>
              <a:t>Lærere og ledere utvikler faglig, pedagogisk, didaktisk og </a:t>
            </a:r>
            <a:r>
              <a:rPr lang="nb-NO" sz="2400" b="0" i="0" dirty="0" err="1">
                <a:solidFill>
                  <a:srgbClr val="303030"/>
                </a:solidFill>
                <a:effectLst/>
                <a:latin typeface="+mj-lt"/>
              </a:rPr>
              <a:t>fagdidaktisk</a:t>
            </a:r>
            <a:r>
              <a:rPr lang="nb-NO" sz="2400" b="0" i="0" dirty="0">
                <a:solidFill>
                  <a:srgbClr val="303030"/>
                </a:solidFill>
                <a:effectLst/>
                <a:latin typeface="+mj-lt"/>
              </a:rPr>
              <a:t> dømmekraft i dialog og samhandling med kolleger</a:t>
            </a:r>
          </a:p>
          <a:p>
            <a:r>
              <a:rPr lang="nb-NO" sz="2400" b="0" i="0" dirty="0">
                <a:solidFill>
                  <a:srgbClr val="303030"/>
                </a:solidFill>
                <a:effectLst/>
                <a:latin typeface="+mj-lt"/>
              </a:rPr>
              <a:t>Faglig dømmekraft forutsetter også jevnlig oppdatering. Lærerprofesjonen må derfor vurdere sin pedagogiske praksis for å møte enkeltelever og elevgrupper best mulig</a:t>
            </a:r>
            <a:endParaRPr lang="nb-NO" sz="2400" dirty="0">
              <a:latin typeface="+mj-lt"/>
            </a:endParaRPr>
          </a:p>
        </p:txBody>
      </p:sp>
    </p:spTree>
    <p:extLst>
      <p:ext uri="{BB962C8B-B14F-4D97-AF65-F5344CB8AC3E}">
        <p14:creationId xmlns:p14="http://schemas.microsoft.com/office/powerpoint/2010/main" val="2751373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DB804D-4C7B-43E2-A161-EB02266050FB}"/>
              </a:ext>
            </a:extLst>
          </p:cNvPr>
          <p:cNvSpPr>
            <a:spLocks noGrp="1"/>
          </p:cNvSpPr>
          <p:nvPr>
            <p:ph type="title"/>
          </p:nvPr>
        </p:nvSpPr>
        <p:spPr/>
        <p:txBody>
          <a:bodyPr/>
          <a:lstStyle/>
          <a:p>
            <a:r>
              <a:rPr lang="nb-NO" dirty="0"/>
              <a:t>Kjennetegn ved profesjonsfellesskap</a:t>
            </a:r>
          </a:p>
        </p:txBody>
      </p:sp>
      <p:sp>
        <p:nvSpPr>
          <p:cNvPr id="3" name="Plassholder for innhold 2">
            <a:extLst>
              <a:ext uri="{FF2B5EF4-FFF2-40B4-BE49-F238E27FC236}">
                <a16:creationId xmlns:a16="http://schemas.microsoft.com/office/drawing/2014/main" id="{3C8F0A2B-EE17-407B-9115-738F45058743}"/>
              </a:ext>
            </a:extLst>
          </p:cNvPr>
          <p:cNvSpPr>
            <a:spLocks noGrp="1"/>
          </p:cNvSpPr>
          <p:nvPr>
            <p:ph idx="1"/>
          </p:nvPr>
        </p:nvSpPr>
        <p:spPr/>
        <p:txBody>
          <a:bodyPr>
            <a:normAutofit lnSpcReduction="10000"/>
          </a:bodyPr>
          <a:lstStyle/>
          <a:p>
            <a:r>
              <a:rPr lang="nb-NO" sz="2800" dirty="0">
                <a:latin typeface="+mj-lt"/>
              </a:rPr>
              <a:t>Sterke profesjonelle læringsfellesskap er lærere og andre som jevnlig deltar i reflektert dialog, og  utdypende samtaler om skoleutvikling, undervisning , læreplanarbeid og elevers utvikling </a:t>
            </a:r>
            <a:r>
              <a:rPr lang="en-US" sz="2800" dirty="0">
                <a:latin typeface="+mj-lt"/>
              </a:rPr>
              <a:t>(Hargreaves, 2002; Seashore Louis, </a:t>
            </a:r>
            <a:r>
              <a:rPr lang="en-US" sz="2800" dirty="0" err="1">
                <a:latin typeface="+mj-lt"/>
              </a:rPr>
              <a:t>Dretzke</a:t>
            </a:r>
            <a:r>
              <a:rPr lang="en-US" sz="2800" dirty="0">
                <a:latin typeface="+mj-lt"/>
              </a:rPr>
              <a:t>, &amp; Wahlstrom, 2010).</a:t>
            </a:r>
            <a:endParaRPr lang="nb-NO" sz="2800" dirty="0">
              <a:latin typeface="+mj-lt"/>
            </a:endParaRPr>
          </a:p>
          <a:p>
            <a:endParaRPr lang="nb-NO" sz="2800" dirty="0">
              <a:latin typeface="+mj-lt"/>
            </a:endParaRPr>
          </a:p>
          <a:p>
            <a:r>
              <a:rPr lang="nb-NO" sz="2800" dirty="0">
                <a:latin typeface="+mj-lt"/>
              </a:rPr>
              <a:t>Et kjernekjennetegn på profesjonell læring er undersøkelser av egen praksis i fellesskap (</a:t>
            </a:r>
            <a:r>
              <a:rPr lang="nb-NO" sz="2800" dirty="0" err="1">
                <a:latin typeface="+mj-lt"/>
              </a:rPr>
              <a:t>Katz</a:t>
            </a:r>
            <a:r>
              <a:rPr lang="nb-NO" sz="2800" dirty="0">
                <a:latin typeface="+mj-lt"/>
              </a:rPr>
              <a:t> &amp; </a:t>
            </a:r>
            <a:r>
              <a:rPr lang="nb-NO" sz="2800" dirty="0" err="1">
                <a:latin typeface="+mj-lt"/>
              </a:rPr>
              <a:t>Dack</a:t>
            </a:r>
            <a:r>
              <a:rPr lang="nb-NO" sz="2800" dirty="0">
                <a:latin typeface="+mj-lt"/>
              </a:rPr>
              <a:t>, 2014, s. 36)</a:t>
            </a:r>
          </a:p>
          <a:p>
            <a:pPr marL="0" indent="0">
              <a:buNone/>
            </a:pPr>
            <a:endParaRPr lang="nb-NO" sz="2800" dirty="0">
              <a:latin typeface="+mj-lt"/>
            </a:endParaRPr>
          </a:p>
          <a:p>
            <a:r>
              <a:rPr lang="nb-NO" sz="2800" dirty="0">
                <a:latin typeface="+mj-lt"/>
              </a:rPr>
              <a:t>Kritisk refleksjon er det viktigste kjennetegnet i sterke profesjonelle læringsfellesskap (</a:t>
            </a:r>
            <a:r>
              <a:rPr lang="nb-NO" sz="2800" dirty="0" err="1">
                <a:latin typeface="+mj-lt"/>
              </a:rPr>
              <a:t>Vanblaere</a:t>
            </a:r>
            <a:r>
              <a:rPr lang="nb-NO" sz="2800" dirty="0">
                <a:latin typeface="+mj-lt"/>
              </a:rPr>
              <a:t> &amp; </a:t>
            </a:r>
            <a:r>
              <a:rPr lang="nb-NO" sz="2800" dirty="0" err="1">
                <a:latin typeface="+mj-lt"/>
              </a:rPr>
              <a:t>Devos</a:t>
            </a:r>
            <a:r>
              <a:rPr lang="nb-NO" sz="2800" dirty="0">
                <a:latin typeface="+mj-lt"/>
              </a:rPr>
              <a:t>, 2016). </a:t>
            </a:r>
          </a:p>
          <a:p>
            <a:endParaRPr lang="nb-NO" sz="2800" dirty="0">
              <a:latin typeface="+mj-lt"/>
            </a:endParaRPr>
          </a:p>
          <a:p>
            <a:endParaRPr lang="nb-NO" dirty="0">
              <a:latin typeface="+mj-lt"/>
            </a:endParaRPr>
          </a:p>
        </p:txBody>
      </p:sp>
      <p:sp>
        <p:nvSpPr>
          <p:cNvPr id="4" name="AutoShape 2">
            <a:extLst>
              <a:ext uri="{FF2B5EF4-FFF2-40B4-BE49-F238E27FC236}">
                <a16:creationId xmlns:a16="http://schemas.microsoft.com/office/drawing/2014/main" id="{1745AE78-7221-4BC1-A394-FF0697C1467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latin typeface="+mj-lt"/>
            </a:endParaRPr>
          </a:p>
        </p:txBody>
      </p:sp>
    </p:spTree>
    <p:extLst>
      <p:ext uri="{BB962C8B-B14F-4D97-AF65-F5344CB8AC3E}">
        <p14:creationId xmlns:p14="http://schemas.microsoft.com/office/powerpoint/2010/main" val="361100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C5A1C2-697C-472C-B263-36EDD756F07D}"/>
              </a:ext>
            </a:extLst>
          </p:cNvPr>
          <p:cNvSpPr>
            <a:spLocks noGrp="1"/>
          </p:cNvSpPr>
          <p:nvPr>
            <p:ph type="title"/>
          </p:nvPr>
        </p:nvSpPr>
        <p:spPr/>
        <p:txBody>
          <a:bodyPr>
            <a:normAutofit/>
          </a:bodyPr>
          <a:lstStyle/>
          <a:p>
            <a:r>
              <a:rPr lang="nb-NO" sz="4000" dirty="0" err="1"/>
              <a:t>Wackerhausens</a:t>
            </a:r>
            <a:r>
              <a:rPr lang="nb-NO" sz="4000" dirty="0"/>
              <a:t> teori om refleksjonens anatomi</a:t>
            </a:r>
          </a:p>
        </p:txBody>
      </p:sp>
      <p:sp>
        <p:nvSpPr>
          <p:cNvPr id="3" name="Plassholder for innhold 2">
            <a:extLst>
              <a:ext uri="{FF2B5EF4-FFF2-40B4-BE49-F238E27FC236}">
                <a16:creationId xmlns:a16="http://schemas.microsoft.com/office/drawing/2014/main" id="{E3120D25-87F5-4811-975F-355503C549E4}"/>
              </a:ext>
            </a:extLst>
          </p:cNvPr>
          <p:cNvSpPr>
            <a:spLocks noGrp="1"/>
          </p:cNvSpPr>
          <p:nvPr>
            <p:ph idx="1"/>
          </p:nvPr>
        </p:nvSpPr>
        <p:spPr/>
        <p:txBody>
          <a:bodyPr/>
          <a:lstStyle/>
          <a:p>
            <a:r>
              <a:rPr lang="nb-NO" b="1" dirty="0"/>
              <a:t>Vi reflekterer på noe: </a:t>
            </a:r>
            <a:r>
              <a:rPr lang="nb-NO" dirty="0"/>
              <a:t>Et tema, et problemområde</a:t>
            </a:r>
          </a:p>
          <a:p>
            <a:r>
              <a:rPr lang="nb-NO" b="1" dirty="0"/>
              <a:t>Vi reflekterer med noe: </a:t>
            </a:r>
            <a:r>
              <a:rPr lang="nb-NO" dirty="0"/>
              <a:t>Begreper, antakelser, viten</a:t>
            </a:r>
          </a:p>
          <a:p>
            <a:r>
              <a:rPr lang="nb-NO" b="1" dirty="0"/>
              <a:t>Vi reflekterer ut fra noe: </a:t>
            </a:r>
            <a:r>
              <a:rPr lang="nb-NO" dirty="0"/>
              <a:t>Interesser, motivasjon, målsetning, verdiorientering </a:t>
            </a:r>
          </a:p>
          <a:p>
            <a:r>
              <a:rPr lang="nb-NO" b="1" dirty="0"/>
              <a:t>Innenfor noe: </a:t>
            </a:r>
            <a:r>
              <a:rPr lang="nb-NO" dirty="0"/>
              <a:t>En kontekst, et tverrfaglig team, en gruppe kollegaer, en alvorlig eller humørfylt stemning, blant venner, alene </a:t>
            </a:r>
          </a:p>
          <a:p>
            <a:endParaRPr lang="nb-NO" dirty="0"/>
          </a:p>
        </p:txBody>
      </p:sp>
    </p:spTree>
    <p:extLst>
      <p:ext uri="{BB962C8B-B14F-4D97-AF65-F5344CB8AC3E}">
        <p14:creationId xmlns:p14="http://schemas.microsoft.com/office/powerpoint/2010/main" val="1621879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A19F7D-D305-47BC-B828-E78A295A0DBD}"/>
              </a:ext>
            </a:extLst>
          </p:cNvPr>
          <p:cNvSpPr>
            <a:spLocks noGrp="1"/>
          </p:cNvSpPr>
          <p:nvPr>
            <p:ph type="title"/>
          </p:nvPr>
        </p:nvSpPr>
        <p:spPr/>
        <p:txBody>
          <a:bodyPr>
            <a:normAutofit/>
          </a:bodyPr>
          <a:lstStyle/>
          <a:p>
            <a:r>
              <a:rPr lang="nb-NO" sz="3600" dirty="0" err="1"/>
              <a:t>Wackerhausens</a:t>
            </a:r>
            <a:r>
              <a:rPr lang="nb-NO" sz="3600" dirty="0"/>
              <a:t> teori om refleksjonens 1. orden</a:t>
            </a:r>
          </a:p>
        </p:txBody>
      </p:sp>
      <p:sp>
        <p:nvSpPr>
          <p:cNvPr id="3" name="Plassholder for innhold 2">
            <a:extLst>
              <a:ext uri="{FF2B5EF4-FFF2-40B4-BE49-F238E27FC236}">
                <a16:creationId xmlns:a16="http://schemas.microsoft.com/office/drawing/2014/main" id="{602CECC9-1589-446E-82D0-4A55AF9234A7}"/>
              </a:ext>
            </a:extLst>
          </p:cNvPr>
          <p:cNvSpPr>
            <a:spLocks noGrp="1"/>
          </p:cNvSpPr>
          <p:nvPr>
            <p:ph idx="1"/>
          </p:nvPr>
        </p:nvSpPr>
        <p:spPr/>
        <p:txBody>
          <a:bodyPr>
            <a:normAutofit/>
          </a:bodyPr>
          <a:lstStyle/>
          <a:p>
            <a:r>
              <a:rPr lang="nb-NO" sz="2400" b="1" dirty="0"/>
              <a:t>Refleksjon av 1. orden:</a:t>
            </a:r>
          </a:p>
          <a:p>
            <a:pPr lvl="1"/>
            <a:r>
              <a:rPr lang="nb-NO" sz="2400" dirty="0"/>
              <a:t>Reflekterer på de samme tema</a:t>
            </a:r>
          </a:p>
          <a:p>
            <a:pPr lvl="1"/>
            <a:r>
              <a:rPr lang="nb-NO" dirty="0"/>
              <a:t>Reflekterer med de samme begreper, antakelser og viten</a:t>
            </a:r>
          </a:p>
          <a:p>
            <a:pPr lvl="1"/>
            <a:r>
              <a:rPr lang="nb-NO" dirty="0"/>
              <a:t>Reflekterer ut fra samme interesser, motivasjon, målsetting og verdiorientering</a:t>
            </a:r>
          </a:p>
          <a:p>
            <a:pPr lvl="1"/>
            <a:r>
              <a:rPr lang="nb-NO" dirty="0"/>
              <a:t>Reflekterer innenfor samme kontekst; med sine kollegaer</a:t>
            </a:r>
          </a:p>
          <a:p>
            <a:pPr lvl="1"/>
            <a:endParaRPr lang="nb-NO" dirty="0"/>
          </a:p>
          <a:p>
            <a:pPr lvl="1"/>
            <a:r>
              <a:rPr lang="nb-NO" dirty="0"/>
              <a:t>Refleksjonen er preget av enighet og felles forståelse</a:t>
            </a:r>
            <a:endParaRPr lang="nb-NO" sz="2400" dirty="0"/>
          </a:p>
        </p:txBody>
      </p:sp>
    </p:spTree>
    <p:extLst>
      <p:ext uri="{BB962C8B-B14F-4D97-AF65-F5344CB8AC3E}">
        <p14:creationId xmlns:p14="http://schemas.microsoft.com/office/powerpoint/2010/main" val="2694025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796D55-E5CD-4E35-8DE1-5342D277B4D1}"/>
              </a:ext>
            </a:extLst>
          </p:cNvPr>
          <p:cNvSpPr>
            <a:spLocks noGrp="1"/>
          </p:cNvSpPr>
          <p:nvPr>
            <p:ph type="title"/>
          </p:nvPr>
        </p:nvSpPr>
        <p:spPr/>
        <p:txBody>
          <a:bodyPr>
            <a:normAutofit/>
          </a:bodyPr>
          <a:lstStyle/>
          <a:p>
            <a:r>
              <a:rPr lang="nb-NO" sz="4000" dirty="0" err="1"/>
              <a:t>Wackerhausens</a:t>
            </a:r>
            <a:r>
              <a:rPr lang="nb-NO" sz="4000" dirty="0"/>
              <a:t> teori om </a:t>
            </a:r>
            <a:r>
              <a:rPr lang="nb-NO" sz="4000" dirty="0" err="1"/>
              <a:t>refleksjonsens</a:t>
            </a:r>
            <a:r>
              <a:rPr lang="nb-NO" sz="4000" dirty="0"/>
              <a:t> 2. orden</a:t>
            </a:r>
          </a:p>
        </p:txBody>
      </p:sp>
      <p:sp>
        <p:nvSpPr>
          <p:cNvPr id="3" name="Plassholder for innhold 2">
            <a:extLst>
              <a:ext uri="{FF2B5EF4-FFF2-40B4-BE49-F238E27FC236}">
                <a16:creationId xmlns:a16="http://schemas.microsoft.com/office/drawing/2014/main" id="{C147F0B2-7390-4BBD-908C-BBC1D2A06573}"/>
              </a:ext>
            </a:extLst>
          </p:cNvPr>
          <p:cNvSpPr>
            <a:spLocks noGrp="1"/>
          </p:cNvSpPr>
          <p:nvPr>
            <p:ph idx="1"/>
          </p:nvPr>
        </p:nvSpPr>
        <p:spPr/>
        <p:txBody>
          <a:bodyPr/>
          <a:lstStyle/>
          <a:p>
            <a:r>
              <a:rPr lang="nb-NO" sz="2400" b="1" dirty="0"/>
              <a:t>Refleksjon av 2. orden:</a:t>
            </a:r>
          </a:p>
          <a:p>
            <a:pPr lvl="1"/>
            <a:r>
              <a:rPr lang="nb-NO" sz="2400" dirty="0"/>
              <a:t>Utfordrer de etablerte erfaringene, de etablerte suksesskriteriene, den etablerte handlingskunnskapen</a:t>
            </a:r>
          </a:p>
          <a:p>
            <a:pPr lvl="1"/>
            <a:r>
              <a:rPr lang="nb-NO" sz="2400" dirty="0"/>
              <a:t>Avdekker problemer i det sedvanlige</a:t>
            </a:r>
          </a:p>
          <a:p>
            <a:pPr lvl="1"/>
            <a:r>
              <a:rPr lang="nb-NO" sz="2400" dirty="0"/>
              <a:t>Gjør den sedvanlige refleksjonen til gjenstand for refleksjon</a:t>
            </a:r>
          </a:p>
          <a:p>
            <a:pPr lvl="1"/>
            <a:endParaRPr lang="nb-NO" dirty="0"/>
          </a:p>
          <a:p>
            <a:r>
              <a:rPr lang="nb-NO" sz="2400" b="1" dirty="0"/>
              <a:t>Refleksjoner av 2. orden ser på: </a:t>
            </a:r>
          </a:p>
          <a:p>
            <a:pPr lvl="1"/>
            <a:r>
              <a:rPr lang="nb-NO" sz="2400" dirty="0"/>
              <a:t>Den sedvanlige refleksjonens gjenstander eller tema</a:t>
            </a:r>
          </a:p>
          <a:p>
            <a:pPr lvl="1"/>
            <a:r>
              <a:rPr lang="nb-NO" sz="2400" dirty="0"/>
              <a:t>De begrepsmessige ressurser, vi  tenker med</a:t>
            </a:r>
          </a:p>
          <a:p>
            <a:pPr lvl="1"/>
            <a:r>
              <a:rPr lang="nb-NO" sz="2400" dirty="0"/>
              <a:t>De perspektiver, vi tenker og handler ut fra</a:t>
            </a:r>
          </a:p>
          <a:p>
            <a:pPr lvl="1"/>
            <a:r>
              <a:rPr lang="nb-NO" sz="2400" dirty="0"/>
              <a:t>De kontekstene, vi tenker og handler innenfor</a:t>
            </a:r>
          </a:p>
          <a:p>
            <a:pPr lvl="1"/>
            <a:endParaRPr lang="nb-NO" sz="2400" dirty="0"/>
          </a:p>
          <a:p>
            <a:endParaRPr lang="nb-NO" dirty="0"/>
          </a:p>
        </p:txBody>
      </p:sp>
    </p:spTree>
    <p:extLst>
      <p:ext uri="{BB962C8B-B14F-4D97-AF65-F5344CB8AC3E}">
        <p14:creationId xmlns:p14="http://schemas.microsoft.com/office/powerpoint/2010/main" val="1939629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3B2742-2F05-481C-A81D-7FA6908DBC45}"/>
              </a:ext>
            </a:extLst>
          </p:cNvPr>
          <p:cNvSpPr>
            <a:spLocks noGrp="1"/>
          </p:cNvSpPr>
          <p:nvPr>
            <p:ph type="title"/>
          </p:nvPr>
        </p:nvSpPr>
        <p:spPr/>
        <p:txBody>
          <a:bodyPr/>
          <a:lstStyle/>
          <a:p>
            <a:r>
              <a:rPr lang="nb-NO" dirty="0"/>
              <a:t>FUNN: Fra 1. orden til 2. ordens refleksjon</a:t>
            </a:r>
          </a:p>
        </p:txBody>
      </p:sp>
      <p:sp>
        <p:nvSpPr>
          <p:cNvPr id="3" name="Plassholder for innhold 2">
            <a:extLst>
              <a:ext uri="{FF2B5EF4-FFF2-40B4-BE49-F238E27FC236}">
                <a16:creationId xmlns:a16="http://schemas.microsoft.com/office/drawing/2014/main" id="{3621D17F-D62A-4785-AB79-CC5B03727105}"/>
              </a:ext>
            </a:extLst>
          </p:cNvPr>
          <p:cNvSpPr>
            <a:spLocks noGrp="1"/>
          </p:cNvSpPr>
          <p:nvPr>
            <p:ph idx="1"/>
          </p:nvPr>
        </p:nvSpPr>
        <p:spPr>
          <a:xfrm>
            <a:off x="838200" y="1619250"/>
            <a:ext cx="10515600" cy="4557713"/>
          </a:xfrm>
        </p:spPr>
        <p:txBody>
          <a:bodyPr/>
          <a:lstStyle/>
          <a:p>
            <a:r>
              <a:rPr lang="nb-NO" sz="2000" dirty="0"/>
              <a:t>Forskning i School-In viser at refleksjonen endret seg fra 1. orden til 2. orden gjennom arbeid i Dialog Café og Refleksjonssirkel</a:t>
            </a:r>
            <a:endParaRPr lang="nb-NO" sz="2000" b="1" dirty="0"/>
          </a:p>
          <a:p>
            <a:endParaRPr lang="nb-NO" b="1" dirty="0"/>
          </a:p>
          <a:p>
            <a:endParaRPr lang="nb-NO" b="1" dirty="0"/>
          </a:p>
          <a:p>
            <a:endParaRPr lang="nb-NO" b="1" dirty="0"/>
          </a:p>
          <a:p>
            <a:pPr fontAlgn="t"/>
            <a:endParaRPr lang="nb-NO" b="1" dirty="0"/>
          </a:p>
        </p:txBody>
      </p:sp>
      <p:graphicFrame>
        <p:nvGraphicFramePr>
          <p:cNvPr id="4" name="Tabell 3">
            <a:extLst>
              <a:ext uri="{FF2B5EF4-FFF2-40B4-BE49-F238E27FC236}">
                <a16:creationId xmlns:a16="http://schemas.microsoft.com/office/drawing/2014/main" id="{5BD3992F-F219-4C6E-8DC1-15093A6B3023}"/>
              </a:ext>
            </a:extLst>
          </p:cNvPr>
          <p:cNvGraphicFramePr>
            <a:graphicFrameLocks noGrp="1"/>
          </p:cNvGraphicFramePr>
          <p:nvPr>
            <p:extLst>
              <p:ext uri="{D42A27DB-BD31-4B8C-83A1-F6EECF244321}">
                <p14:modId xmlns:p14="http://schemas.microsoft.com/office/powerpoint/2010/main" val="2729084750"/>
              </p:ext>
            </p:extLst>
          </p:nvPr>
        </p:nvGraphicFramePr>
        <p:xfrm>
          <a:off x="1009650" y="2419350"/>
          <a:ext cx="10364203" cy="3857625"/>
        </p:xfrm>
        <a:graphic>
          <a:graphicData uri="http://schemas.openxmlformats.org/drawingml/2006/table">
            <a:tbl>
              <a:tblPr firstRow="1" bandRow="1">
                <a:tableStyleId>{5C22544A-7EE6-4342-B048-85BDC9FD1C3A}</a:tableStyleId>
              </a:tblPr>
              <a:tblGrid>
                <a:gridCol w="4243075">
                  <a:extLst>
                    <a:ext uri="{9D8B030D-6E8A-4147-A177-3AD203B41FA5}">
                      <a16:colId xmlns:a16="http://schemas.microsoft.com/office/drawing/2014/main" val="659080493"/>
                    </a:ext>
                  </a:extLst>
                </a:gridCol>
                <a:gridCol w="6121128">
                  <a:extLst>
                    <a:ext uri="{9D8B030D-6E8A-4147-A177-3AD203B41FA5}">
                      <a16:colId xmlns:a16="http://schemas.microsoft.com/office/drawing/2014/main" val="774196399"/>
                    </a:ext>
                  </a:extLst>
                </a:gridCol>
              </a:tblGrid>
              <a:tr h="736934">
                <a:tc>
                  <a:txBody>
                    <a:bodyPr/>
                    <a:lstStyle/>
                    <a:p>
                      <a:r>
                        <a:rPr lang="nb-NO" sz="2000" dirty="0"/>
                        <a:t>Før innovasjonen var dialogen preget av:</a:t>
                      </a:r>
                    </a:p>
                  </a:txBody>
                  <a:tcPr/>
                </a:tc>
                <a:tc>
                  <a:txBody>
                    <a:bodyPr/>
                    <a:lstStyle/>
                    <a:p>
                      <a:r>
                        <a:rPr lang="nb-NO" sz="2000" dirty="0"/>
                        <a:t>Etter innovasjonen var dialogen preget av:</a:t>
                      </a:r>
                    </a:p>
                  </a:txBody>
                  <a:tcPr/>
                </a:tc>
                <a:extLst>
                  <a:ext uri="{0D108BD9-81ED-4DB2-BD59-A6C34878D82A}">
                    <a16:rowId xmlns:a16="http://schemas.microsoft.com/office/drawing/2014/main" val="2850663037"/>
                  </a:ext>
                </a:extLst>
              </a:tr>
              <a:tr h="1057341">
                <a:tc>
                  <a:txBody>
                    <a:bodyPr/>
                    <a:lstStyle/>
                    <a:p>
                      <a:r>
                        <a:rPr lang="nb-NO" sz="2000" dirty="0"/>
                        <a:t>Forbehold, hint, generelle utsagn</a:t>
                      </a:r>
                    </a:p>
                    <a:p>
                      <a:endParaRPr lang="nb-NO" sz="2000" dirty="0"/>
                    </a:p>
                  </a:txBody>
                  <a:tcPr/>
                </a:tc>
                <a:tc>
                  <a:txBody>
                    <a:bodyPr/>
                    <a:lstStyle/>
                    <a:p>
                      <a:r>
                        <a:rPr lang="nb-NO" sz="2000" dirty="0"/>
                        <a:t>Mindre forbehold, mer personlige utsagn, større tydelighet</a:t>
                      </a:r>
                    </a:p>
                    <a:p>
                      <a:endParaRPr lang="nb-NO" sz="2000" dirty="0"/>
                    </a:p>
                  </a:txBody>
                  <a:tcPr/>
                </a:tc>
                <a:extLst>
                  <a:ext uri="{0D108BD9-81ED-4DB2-BD59-A6C34878D82A}">
                    <a16:rowId xmlns:a16="http://schemas.microsoft.com/office/drawing/2014/main" val="295126561"/>
                  </a:ext>
                </a:extLst>
              </a:tr>
              <a:tr h="612437">
                <a:tc>
                  <a:txBody>
                    <a:bodyPr/>
                    <a:lstStyle/>
                    <a:p>
                      <a:r>
                        <a:rPr lang="nb-NO" sz="2000" dirty="0"/>
                        <a:t>Beskrivelser av praksis</a:t>
                      </a:r>
                    </a:p>
                  </a:txBody>
                  <a:tcPr/>
                </a:tc>
                <a:tc>
                  <a:txBody>
                    <a:bodyPr/>
                    <a:lstStyle/>
                    <a:p>
                      <a:r>
                        <a:rPr lang="nb-NO" sz="2000" dirty="0"/>
                        <a:t>Kritisk refleksjon rundt egen og skolens praksis</a:t>
                      </a:r>
                    </a:p>
                  </a:txBody>
                  <a:tcPr/>
                </a:tc>
                <a:extLst>
                  <a:ext uri="{0D108BD9-81ED-4DB2-BD59-A6C34878D82A}">
                    <a16:rowId xmlns:a16="http://schemas.microsoft.com/office/drawing/2014/main" val="1151897433"/>
                  </a:ext>
                </a:extLst>
              </a:tr>
              <a:tr h="713979">
                <a:tc>
                  <a:txBody>
                    <a:bodyPr/>
                    <a:lstStyle/>
                    <a:p>
                      <a:r>
                        <a:rPr lang="nb-NO" sz="2000" dirty="0"/>
                        <a:t>Liten deltakelse. Stor enighet og støtte </a:t>
                      </a:r>
                    </a:p>
                  </a:txBody>
                  <a:tcPr/>
                </a:tc>
                <a:tc>
                  <a:txBody>
                    <a:bodyPr/>
                    <a:lstStyle/>
                    <a:p>
                      <a:r>
                        <a:rPr lang="nb-NO" sz="2000" dirty="0"/>
                        <a:t>Større deltakelse. Mer uenighet og meningsutveksling</a:t>
                      </a:r>
                    </a:p>
                  </a:txBody>
                  <a:tcPr/>
                </a:tc>
                <a:extLst>
                  <a:ext uri="{0D108BD9-81ED-4DB2-BD59-A6C34878D82A}">
                    <a16:rowId xmlns:a16="http://schemas.microsoft.com/office/drawing/2014/main" val="1298187618"/>
                  </a:ext>
                </a:extLst>
              </a:tr>
              <a:tr h="736934">
                <a:tc>
                  <a:txBody>
                    <a:bodyPr/>
                    <a:lstStyle/>
                    <a:p>
                      <a:r>
                        <a:rPr lang="nb-NO" sz="2000" dirty="0"/>
                        <a:t>Forbehold mot felles beslutninger på tvers av trinn</a:t>
                      </a:r>
                    </a:p>
                  </a:txBody>
                  <a:tcPr/>
                </a:tc>
                <a:tc>
                  <a:txBody>
                    <a:bodyPr/>
                    <a:lstStyle/>
                    <a:p>
                      <a:r>
                        <a:rPr lang="nb-NO" sz="2000" dirty="0"/>
                        <a:t>Åpenhet for felles beslutninger, endringer og forventninger</a:t>
                      </a:r>
                    </a:p>
                  </a:txBody>
                  <a:tcPr/>
                </a:tc>
                <a:extLst>
                  <a:ext uri="{0D108BD9-81ED-4DB2-BD59-A6C34878D82A}">
                    <a16:rowId xmlns:a16="http://schemas.microsoft.com/office/drawing/2014/main" val="709408332"/>
                  </a:ext>
                </a:extLst>
              </a:tr>
            </a:tbl>
          </a:graphicData>
        </a:graphic>
      </p:graphicFrame>
    </p:spTree>
    <p:extLst>
      <p:ext uri="{BB962C8B-B14F-4D97-AF65-F5344CB8AC3E}">
        <p14:creationId xmlns:p14="http://schemas.microsoft.com/office/powerpoint/2010/main" val="4084262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23C5A2-0808-4AB1-A554-583EE7DBC143}"/>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7323C9CD-FC25-48EB-83E5-A0D13A235212}"/>
              </a:ext>
            </a:extLst>
          </p:cNvPr>
          <p:cNvSpPr>
            <a:spLocks noGrp="1"/>
          </p:cNvSpPr>
          <p:nvPr>
            <p:ph idx="1"/>
          </p:nvPr>
        </p:nvSpPr>
        <p:spPr/>
        <p:txBody>
          <a:bodyPr>
            <a:normAutofit/>
          </a:bodyPr>
          <a:lstStyle/>
          <a:p>
            <a:pPr>
              <a:lnSpc>
                <a:spcPct val="107000"/>
              </a:lnSpc>
              <a:spcAft>
                <a:spcPts val="800"/>
              </a:spcAft>
            </a:pPr>
            <a:r>
              <a:rPr lang="nb-NO" dirty="0">
                <a:solidFill>
                  <a:srgbClr val="131E29"/>
                </a:solidFill>
                <a:effectLst/>
                <a:latin typeface="+mj-lt"/>
                <a:ea typeface="Times New Roman" panose="02020603050405020304" pitchFamily="18" charset="0"/>
                <a:cs typeface="Times New Roman" panose="02020603050405020304" pitchFamily="18" charset="0"/>
              </a:rPr>
              <a:t>Arbeid med Profesjonsfellesskapet ved skolen innebærer at den enkelte i personalet deler sin kunnskap og sine erfaringer med kollegaene. Denne felles kunnskapen og erfaringene legger basisen for drøfting og refleksjon rundt ulike tema personalet har felles. Profesjonsfellesskapet kan utvikle felles forventninger til blant annet skolens undervisning, elevrollen og den lokale tilknytningen. </a:t>
            </a:r>
            <a:endParaRPr lang="nb-NO" dirty="0">
              <a:effectLst/>
              <a:latin typeface="+mj-lt"/>
              <a:ea typeface="Calibri" panose="020F0502020204030204" pitchFamily="34" charset="0"/>
              <a:cs typeface="Times New Roman" panose="02020603050405020304" pitchFamily="18" charset="0"/>
            </a:endParaRPr>
          </a:p>
          <a:p>
            <a:pPr marL="0" indent="0">
              <a:buNone/>
            </a:pPr>
            <a:endParaRPr lang="nb-NO" dirty="0"/>
          </a:p>
        </p:txBody>
      </p:sp>
    </p:spTree>
    <p:extLst>
      <p:ext uri="{BB962C8B-B14F-4D97-AF65-F5344CB8AC3E}">
        <p14:creationId xmlns:p14="http://schemas.microsoft.com/office/powerpoint/2010/main" val="3424054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4382EE-5A5F-4B79-AFFC-831E53A3C92B}"/>
              </a:ext>
            </a:extLst>
          </p:cNvPr>
          <p:cNvSpPr>
            <a:spLocks noGrp="1"/>
          </p:cNvSpPr>
          <p:nvPr>
            <p:ph type="title"/>
          </p:nvPr>
        </p:nvSpPr>
        <p:spPr/>
        <p:txBody>
          <a:bodyPr>
            <a:normAutofit/>
          </a:bodyPr>
          <a:lstStyle/>
          <a:p>
            <a:r>
              <a:rPr lang="nb-NO" sz="4000" dirty="0"/>
              <a:t>Deltakeres opplevelser av </a:t>
            </a:r>
            <a:r>
              <a:rPr lang="nb-NO" sz="4000" dirty="0" err="1"/>
              <a:t>Dialogcafèen</a:t>
            </a:r>
            <a:r>
              <a:rPr lang="nb-NO" sz="4000" dirty="0"/>
              <a:t> i School-In</a:t>
            </a:r>
          </a:p>
        </p:txBody>
      </p:sp>
      <p:sp>
        <p:nvSpPr>
          <p:cNvPr id="3" name="Plassholder for innhold 2">
            <a:extLst>
              <a:ext uri="{FF2B5EF4-FFF2-40B4-BE49-F238E27FC236}">
                <a16:creationId xmlns:a16="http://schemas.microsoft.com/office/drawing/2014/main" id="{318897A2-D82F-4AE4-AC9E-6255BE7179C4}"/>
              </a:ext>
            </a:extLst>
          </p:cNvPr>
          <p:cNvSpPr>
            <a:spLocks noGrp="1"/>
          </p:cNvSpPr>
          <p:nvPr>
            <p:ph idx="1"/>
          </p:nvPr>
        </p:nvSpPr>
        <p:spPr/>
        <p:txBody>
          <a:bodyPr/>
          <a:lstStyle/>
          <a:p>
            <a:pPr lvl="0"/>
            <a:r>
              <a:rPr lang="nb-NO" sz="2000" dirty="0"/>
              <a:t>Gøy å jobbe på tvers av trinn!</a:t>
            </a:r>
          </a:p>
          <a:p>
            <a:pPr lvl="0"/>
            <a:r>
              <a:rPr lang="nb-NO" sz="2000" dirty="0"/>
              <a:t>Veldig positivt! Vi må ha store ting felles, å jobbe videre med dem på trinnene. </a:t>
            </a:r>
          </a:p>
          <a:p>
            <a:pPr lvl="0"/>
            <a:r>
              <a:rPr lang="nb-NO" sz="2000" dirty="0" err="1"/>
              <a:t>Dialogcaféen</a:t>
            </a:r>
            <a:r>
              <a:rPr lang="nb-NO" sz="2000" dirty="0"/>
              <a:t> var kjempenyttig, tenker jeg. Det drar vi med oss inn i hverdagen. </a:t>
            </a:r>
          </a:p>
          <a:p>
            <a:pPr lvl="0"/>
            <a:r>
              <a:rPr lang="nb-NO" sz="2000" dirty="0"/>
              <a:t>Gøy å jobbe med de du ikke jobber med ellers. Bra for denne skolen å gjøre det. Vi er på hver vår tue</a:t>
            </a:r>
          </a:p>
          <a:p>
            <a:pPr lvl="0"/>
            <a:r>
              <a:rPr lang="nb-NO" sz="2000" dirty="0"/>
              <a:t>Fikk jobbe med nesten alle. Alle var med, det boblet over, alle deltok med sine meninger, det var utviklende</a:t>
            </a:r>
          </a:p>
          <a:p>
            <a:pPr marL="0" indent="0">
              <a:buNone/>
            </a:pPr>
            <a:endParaRPr lang="nb-NO" dirty="0"/>
          </a:p>
        </p:txBody>
      </p:sp>
      <p:sp>
        <p:nvSpPr>
          <p:cNvPr id="4" name="Plassholder for lysbildenummer 3">
            <a:extLst>
              <a:ext uri="{FF2B5EF4-FFF2-40B4-BE49-F238E27FC236}">
                <a16:creationId xmlns:a16="http://schemas.microsoft.com/office/drawing/2014/main" id="{579F2A19-D01F-461E-B8F5-1F3D59FB8BF8}"/>
              </a:ext>
            </a:extLst>
          </p:cNvPr>
          <p:cNvSpPr>
            <a:spLocks noGrp="1"/>
          </p:cNvSpPr>
          <p:nvPr>
            <p:ph type="sldNum" sz="quarter" idx="12"/>
          </p:nvPr>
        </p:nvSpPr>
        <p:spPr/>
        <p:txBody>
          <a:bodyPr/>
          <a:lstStyle/>
          <a:p>
            <a:fld id="{33E3AD0B-1093-4074-B359-9E47560998EE}" type="slidenum">
              <a:rPr lang="nb-NO" smtClean="0"/>
              <a:t>9</a:t>
            </a:fld>
            <a:endParaRPr lang="nb-NO"/>
          </a:p>
        </p:txBody>
      </p:sp>
    </p:spTree>
    <p:extLst>
      <p:ext uri="{BB962C8B-B14F-4D97-AF65-F5344CB8AC3E}">
        <p14:creationId xmlns:p14="http://schemas.microsoft.com/office/powerpoint/2010/main" val="93208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C5D77E-FD99-4C5B-A881-B7B9D4602BC3}"/>
              </a:ext>
            </a:extLst>
          </p:cNvPr>
          <p:cNvSpPr>
            <a:spLocks noGrp="1"/>
          </p:cNvSpPr>
          <p:nvPr>
            <p:ph type="title"/>
          </p:nvPr>
        </p:nvSpPr>
        <p:spPr/>
        <p:txBody>
          <a:bodyPr/>
          <a:lstStyle/>
          <a:p>
            <a:r>
              <a:rPr lang="nb-NO" dirty="0" err="1"/>
              <a:t>Dialogcafè</a:t>
            </a:r>
            <a:r>
              <a:rPr lang="nb-NO" dirty="0"/>
              <a:t> og Refleksjonssirkel</a:t>
            </a:r>
          </a:p>
        </p:txBody>
      </p:sp>
      <p:sp>
        <p:nvSpPr>
          <p:cNvPr id="3" name="Plassholder for innhold 2">
            <a:extLst>
              <a:ext uri="{FF2B5EF4-FFF2-40B4-BE49-F238E27FC236}">
                <a16:creationId xmlns:a16="http://schemas.microsoft.com/office/drawing/2014/main" id="{343DBE51-CF8E-425A-85EE-7C3FEDF36476}"/>
              </a:ext>
            </a:extLst>
          </p:cNvPr>
          <p:cNvSpPr>
            <a:spLocks noGrp="1"/>
          </p:cNvSpPr>
          <p:nvPr>
            <p:ph idx="1"/>
          </p:nvPr>
        </p:nvSpPr>
        <p:spPr/>
        <p:txBody>
          <a:bodyPr/>
          <a:lstStyle/>
          <a:p>
            <a:r>
              <a:rPr lang="nb-NO" dirty="0"/>
              <a:t>Når personalet i Dialogcafé kritisk reflekterer sammen på tvers av trinn over felles relevante tema og problemstillinger, kan refleksjonen lettere bli av 2. orden og profesjonsfellesskapet styrkes</a:t>
            </a:r>
          </a:p>
          <a:p>
            <a:endParaRPr lang="nb-NO" dirty="0"/>
          </a:p>
          <a:p>
            <a:r>
              <a:rPr lang="nb-NO" dirty="0"/>
              <a:t>Se forslag til spørsmål for </a:t>
            </a:r>
            <a:r>
              <a:rPr lang="nb-NO" dirty="0" err="1"/>
              <a:t>dialogcaféen</a:t>
            </a:r>
            <a:r>
              <a:rPr lang="nb-NO" dirty="0"/>
              <a:t> knyttet til skolens utviklingsområde</a:t>
            </a:r>
          </a:p>
          <a:p>
            <a:endParaRPr lang="nb-NO" dirty="0"/>
          </a:p>
          <a:p>
            <a:r>
              <a:rPr lang="nb-NO" dirty="0"/>
              <a:t>Det som kommer fram i </a:t>
            </a:r>
            <a:r>
              <a:rPr lang="nb-NO" dirty="0" err="1"/>
              <a:t>dialogcaféen</a:t>
            </a:r>
            <a:r>
              <a:rPr lang="nb-NO" dirty="0"/>
              <a:t> legger grunnlaget for utarbeidelse av tiltak i refleksjonssirkelen</a:t>
            </a:r>
          </a:p>
        </p:txBody>
      </p:sp>
    </p:spTree>
    <p:extLst>
      <p:ext uri="{BB962C8B-B14F-4D97-AF65-F5344CB8AC3E}">
        <p14:creationId xmlns:p14="http://schemas.microsoft.com/office/powerpoint/2010/main" val="268033642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TotalTime>
  <Words>701</Words>
  <Application>Microsoft Office PowerPoint</Application>
  <PresentationFormat>Widescreen</PresentationFormat>
  <Paragraphs>76</Paragraphs>
  <Slides>10</Slides>
  <Notes>10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Arial</vt:lpstr>
      <vt:lpstr>Calibri</vt:lpstr>
      <vt:lpstr>Calibri Light</vt:lpstr>
      <vt:lpstr>Verdana</vt:lpstr>
      <vt:lpstr>Office-tema</vt:lpstr>
      <vt:lpstr>Profesjonsfellesskapet</vt:lpstr>
      <vt:lpstr>Kunnskapsløftet 2020 – Overordnet del 3.5</vt:lpstr>
      <vt:lpstr>Kjennetegn ved profesjonsfellesskap</vt:lpstr>
      <vt:lpstr>Wackerhausens teori om refleksjonens anatomi</vt:lpstr>
      <vt:lpstr>Wackerhausens teori om refleksjonens 1. orden</vt:lpstr>
      <vt:lpstr>Wackerhausens teori om refleksjonsens 2. orden</vt:lpstr>
      <vt:lpstr>FUNN: Fra 1. orden til 2. ordens refleksjon</vt:lpstr>
      <vt:lpstr>PowerPoint-presentasjon</vt:lpstr>
      <vt:lpstr>Deltakeres opplevelser av Dialogcafèen i School-In</vt:lpstr>
      <vt:lpstr>Dialogcafè og Refleksjonssirkel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Profesjonsfellesskapet</dc:title>
  <dc:creator>Grethe Ingebrigtsvold Sæbø</dc:creator>
  <cp:lastModifiedBy>Grethe Ingebrigtsvold Sæbø</cp:lastModifiedBy>
  <cp:revision>4</cp:revision>
  <dcterms:created xsi:type="dcterms:W3CDTF">2020-11-10T07:52:19Z</dcterms:created>
  <dcterms:modified xsi:type="dcterms:W3CDTF">2021-01-08T10:38:03Z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2020-11-10T07:52:19Z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2af5d5c2-d6d5-43d8-b937-4a865e9b9ea4</vt:lpwstr>
  </property>
  <property fmtid="{D5CDD505-2E9C-101B-9397-08002B2CF9AE}" pid="8" name="MSIP_Label_b4114459-e220-4ae9-b339-4ebe6008cdd4_ContentBits">
    <vt:lpwstr>0</vt:lpwstr>
  </property>
</Properties>
</file>