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3" r:id="rId2"/>
    <p:sldMasterId id="2147483705" r:id="rId3"/>
  </p:sldMasterIdLst>
  <p:notesMasterIdLst>
    <p:notesMasterId r:id="rId11"/>
  </p:notesMasterIdLst>
  <p:sldIdLst>
    <p:sldId id="624" r:id="rId4"/>
    <p:sldId id="625" r:id="rId5"/>
    <p:sldId id="619" r:id="rId6"/>
    <p:sldId id="633" r:id="rId7"/>
    <p:sldId id="626" r:id="rId8"/>
    <p:sldId id="629" r:id="rId9"/>
    <p:sldId id="265"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773F95-B3F9-4A01-9750-9C5EA97FAEEA}" v="1" dt="2024-09-10T08:49:28.4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4" d="100"/>
          <a:sy n="74" d="100"/>
        </p:scale>
        <p:origin x="3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F555C-7F08-4095-805D-49EF022B2C19}" type="datetimeFigureOut">
              <a:rPr lang="nb-NO" smtClean="0"/>
              <a:t>12.09.2024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DE9E18-6D5C-46B5-925F-F4E74A318DC2}" type="slidenum">
              <a:rPr lang="nb-NO" smtClean="0"/>
              <a:t>‹#›</a:t>
            </a:fld>
            <a:endParaRPr lang="nb-NO"/>
          </a:p>
        </p:txBody>
      </p:sp>
    </p:spTree>
    <p:extLst>
      <p:ext uri="{BB962C8B-B14F-4D97-AF65-F5344CB8AC3E}">
        <p14:creationId xmlns:p14="http://schemas.microsoft.com/office/powerpoint/2010/main" val="2870272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83CD84-CB14-4820-B61D-BE662249978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93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A57EAC-A97B-44ED-B285-0DD5E104FDF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1A4C1A8-8993-452D-9D21-A5206D9D15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07D2F75-0BBE-4D7E-9E42-8C25B27E4633}"/>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45EBF653-313F-4D50-81D4-6726FB73407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4A43C64-D0A7-41CD-BB86-E8A9657A8039}"/>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203024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C96822-ABB9-4DC4-888E-E26517DB39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30CE18A-2AD2-4E2C-BC8F-E6C7E954049A}"/>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D5C393C-0C7E-48A5-9D3A-5FA26C80A1C9}"/>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DB6C7FD8-4945-47F1-9E58-8B43AE3FB1A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BFB770-5401-4DA5-A0BB-42598C8159C6}"/>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296290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5868CE-761A-4F34-AC8E-050EB9EBC42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47B4CFD-D7D4-4E3B-B114-3EC77BF9DB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6D71AE9-8EE9-4C24-B279-88FFC5DB3DC2}"/>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74B67E76-9390-414E-B952-DEEBEC02768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F08A31B-A088-4ADC-9736-A246D16C2EF0}"/>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415211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57C1CE-0D97-4034-AA53-5C0E529F99F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FC3600-C878-4FCF-98A5-9710E40DD82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0331BE1-B36D-451D-AF24-DC1DB24DF81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2273D02-C5AD-4F10-9E2A-04062512084D}"/>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325A8495-C49B-4BD2-9E40-508EF9B03B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76FE9EE-C25A-44F2-AD49-B4D4AB0C2ABD}"/>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655312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A67CF1-BFF0-4078-AB05-FBA7B6CD63B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3723C8B-2F8B-47D7-82B4-C154810AB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EC47ED4-F76A-46FB-86C3-F4ABF30FD64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CE0FD2E-BA9A-4280-B98C-90B3C0D13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2A13CF4-FD08-4CB2-BEEF-5B951BAD31F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1BD3C5A-5E9F-4211-9918-AC5B56F0A79C}"/>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8" name="Plassholder for bunntekst 7">
            <a:extLst>
              <a:ext uri="{FF2B5EF4-FFF2-40B4-BE49-F238E27FC236}">
                <a16:creationId xmlns:a16="http://schemas.microsoft.com/office/drawing/2014/main" id="{8B39FEA8-2E72-494E-A7C9-7D460524CBEC}"/>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4907D8F-4963-4CE1-8A3E-36567A1855B7}"/>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333806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F698CC-EB9A-4923-BD52-806940D67EF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54E629B-05C4-4C6B-ACCA-358ACB958BD6}"/>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4" name="Plassholder for bunntekst 3">
            <a:extLst>
              <a:ext uri="{FF2B5EF4-FFF2-40B4-BE49-F238E27FC236}">
                <a16:creationId xmlns:a16="http://schemas.microsoft.com/office/drawing/2014/main" id="{A28FACD2-9CFA-4781-9EC9-99A9B2238B5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7A49A1B-0280-4316-AB54-C279A0448AA8}"/>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276514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9D1B3B5-5DD7-408E-AF15-F7DF3C7521EC}"/>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3" name="Plassholder for bunntekst 2">
            <a:extLst>
              <a:ext uri="{FF2B5EF4-FFF2-40B4-BE49-F238E27FC236}">
                <a16:creationId xmlns:a16="http://schemas.microsoft.com/office/drawing/2014/main" id="{B1CF731B-0103-4843-963A-FBA9B7A3AC1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A37569F-A14C-4CCA-A604-E9CD1ACCC768}"/>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567562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7B8F6F-5F67-4747-9325-9949ADB0299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87BDA5E-085F-4BE6-922C-BF7FC9652F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FB575B-0FA0-4C70-A7DC-DF1B952D7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7165BF-EE9E-4D15-AB70-968C4FCC7163}"/>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958946AF-D492-4A57-9E28-51976A05B0F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5C1EDE8-4B78-4603-B718-D8A2C11E1A69}"/>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3416798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391D13-A389-4E3E-B6AD-16DF1ECA6B0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790AD2A-40CB-4F42-9FF5-432C998D09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4C768C0-6D94-4D97-8770-AC730B34D2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27D0E58-CDB4-4070-8912-B733CDF5D9E5}"/>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6C103301-EFAA-4AC4-9903-BC4A8FB5993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56BA4EF-ECD2-45AB-97A9-8D4B0A59EDAA}"/>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3325887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B4DC52-3279-4353-8660-EC5DACACAAE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A01A831-E08D-403B-8D40-E14F07E9783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8F681E3-47F2-4F70-A401-AD6A51684CF9}"/>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14478D48-2D1D-4036-80FE-80F9EABEAF4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3BF2FA3-D42A-4A08-9533-FD4BB602EDB1}"/>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921507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2D813AE-3580-4E04-9491-27BE5A60DA0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F96FB37-C324-4A90-B634-F64D54704A1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0546D73-F935-4A6A-BB8E-5BD6E40743ED}"/>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46C9DABA-4F73-4EFF-BA6D-00DE0F7CBC2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4F9CC1F-C349-4506-A58B-EABC73E7AA06}"/>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576345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9/12/2024</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890778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9/12/2024</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666556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9/12/2024</a:t>
            </a:fld>
            <a:endParaRPr lang="en-US" dirty="0"/>
          </a:p>
        </p:txBody>
      </p:sp>
    </p:spTree>
    <p:extLst>
      <p:ext uri="{BB962C8B-B14F-4D97-AF65-F5344CB8AC3E}">
        <p14:creationId xmlns:p14="http://schemas.microsoft.com/office/powerpoint/2010/main" val="945991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9/12/2024</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085532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9/12/2024</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27137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9/12/2024</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5787098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9/12/2024</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077279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9/12/2024</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343076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9/12/2024</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793155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9/12/2024</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163687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9/12/2024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273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285E5B-34D1-4ED3-A9B7-7F4EC18B1DA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C553334-D934-4CFC-A992-6BCCA10310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AF61FEA3-4B51-48C5-8AD6-7A4A220D74FD}"/>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93668B83-4761-4C63-97FF-960AFE3ECC0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E5131E-7E68-4404-89CB-67D5F14CC4B3}"/>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3331888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2BA15B-C2A5-4C45-8A1A-C4DC11E6AD3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05119A8-542E-47D7-AAFD-1C340770A26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F15E4A2-E6ED-4F56-B575-EB6EBEE18D0E}"/>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0D25DE88-D8B3-40F5-A22F-11D802E558F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25DE2F1-D117-4A6A-B788-F7F85FEC505A}"/>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4037907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2A1673-7FC2-4D70-9914-EFADEAA088F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6A509BC-D785-4E69-91E3-1FAAA1592C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9B6780A2-03C0-412D-BF42-27DBEA628D23}"/>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C2B447AE-3D6E-4A76-B7C6-11EA62A6CA3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2D15350-F2F3-452E-86DC-AECF9ADC86D5}"/>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3022720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3FA5F9-83EC-492B-A131-1A1B7897390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D71F747-83C7-4751-8FBF-B7B1F20D080E}"/>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8B3808C-48D4-47C3-911F-FAA721B630E2}"/>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B0AE2CD-7591-4BD6-B046-FD063D4FB528}"/>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6" name="Plassholder for bunntekst 5">
            <a:extLst>
              <a:ext uri="{FF2B5EF4-FFF2-40B4-BE49-F238E27FC236}">
                <a16:creationId xmlns:a16="http://schemas.microsoft.com/office/drawing/2014/main" id="{BA7AB1BC-9C4B-4662-8CBC-4A2AC80A106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81956D5-52D6-4F0F-982E-5FC6B08A9BF0}"/>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394601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6E4A1F-741C-43A1-9F75-E0610FE2D07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E0746FE-3F30-40A5-AEEE-5B01542240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301DC49A-EEB9-4C5E-AEAF-75EF059C74FC}"/>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B63C317-3B0E-4093-93FE-0CDF7C4352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23BC90B0-D4F7-4554-9395-351B37E954A8}"/>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F5D5C09-18B9-44FC-A0D3-05208D659A6F}"/>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8" name="Plassholder for bunntekst 7">
            <a:extLst>
              <a:ext uri="{FF2B5EF4-FFF2-40B4-BE49-F238E27FC236}">
                <a16:creationId xmlns:a16="http://schemas.microsoft.com/office/drawing/2014/main" id="{0BCDC595-32CB-40CE-AB1D-DC3D50B0BB4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BEDCAC3-4BAA-4EA6-881F-25C90401E39A}"/>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2691984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E19CC0-71C1-4C66-9624-8198BAB7977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65DCE1E-E1DE-4885-9AD1-C28597053053}"/>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4" name="Plassholder for bunntekst 3">
            <a:extLst>
              <a:ext uri="{FF2B5EF4-FFF2-40B4-BE49-F238E27FC236}">
                <a16:creationId xmlns:a16="http://schemas.microsoft.com/office/drawing/2014/main" id="{C6F2C5C4-E7ED-4428-8D19-467FC805FF0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EBFF086-C856-4E54-858B-EE571971A05A}"/>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1225191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0466FBB-5E3A-4661-A767-BF5D9B4A4EF6}"/>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3" name="Plassholder for bunntekst 2">
            <a:extLst>
              <a:ext uri="{FF2B5EF4-FFF2-40B4-BE49-F238E27FC236}">
                <a16:creationId xmlns:a16="http://schemas.microsoft.com/office/drawing/2014/main" id="{0B4D1DE0-B20E-4ACA-BCED-13A8DAE7FC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D677E04-181C-4888-A802-78CD93E473B1}"/>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28016624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85AD82-D124-43CB-B738-31871C4BC21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08DDD6C-62FC-4EAB-90E4-1BF85CA980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087D2F0-5D53-4885-AD60-95CA590234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3FAC95F7-5FCF-4AF6-AF14-A14BEA1F11AB}"/>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6" name="Plassholder for bunntekst 5">
            <a:extLst>
              <a:ext uri="{FF2B5EF4-FFF2-40B4-BE49-F238E27FC236}">
                <a16:creationId xmlns:a16="http://schemas.microsoft.com/office/drawing/2014/main" id="{093EBDFE-3CFC-41E4-9221-1D6380334B7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609D7E1-4E0F-47B3-9D9E-16646CFECA29}"/>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16001444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077991-F718-40CE-A420-6CEB0211944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21FA6D9-F69D-4131-9D4D-9911D3180D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E6A2097-36CE-4088-BC28-54A59E25EA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0D3418C7-4443-4667-BAFA-632830C54D94}"/>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6" name="Plassholder for bunntekst 5">
            <a:extLst>
              <a:ext uri="{FF2B5EF4-FFF2-40B4-BE49-F238E27FC236}">
                <a16:creationId xmlns:a16="http://schemas.microsoft.com/office/drawing/2014/main" id="{71995FB6-D5BD-4831-A017-07B0CC17982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27E4D3-48AF-4476-8418-04BC47E04516}"/>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2154385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8C5974-723E-4057-8116-A27718CBEDC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3EEA5A9-C632-4DA2-B7F1-1945801B148C}"/>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237E319-B8BB-4684-A64C-58089E53D6CE}"/>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963FE4B5-869D-4148-ACC1-81FC1664E5C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24B9892-84D3-4A7A-99E4-4B7460E832DA}"/>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1727791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88AF541-F027-48D2-8748-3D00EF90741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1E10F80-06F6-4937-B8A6-C8B7398F4DEE}"/>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BCE1DF2-3F10-41C8-9797-71C4CDA5A4C8}"/>
              </a:ext>
            </a:extLst>
          </p:cNvPr>
          <p:cNvSpPr>
            <a:spLocks noGrp="1"/>
          </p:cNvSpPr>
          <p:nvPr>
            <p:ph type="dt" sz="half" idx="10"/>
          </p:nvPr>
        </p:nvSpPr>
        <p:spPr/>
        <p:txBody>
          <a:body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CF589154-B00B-4CFE-9336-6942BD9AA5A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8815F12-D62C-4E90-9220-31360E803B11}"/>
              </a:ext>
            </a:extLst>
          </p:cNvPr>
          <p:cNvSpPr>
            <a:spLocks noGrp="1"/>
          </p:cNvSpPr>
          <p:nvPr>
            <p:ph type="sldNum" sz="quarter" idx="12"/>
          </p:nvPr>
        </p:nvSpPr>
        <p:spPr/>
        <p:txBody>
          <a:bodyPr/>
          <a:lstStyle/>
          <a:p>
            <a:fld id="{1108AA1A-68D9-4D27-8A1C-E4FF35C1ABC2}" type="slidenum">
              <a:rPr lang="nb-NO" smtClean="0"/>
              <a:t>‹#›</a:t>
            </a:fld>
            <a:endParaRPr lang="nb-NO"/>
          </a:p>
        </p:txBody>
      </p:sp>
    </p:spTree>
    <p:extLst>
      <p:ext uri="{BB962C8B-B14F-4D97-AF65-F5344CB8AC3E}">
        <p14:creationId xmlns:p14="http://schemas.microsoft.com/office/powerpoint/2010/main" val="3695122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4533DC12-5F00-4E88-A99D-30C17A2AA7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E62255A-ED88-4CB6-9A4B-75364F4C6E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96538C-86CD-4EB7-A83A-26A9A2CAB2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F0CAF8BB-951D-410A-BF5F-84F90DC8D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EF40B95-4342-4EB9-894E-FF747952C4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87AC2-316F-4E40-8857-0ABC6C0B078D}" type="slidenum">
              <a:rPr lang="nb-NO" smtClean="0"/>
              <a:t>‹#›</a:t>
            </a:fld>
            <a:endParaRPr lang="nb-NO"/>
          </a:p>
        </p:txBody>
      </p:sp>
    </p:spTree>
    <p:extLst>
      <p:ext uri="{BB962C8B-B14F-4D97-AF65-F5344CB8AC3E}">
        <p14:creationId xmlns:p14="http://schemas.microsoft.com/office/powerpoint/2010/main" val="9846984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9/12/2024</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333659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D75971E-1AA8-4255-83EB-3F7162A18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0E51346-CB43-4C5A-9DAE-B97443AA31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FD33E99-8C8B-4C04-8BA1-F5159A46ED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E1EBDE-FAAB-43BF-92B3-35576531C40F}" type="datetimeFigureOut">
              <a:rPr lang="nb-NO" smtClean="0"/>
              <a:t>12.09.2024</a:t>
            </a:fld>
            <a:endParaRPr lang="nb-NO"/>
          </a:p>
        </p:txBody>
      </p:sp>
      <p:sp>
        <p:nvSpPr>
          <p:cNvPr id="5" name="Plassholder for bunntekst 4">
            <a:extLst>
              <a:ext uri="{FF2B5EF4-FFF2-40B4-BE49-F238E27FC236}">
                <a16:creationId xmlns:a16="http://schemas.microsoft.com/office/drawing/2014/main" id="{B93FCCF3-FF4D-4157-90FE-0DCF91649A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6B78A6F-0DFF-4685-9FCA-AC090CEFC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08AA1A-68D9-4D27-8A1C-E4FF35C1ABC2}" type="slidenum">
              <a:rPr lang="nb-NO" smtClean="0"/>
              <a:t>‹#›</a:t>
            </a:fld>
            <a:endParaRPr lang="nb-NO"/>
          </a:p>
        </p:txBody>
      </p:sp>
    </p:spTree>
    <p:extLst>
      <p:ext uri="{BB962C8B-B14F-4D97-AF65-F5344CB8AC3E}">
        <p14:creationId xmlns:p14="http://schemas.microsoft.com/office/powerpoint/2010/main" val="247343759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297D12A5-CBE6-4231-9B45-4866C7785D97}"/>
              </a:ext>
            </a:extLst>
          </p:cNvPr>
          <p:cNvSpPr>
            <a:spLocks noGrp="1"/>
          </p:cNvSpPr>
          <p:nvPr>
            <p:ph type="ctrTitle"/>
          </p:nvPr>
        </p:nvSpPr>
        <p:spPr>
          <a:xfrm>
            <a:off x="6090045" y="1346200"/>
            <a:ext cx="5624118" cy="3284538"/>
          </a:xfrm>
        </p:spPr>
        <p:txBody>
          <a:bodyPr anchor="b">
            <a:normAutofit/>
          </a:bodyPr>
          <a:lstStyle/>
          <a:p>
            <a:r>
              <a:rPr lang="nb-NO" dirty="0"/>
              <a:t>Lokalsamfunn</a:t>
            </a:r>
            <a:br>
              <a:rPr lang="nb-NO" dirty="0"/>
            </a:br>
            <a:r>
              <a:rPr lang="nb-NO" dirty="0"/>
              <a:t>og skole</a:t>
            </a:r>
          </a:p>
        </p:txBody>
      </p:sp>
      <p:sp>
        <p:nvSpPr>
          <p:cNvPr id="3" name="Undertittel 2">
            <a:extLst>
              <a:ext uri="{FF2B5EF4-FFF2-40B4-BE49-F238E27FC236}">
                <a16:creationId xmlns:a16="http://schemas.microsoft.com/office/drawing/2014/main" id="{058CF5C3-DCE3-4E8D-8918-2E7684514133}"/>
              </a:ext>
            </a:extLst>
          </p:cNvPr>
          <p:cNvSpPr>
            <a:spLocks noGrp="1"/>
          </p:cNvSpPr>
          <p:nvPr>
            <p:ph type="subTitle" idx="1"/>
          </p:nvPr>
        </p:nvSpPr>
        <p:spPr>
          <a:xfrm>
            <a:off x="6096369" y="4630738"/>
            <a:ext cx="5617794" cy="1150937"/>
          </a:xfrm>
        </p:spPr>
        <p:txBody>
          <a:bodyPr anchor="t">
            <a:normAutofit/>
          </a:bodyPr>
          <a:lstStyle/>
          <a:p>
            <a:r>
              <a:rPr lang="nb-NO" dirty="0"/>
              <a:t>Grunner til at lokalsamfunnet skal tas hensyn til</a:t>
            </a:r>
          </a:p>
        </p:txBody>
      </p:sp>
      <p:sp>
        <p:nvSpPr>
          <p:cNvPr id="11" name="Freeform: Shape 10">
            <a:extLst>
              <a:ext uri="{FF2B5EF4-FFF2-40B4-BE49-F238E27FC236}">
                <a16:creationId xmlns:a16="http://schemas.microsoft.com/office/drawing/2014/main" id="{96CB0275-66F1-4491-93B8-121D0C7176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14"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18D32C3D-8F76-4E99-BE56-0836CC38C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493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D5F4B431-8ED9-4192-8540-06A8B72348FD}"/>
              </a:ext>
            </a:extLst>
          </p:cNvPr>
          <p:cNvPicPr>
            <a:picLocks noChangeAspect="1"/>
          </p:cNvPicPr>
          <p:nvPr/>
        </p:nvPicPr>
        <p:blipFill rotWithShape="1">
          <a:blip r:embed="rId2"/>
          <a:srcRect l="13944" r="23125" b="-1"/>
          <a:stretch/>
        </p:blipFill>
        <p:spPr>
          <a:xfrm>
            <a:off x="153" y="10"/>
            <a:ext cx="5033023" cy="6857990"/>
          </a:xfrm>
          <a:custGeom>
            <a:avLst/>
            <a:gdLst/>
            <a:ahLst/>
            <a:cxnLst/>
            <a:rect l="l" t="t" r="r" b="b"/>
            <a:pathLst>
              <a:path w="4710787" h="6858000">
                <a:moveTo>
                  <a:pt x="0" y="0"/>
                </a:moveTo>
                <a:lnTo>
                  <a:pt x="1214365" y="0"/>
                </a:lnTo>
                <a:lnTo>
                  <a:pt x="1994531" y="0"/>
                </a:lnTo>
                <a:lnTo>
                  <a:pt x="3087764" y="0"/>
                </a:lnTo>
                <a:lnTo>
                  <a:pt x="3109888" y="14997"/>
                </a:lnTo>
                <a:cubicBezTo>
                  <a:pt x="4137051" y="754641"/>
                  <a:pt x="4710787" y="2093192"/>
                  <a:pt x="4710787" y="3621656"/>
                </a:cubicBezTo>
                <a:cubicBezTo>
                  <a:pt x="4710787" y="4969131"/>
                  <a:pt x="3782062" y="5602839"/>
                  <a:pt x="2836437" y="6374814"/>
                </a:cubicBezTo>
                <a:cubicBezTo>
                  <a:pt x="2664234" y="6515397"/>
                  <a:pt x="2493607" y="6653108"/>
                  <a:pt x="2319789" y="6780599"/>
                </a:cubicBezTo>
                <a:lnTo>
                  <a:pt x="2208033" y="6858000"/>
                </a:lnTo>
                <a:lnTo>
                  <a:pt x="1994531" y="6858000"/>
                </a:lnTo>
                <a:lnTo>
                  <a:pt x="1214365" y="6858000"/>
                </a:lnTo>
                <a:lnTo>
                  <a:pt x="0" y="6858000"/>
                </a:lnTo>
                <a:close/>
              </a:path>
            </a:pathLst>
          </a:custGeom>
        </p:spPr>
      </p:pic>
      <p:sp>
        <p:nvSpPr>
          <p:cNvPr id="15" name="Freeform: Shape 14">
            <a:extLst>
              <a:ext uri="{FF2B5EF4-FFF2-40B4-BE49-F238E27FC236}">
                <a16:creationId xmlns:a16="http://schemas.microsoft.com/office/drawing/2014/main" id="{70766076-46F5-42D5-A773-2B3BEF2B8B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557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82307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1A1C83-C095-4F8B-9374-1B47D66D1F59}"/>
              </a:ext>
            </a:extLst>
          </p:cNvPr>
          <p:cNvSpPr>
            <a:spLocks noGrp="1"/>
          </p:cNvSpPr>
          <p:nvPr>
            <p:ph type="title"/>
          </p:nvPr>
        </p:nvSpPr>
        <p:spPr/>
        <p:txBody>
          <a:bodyPr/>
          <a:lstStyle/>
          <a:p>
            <a:r>
              <a:rPr lang="nb-NO" dirty="0"/>
              <a:t>Grunner til å være oppmerksom på lokalsamfunnets betydning</a:t>
            </a:r>
          </a:p>
        </p:txBody>
      </p:sp>
      <p:sp>
        <p:nvSpPr>
          <p:cNvPr id="3" name="Plassholder for innhold 2">
            <a:extLst>
              <a:ext uri="{FF2B5EF4-FFF2-40B4-BE49-F238E27FC236}">
                <a16:creationId xmlns:a16="http://schemas.microsoft.com/office/drawing/2014/main" id="{5F1EBB2F-1F71-414A-937A-F4ECC176E57F}"/>
              </a:ext>
            </a:extLst>
          </p:cNvPr>
          <p:cNvSpPr>
            <a:spLocks noGrp="1"/>
          </p:cNvSpPr>
          <p:nvPr>
            <p:ph idx="1"/>
          </p:nvPr>
        </p:nvSpPr>
        <p:spPr>
          <a:xfrm>
            <a:off x="838200" y="1825625"/>
            <a:ext cx="10515600" cy="4971990"/>
          </a:xfrm>
        </p:spPr>
        <p:txBody>
          <a:bodyPr>
            <a:normAutofit fontScale="92500" lnSpcReduction="10000"/>
          </a:bodyPr>
          <a:lstStyle/>
          <a:p>
            <a:pPr lvl="0">
              <a:lnSpc>
                <a:spcPct val="120000"/>
              </a:lnSpc>
            </a:pPr>
            <a:r>
              <a:rPr lang="nb-NO" sz="2300" dirty="0">
                <a:solidFill>
                  <a:srgbClr val="000000"/>
                </a:solidFill>
              </a:rPr>
              <a:t>Lokalsamfunnet er elevenes hjemsted. Det er på hjemstedet selvforståelsen dannes og omdannes, parallelt med at forståelsen av stedet dannes. Elevene opplever tilhørighet til stedet, og skriver sin personlige historie inn i stedet (Tuan 1974, Gullestad 1983, Savage 2008), og elevene tilegner seg de forståelser som stedet formidler gjennom omtaler, vaner og rutiner, samværsformer, strukturer </a:t>
            </a:r>
          </a:p>
          <a:p>
            <a:pPr lvl="0">
              <a:lnSpc>
                <a:spcPct val="110000"/>
              </a:lnSpc>
            </a:pPr>
            <a:r>
              <a:rPr lang="nb-NO" sz="2300" dirty="0">
                <a:solidFill>
                  <a:srgbClr val="000000"/>
                </a:solidFill>
              </a:rPr>
              <a:t>Steder er personlige og emosjonelt ladet, det betyr at omtale eller mangel på omtale av lokalsamfunnet/bydel  berører.</a:t>
            </a:r>
          </a:p>
          <a:p>
            <a:pPr lvl="0">
              <a:lnSpc>
                <a:spcPct val="110000"/>
              </a:lnSpc>
            </a:pPr>
            <a:r>
              <a:rPr lang="nb-NO" sz="2300" dirty="0">
                <a:solidFill>
                  <a:srgbClr val="000000"/>
                </a:solidFill>
              </a:rPr>
              <a:t>Stor grad av ut- og innflytting gjør at folk har ulik grad av forankring i lokalsamfunnet enn andre. Lengde på botid er av betydning for opplevd tilhørighet (Savage 2008).  Arbeidspendling, både ut- og innpendling, spiller inn på kunnskap og kjennskap til steder. Forskning viser: Lærere som pendler inn til et sted vil har ofte lav lokal kunnskap </a:t>
            </a:r>
          </a:p>
          <a:p>
            <a:pPr lvl="0">
              <a:lnSpc>
                <a:spcPct val="110000"/>
              </a:lnSpc>
            </a:pPr>
            <a:r>
              <a:rPr lang="nb-NO" sz="2300" dirty="0">
                <a:solidFill>
                  <a:srgbClr val="000000"/>
                </a:solidFill>
              </a:rPr>
              <a:t>Opplevelsen av sted kan gi stolthet eller mangel på stolthet</a:t>
            </a:r>
          </a:p>
          <a:p>
            <a:pPr lvl="0"/>
            <a:r>
              <a:rPr lang="nb-NO" sz="2300" dirty="0">
                <a:solidFill>
                  <a:prstClr val="black"/>
                </a:solidFill>
              </a:rPr>
              <a:t>Kan skolen bidra til at lokalsamfunnet oppleves som noe det er verdt å ta vare på? </a:t>
            </a:r>
          </a:p>
          <a:p>
            <a:endParaRPr lang="nb-NO" dirty="0"/>
          </a:p>
        </p:txBody>
      </p:sp>
    </p:spTree>
    <p:extLst>
      <p:ext uri="{BB962C8B-B14F-4D97-AF65-F5344CB8AC3E}">
        <p14:creationId xmlns:p14="http://schemas.microsoft.com/office/powerpoint/2010/main" val="2460299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123D-AC91-4918-A898-599CE315CCF4}"/>
              </a:ext>
            </a:extLst>
          </p:cNvPr>
          <p:cNvSpPr>
            <a:spLocks noGrp="1"/>
          </p:cNvSpPr>
          <p:nvPr>
            <p:ph type="title"/>
          </p:nvPr>
        </p:nvSpPr>
        <p:spPr/>
        <p:txBody>
          <a:bodyPr/>
          <a:lstStyle/>
          <a:p>
            <a:r>
              <a:rPr lang="nb-NO" dirty="0"/>
              <a:t>Stedsidentitet dreier seg om:</a:t>
            </a:r>
          </a:p>
        </p:txBody>
      </p:sp>
      <p:sp>
        <p:nvSpPr>
          <p:cNvPr id="3" name="Plassholder for innhold 2">
            <a:extLst>
              <a:ext uri="{FF2B5EF4-FFF2-40B4-BE49-F238E27FC236}">
                <a16:creationId xmlns:a16="http://schemas.microsoft.com/office/drawing/2014/main" id="{83A09BAE-7B65-465E-8D18-FAC3E919340F}"/>
              </a:ext>
            </a:extLst>
          </p:cNvPr>
          <p:cNvSpPr>
            <a:spLocks noGrp="1"/>
          </p:cNvSpPr>
          <p:nvPr>
            <p:ph idx="1"/>
          </p:nvPr>
        </p:nvSpPr>
        <p:spPr/>
        <p:txBody>
          <a:bodyPr>
            <a:normAutofit fontScale="92500" lnSpcReduction="20000"/>
          </a:bodyPr>
          <a:lstStyle/>
          <a:p>
            <a:pPr>
              <a:buFontTx/>
              <a:buChar char="-"/>
            </a:pPr>
            <a:r>
              <a:rPr lang="nb-NO" dirty="0"/>
              <a:t>Menneskers følelser for og tilhørighet til et sted </a:t>
            </a:r>
          </a:p>
          <a:p>
            <a:pPr lvl="1">
              <a:buFontTx/>
              <a:buChar char="-"/>
            </a:pPr>
            <a:r>
              <a:rPr lang="nb-NO" dirty="0"/>
              <a:t>gjør omtaler av stedet sårbart, og kan oppleves personlige.</a:t>
            </a:r>
          </a:p>
          <a:p>
            <a:pPr lvl="1">
              <a:buFontTx/>
              <a:buChar char="-"/>
            </a:pPr>
            <a:r>
              <a:rPr lang="nb-NO" dirty="0"/>
              <a:t>omtaler kan bidra til stolthet og styrke selvfølelse</a:t>
            </a:r>
          </a:p>
          <a:p>
            <a:pPr lvl="1">
              <a:buFontTx/>
              <a:buChar char="-"/>
            </a:pPr>
            <a:endParaRPr lang="nb-NO" dirty="0"/>
          </a:p>
          <a:p>
            <a:pPr>
              <a:buFontTx/>
              <a:buChar char="-"/>
            </a:pPr>
            <a:r>
              <a:rPr lang="nb-NO" dirty="0"/>
              <a:t>Steders egenart, særpreg og karaktertrekk</a:t>
            </a:r>
          </a:p>
          <a:p>
            <a:pPr lvl="1">
              <a:buFontTx/>
              <a:buChar char="-"/>
            </a:pPr>
            <a:r>
              <a:rPr lang="nb-NO" dirty="0"/>
              <a:t>Det som gjør stedet gjenkjennelig fra andre steder</a:t>
            </a:r>
          </a:p>
          <a:p>
            <a:pPr lvl="1">
              <a:buFontTx/>
              <a:buChar char="-"/>
            </a:pPr>
            <a:r>
              <a:rPr lang="nb-NO" dirty="0"/>
              <a:t>Gjør stedet mer og mindre </a:t>
            </a:r>
            <a:r>
              <a:rPr lang="nb-NO" dirty="0" err="1"/>
              <a:t>attraktivit</a:t>
            </a:r>
            <a:r>
              <a:rPr lang="nb-NO" dirty="0"/>
              <a:t> og åpent for vurdering</a:t>
            </a:r>
          </a:p>
          <a:p>
            <a:pPr lvl="1">
              <a:buFontTx/>
              <a:buChar char="-"/>
            </a:pPr>
            <a:r>
              <a:rPr lang="nb-NO" sz="2600" dirty="0">
                <a:solidFill>
                  <a:prstClr val="black"/>
                </a:solidFill>
              </a:rPr>
              <a:t>Steder vurderes gjennom både ‘</a:t>
            </a:r>
            <a:r>
              <a:rPr lang="nb-NO" sz="2600" dirty="0" err="1">
                <a:solidFill>
                  <a:prstClr val="black"/>
                </a:solidFill>
              </a:rPr>
              <a:t>utenfrablikk</a:t>
            </a:r>
            <a:r>
              <a:rPr lang="nb-NO" sz="2600" dirty="0">
                <a:solidFill>
                  <a:prstClr val="black"/>
                </a:solidFill>
              </a:rPr>
              <a:t>’ og ‘</a:t>
            </a:r>
            <a:r>
              <a:rPr lang="nb-NO" sz="2600" dirty="0" err="1">
                <a:solidFill>
                  <a:prstClr val="black"/>
                </a:solidFill>
              </a:rPr>
              <a:t>innenfrablikk</a:t>
            </a:r>
            <a:r>
              <a:rPr lang="nb-NO" sz="2600" dirty="0">
                <a:solidFill>
                  <a:prstClr val="black"/>
                </a:solidFill>
              </a:rPr>
              <a:t>’</a:t>
            </a:r>
          </a:p>
          <a:p>
            <a:pPr lvl="1">
              <a:buFontTx/>
              <a:buChar char="-"/>
            </a:pPr>
            <a:r>
              <a:rPr lang="nb-NO" sz="2600" dirty="0">
                <a:solidFill>
                  <a:prstClr val="black"/>
                </a:solidFill>
              </a:rPr>
              <a:t>Innebygde normer som hemmer eller fremmer likestilling</a:t>
            </a:r>
          </a:p>
          <a:p>
            <a:pPr lvl="1">
              <a:buFontTx/>
              <a:buChar char="-"/>
            </a:pPr>
            <a:endParaRPr lang="nb-NO" dirty="0"/>
          </a:p>
          <a:p>
            <a:pPr marL="0" indent="0">
              <a:buNone/>
            </a:pPr>
            <a:endParaRPr lang="nb-NO" dirty="0"/>
          </a:p>
          <a:p>
            <a:pPr marL="0" indent="0">
              <a:buNone/>
            </a:pPr>
            <a:r>
              <a:rPr lang="nb-NO" dirty="0"/>
              <a:t>Personlig stedsidentitet konstrueres i en gjensidighet mellom sted og individ.</a:t>
            </a:r>
          </a:p>
          <a:p>
            <a:pPr lvl="1">
              <a:buFontTx/>
              <a:buChar char="-"/>
            </a:pPr>
            <a:endParaRPr lang="nb-NO" dirty="0"/>
          </a:p>
          <a:p>
            <a:pPr lvl="1">
              <a:buFontTx/>
              <a:buChar char="-"/>
            </a:pPr>
            <a:endParaRPr lang="nb-NO" dirty="0"/>
          </a:p>
          <a:p>
            <a:pPr lvl="1">
              <a:buFontTx/>
              <a:buChar char="-"/>
            </a:pPr>
            <a:endParaRPr lang="nb-NO" dirty="0"/>
          </a:p>
          <a:p>
            <a:pPr lvl="1">
              <a:buFontTx/>
              <a:buChar char="-"/>
            </a:pPr>
            <a:endParaRPr lang="nb-NO" dirty="0"/>
          </a:p>
          <a:p>
            <a:pPr>
              <a:buFontTx/>
              <a:buChar char="-"/>
            </a:pPr>
            <a:endParaRPr lang="nb-NO" dirty="0"/>
          </a:p>
          <a:p>
            <a:pPr lvl="1">
              <a:buFontTx/>
              <a:buChar char="-"/>
            </a:pPr>
            <a:endParaRPr lang="nb-NO" dirty="0"/>
          </a:p>
        </p:txBody>
      </p:sp>
    </p:spTree>
    <p:extLst>
      <p:ext uri="{BB962C8B-B14F-4D97-AF65-F5344CB8AC3E}">
        <p14:creationId xmlns:p14="http://schemas.microsoft.com/office/powerpoint/2010/main" val="344317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4A9AFA-80C9-4F7B-B150-FC61C67B9E2C}"/>
              </a:ext>
            </a:extLst>
          </p:cNvPr>
          <p:cNvSpPr>
            <a:spLocks noGrp="1"/>
          </p:cNvSpPr>
          <p:nvPr>
            <p:ph type="title"/>
          </p:nvPr>
        </p:nvSpPr>
        <p:spPr>
          <a:xfrm>
            <a:off x="196553" y="365125"/>
            <a:ext cx="11767559" cy="1325563"/>
          </a:xfrm>
        </p:spPr>
        <p:txBody>
          <a:bodyPr/>
          <a:lstStyle/>
          <a:p>
            <a:r>
              <a:rPr lang="nb-NO" dirty="0"/>
              <a:t>Stedstilhørighet - et gode for livsmestring</a:t>
            </a:r>
          </a:p>
        </p:txBody>
      </p:sp>
      <p:sp>
        <p:nvSpPr>
          <p:cNvPr id="3" name="Plassholder for innhold 2">
            <a:extLst>
              <a:ext uri="{FF2B5EF4-FFF2-40B4-BE49-F238E27FC236}">
                <a16:creationId xmlns:a16="http://schemas.microsoft.com/office/drawing/2014/main" id="{273E99F3-607C-4FD9-892F-B3180AFAF86B}"/>
              </a:ext>
            </a:extLst>
          </p:cNvPr>
          <p:cNvSpPr>
            <a:spLocks noGrp="1"/>
          </p:cNvSpPr>
          <p:nvPr>
            <p:ph idx="1"/>
          </p:nvPr>
        </p:nvSpPr>
        <p:spPr/>
        <p:txBody>
          <a:bodyPr>
            <a:normAutofit lnSpcReduction="10000"/>
          </a:bodyPr>
          <a:lstStyle/>
          <a:p>
            <a:pPr marL="0" indent="0">
              <a:buNone/>
            </a:pPr>
            <a:r>
              <a:rPr lang="nb-NO" dirty="0"/>
              <a:t>Stedstilhørighet oppnås gjennom:</a:t>
            </a:r>
          </a:p>
          <a:p>
            <a:pPr lvl="1"/>
            <a:endParaRPr lang="nb-NO" dirty="0"/>
          </a:p>
          <a:p>
            <a:pPr marL="457200" lvl="1" indent="0">
              <a:buNone/>
            </a:pPr>
            <a:r>
              <a:rPr lang="nb-NO" sz="2200" b="1" dirty="0"/>
              <a:t>Kunnskaper</a:t>
            </a:r>
            <a:r>
              <a:rPr lang="nb-NO" sz="2200" dirty="0"/>
              <a:t> om stedet (lokalsamfunn eller bydel) g</a:t>
            </a:r>
            <a:r>
              <a:rPr kumimoji="0" lang="nb-NO" sz="2200" b="0" i="0" u="none" strike="noStrike" kern="1200" cap="none" spc="0" normalizeH="0" baseline="0" noProof="0" dirty="0">
                <a:ln>
                  <a:noFill/>
                </a:ln>
                <a:solidFill>
                  <a:prstClr val="black"/>
                </a:solidFill>
                <a:effectLst/>
                <a:uLnTx/>
                <a:uFillTx/>
                <a:ea typeface="+mn-ea"/>
                <a:cs typeface="+mn-cs"/>
              </a:rPr>
              <a:t>ir elevene felles referanser og kan redusere konfliktnivå. </a:t>
            </a:r>
            <a:r>
              <a:rPr lang="nb-NO" sz="2200" dirty="0">
                <a:solidFill>
                  <a:prstClr val="black"/>
                </a:solidFill>
              </a:rPr>
              <a:t>Felles referanser </a:t>
            </a:r>
            <a:r>
              <a:rPr kumimoji="0" lang="nb-NO" sz="2200" b="0" i="0" u="none" strike="noStrike" kern="1200" cap="none" spc="0" normalizeH="0" baseline="0" noProof="0" dirty="0">
                <a:ln>
                  <a:noFill/>
                </a:ln>
                <a:solidFill>
                  <a:prstClr val="black"/>
                </a:solidFill>
                <a:effectLst/>
                <a:uLnTx/>
                <a:uFillTx/>
                <a:ea typeface="+mn-ea"/>
                <a:cs typeface="+mn-cs"/>
              </a:rPr>
              <a:t>mellom lærer og elever kan det bidra til opplevd relevans i undervisning</a:t>
            </a:r>
            <a:endParaRPr lang="nb-NO" sz="2200" dirty="0"/>
          </a:p>
          <a:p>
            <a:pPr marL="457200" lvl="1" indent="0">
              <a:buNone/>
            </a:pPr>
            <a:endParaRPr lang="nb-NO" dirty="0"/>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nb-NO" b="1" dirty="0">
                <a:solidFill>
                  <a:prstClr val="black"/>
                </a:solidFill>
                <a:latin typeface="Calibri" panose="020F0502020204030204"/>
              </a:rPr>
              <a:t>A</a:t>
            </a:r>
            <a:r>
              <a:rPr kumimoji="0" lang="nb-NO" sz="2400" b="1" i="0" u="none" strike="noStrike" kern="1200" cap="none" spc="0" normalizeH="0" baseline="0" noProof="0" dirty="0" err="1">
                <a:ln>
                  <a:noFill/>
                </a:ln>
                <a:solidFill>
                  <a:prstClr val="black"/>
                </a:solidFill>
                <a:effectLst/>
                <a:uLnTx/>
                <a:uFillTx/>
                <a:latin typeface="Calibri" panose="020F0502020204030204"/>
                <a:ea typeface="+mn-ea"/>
                <a:cs typeface="+mn-cs"/>
              </a:rPr>
              <a:t>ffeksjon</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 til stedet  </a:t>
            </a:r>
            <a:r>
              <a:rPr kumimoji="0" lang="nb-NO" sz="2400" i="0" u="none" strike="noStrike" kern="1200" cap="none" spc="0" normalizeH="0" baseline="0" noProof="0" dirty="0">
                <a:ln>
                  <a:noFill/>
                </a:ln>
                <a:solidFill>
                  <a:prstClr val="black"/>
                </a:solidFill>
                <a:effectLst/>
                <a:uLnTx/>
                <a:uFillTx/>
                <a:latin typeface="Calibri" panose="020F0502020204030204"/>
                <a:ea typeface="+mn-ea"/>
                <a:cs typeface="+mn-cs"/>
              </a:rPr>
              <a:t>oppnås</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400" i="0" u="none" strike="noStrike" kern="1200" cap="none" spc="0" normalizeH="0" baseline="0" noProof="0" dirty="0">
                <a:ln>
                  <a:noFill/>
                </a:ln>
                <a:solidFill>
                  <a:prstClr val="black"/>
                </a:solidFill>
                <a:effectLst/>
                <a:uLnTx/>
                <a:uFillTx/>
                <a:latin typeface="Calibri" panose="020F0502020204030204"/>
                <a:ea typeface="+mn-ea"/>
                <a:cs typeface="+mn-cs"/>
              </a:rPr>
              <a:t>gjennom</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400" i="0" u="none" strike="noStrike" kern="1200" cap="none" spc="0" normalizeH="0" baseline="0" noProof="0" dirty="0">
                <a:ln>
                  <a:noFill/>
                </a:ln>
                <a:solidFill>
                  <a:prstClr val="black"/>
                </a:solidFill>
                <a:effectLst/>
                <a:uLnTx/>
                <a:uFillTx/>
                <a:latin typeface="Calibri" panose="020F0502020204030204"/>
                <a:ea typeface="+mn-ea"/>
                <a:cs typeface="+mn-cs"/>
              </a:rPr>
              <a:t>s</a:t>
            </a:r>
            <a:r>
              <a:rPr lang="nb-NO" dirty="0"/>
              <a:t>anselige og emosjonelle </a:t>
            </a:r>
            <a:r>
              <a:rPr lang="nb-NO" dirty="0" err="1"/>
              <a:t>opplevelsersom</a:t>
            </a:r>
            <a:r>
              <a:rPr lang="nb-NO" dirty="0"/>
              <a:t> bidrar bidrar til verdsetting av stedet</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nb-NO" b="1" dirty="0"/>
          </a:p>
          <a:p>
            <a:pPr marL="457200" lvl="1" indent="0">
              <a:buNone/>
            </a:pPr>
            <a:r>
              <a:rPr lang="nb-NO" b="1" dirty="0"/>
              <a:t>Sosiale fellesskap </a:t>
            </a:r>
            <a:r>
              <a:rPr lang="nb-NO" dirty="0"/>
              <a:t>som kan være åpne og inkluderende eller lukkede og ekskluderende. Velfungerende sosiale fellesskap gir grunnlag for samhørighet og inkludering.</a:t>
            </a:r>
          </a:p>
          <a:p>
            <a:pPr marL="457200" lvl="1" indent="0">
              <a:buNone/>
            </a:pPr>
            <a:endParaRPr lang="nb-NO" dirty="0"/>
          </a:p>
          <a:p>
            <a:pPr marL="457200" lvl="1" indent="0">
              <a:buNone/>
            </a:pPr>
            <a:endParaRPr lang="nb-NO" dirty="0"/>
          </a:p>
          <a:p>
            <a:pPr marL="457200" lvl="1" indent="0">
              <a:buNone/>
            </a:pPr>
            <a:endParaRPr lang="nb-NO" dirty="0"/>
          </a:p>
          <a:p>
            <a:pPr marL="457200" lvl="1" indent="0">
              <a:buNone/>
            </a:pPr>
            <a:endParaRPr lang="nb-NO" dirty="0"/>
          </a:p>
        </p:txBody>
      </p:sp>
    </p:spTree>
    <p:extLst>
      <p:ext uri="{BB962C8B-B14F-4D97-AF65-F5344CB8AC3E}">
        <p14:creationId xmlns:p14="http://schemas.microsoft.com/office/powerpoint/2010/main" val="2954408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A75094-F1E1-47EC-A6B5-FE552C0C1D30}"/>
              </a:ext>
            </a:extLst>
          </p:cNvPr>
          <p:cNvSpPr>
            <a:spLocks noGrp="1"/>
          </p:cNvSpPr>
          <p:nvPr>
            <p:ph type="title"/>
          </p:nvPr>
        </p:nvSpPr>
        <p:spPr/>
        <p:txBody>
          <a:bodyPr/>
          <a:lstStyle/>
          <a:p>
            <a:r>
              <a:rPr lang="nb-NO" dirty="0"/>
              <a:t>Vurdering av sted</a:t>
            </a:r>
          </a:p>
        </p:txBody>
      </p:sp>
      <p:sp>
        <p:nvSpPr>
          <p:cNvPr id="3" name="Plassholder for innhold 2">
            <a:extLst>
              <a:ext uri="{FF2B5EF4-FFF2-40B4-BE49-F238E27FC236}">
                <a16:creationId xmlns:a16="http://schemas.microsoft.com/office/drawing/2014/main" id="{F5AD8737-3332-43C4-B2F6-61761EDC58B9}"/>
              </a:ext>
            </a:extLst>
          </p:cNvPr>
          <p:cNvSpPr>
            <a:spLocks noGrp="1"/>
          </p:cNvSpPr>
          <p:nvPr>
            <p:ph idx="1"/>
          </p:nvPr>
        </p:nvSpPr>
        <p:spPr>
          <a:xfrm>
            <a:off x="367469" y="1478422"/>
            <a:ext cx="10986331" cy="4698541"/>
          </a:xfrm>
        </p:spPr>
        <p:txBody>
          <a:bodyPr>
            <a:normAutofit fontScale="25000" lnSpcReduction="20000"/>
          </a:bodyPr>
          <a:lstStyle/>
          <a:p>
            <a:pPr>
              <a:lnSpc>
                <a:spcPct val="150000"/>
              </a:lnSpc>
            </a:pPr>
            <a:r>
              <a:rPr lang="nb-NO" sz="7200" dirty="0">
                <a:solidFill>
                  <a:prstClr val="black"/>
                </a:solidFill>
              </a:rPr>
              <a:t>Vi har sett i School- In at personalet vurderer skolens lokalmiljø ut fra egen standard for hva som er attraktive steder for dem selv. De vurderer stedet med ‘</a:t>
            </a:r>
            <a:r>
              <a:rPr lang="nb-NO" sz="7200" dirty="0" err="1">
                <a:solidFill>
                  <a:prstClr val="black"/>
                </a:solidFill>
              </a:rPr>
              <a:t>utenfrablikk</a:t>
            </a:r>
            <a:r>
              <a:rPr lang="nb-NO" sz="7200" dirty="0">
                <a:solidFill>
                  <a:prstClr val="black"/>
                </a:solidFill>
              </a:rPr>
              <a:t>’, og kan fremstå til dels fordomsfulle med lite fordelaktige beskrivelser av stedet. </a:t>
            </a:r>
          </a:p>
          <a:p>
            <a:pPr>
              <a:lnSpc>
                <a:spcPct val="150000"/>
              </a:lnSpc>
            </a:pPr>
            <a:r>
              <a:rPr lang="nb-NO" sz="7200" dirty="0">
                <a:solidFill>
                  <a:prstClr val="black"/>
                </a:solidFill>
              </a:rPr>
              <a:t>Vi har også sett at personalet er i stand til å justere sitt syn på stedet gjennom bevisstgjøringsprosesser. Prosesser som endrer syn på sted, foreldre og elever, noe som har fått betydning for hvordan lokalsamfunnets kunnskaper og sosiale fellesskap kan inkluderes i undervisning.</a:t>
            </a:r>
          </a:p>
          <a:p>
            <a:pPr>
              <a:lnSpc>
                <a:spcPct val="150000"/>
              </a:lnSpc>
            </a:pPr>
            <a:r>
              <a:rPr lang="nb-NO" sz="7200" dirty="0">
                <a:solidFill>
                  <a:prstClr val="black"/>
                </a:solidFill>
              </a:rPr>
              <a:t>Vi har også sett at skoler er i stand til selv å ta ansvar for dårlig omdømme, og jobbe bevisst for å bedre dette ved å bygge broer til lokalsamfunnet/bydelen. </a:t>
            </a:r>
          </a:p>
          <a:p>
            <a:pPr>
              <a:lnSpc>
                <a:spcPct val="150000"/>
              </a:lnSpc>
            </a:pPr>
            <a:r>
              <a:rPr lang="nb-NO" sz="7200" dirty="0">
                <a:solidFill>
                  <a:prstClr val="black"/>
                </a:solidFill>
              </a:rPr>
              <a:t>Vi har også sett hvordan elever med kort botid, kan ‘snakke ned’ lokalsamfunnet, og skape usikkerhet om stedets verdi</a:t>
            </a:r>
          </a:p>
          <a:p>
            <a:pPr>
              <a:lnSpc>
                <a:spcPct val="150000"/>
              </a:lnSpc>
            </a:pPr>
            <a:r>
              <a:rPr lang="nb-NO" sz="7200" dirty="0">
                <a:solidFill>
                  <a:prstClr val="black"/>
                </a:solidFill>
              </a:rPr>
              <a:t>Vi vet fra annen forskning at skolens positive holdning til lokalsamfunnet, virker positivt på skoleresultater og inkludering (Horrigmo 2015, Beach 2017)</a:t>
            </a:r>
          </a:p>
          <a:p>
            <a:pPr marL="0" lvl="0" indent="0">
              <a:lnSpc>
                <a:spcPct val="150000"/>
              </a:lnSpc>
              <a:buNone/>
            </a:pPr>
            <a:r>
              <a:rPr lang="nb-NO" sz="7200" dirty="0">
                <a:solidFill>
                  <a:prstClr val="black"/>
                </a:solidFill>
              </a:rPr>
              <a:t> </a:t>
            </a:r>
          </a:p>
          <a:p>
            <a:pPr lvl="0">
              <a:buFontTx/>
              <a:buChar char="-"/>
            </a:pPr>
            <a:endParaRPr lang="nb-NO" sz="1800" dirty="0">
              <a:solidFill>
                <a:prstClr val="black"/>
              </a:solidFill>
            </a:endParaRPr>
          </a:p>
          <a:p>
            <a:endParaRPr lang="nb-NO" dirty="0"/>
          </a:p>
        </p:txBody>
      </p:sp>
    </p:spTree>
    <p:extLst>
      <p:ext uri="{BB962C8B-B14F-4D97-AF65-F5344CB8AC3E}">
        <p14:creationId xmlns:p14="http://schemas.microsoft.com/office/powerpoint/2010/main" val="240845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857C44-6875-4CB7-A559-0369F3A73B6F}"/>
              </a:ext>
            </a:extLst>
          </p:cNvPr>
          <p:cNvSpPr>
            <a:spLocks noGrp="1"/>
          </p:cNvSpPr>
          <p:nvPr>
            <p:ph type="title"/>
          </p:nvPr>
        </p:nvSpPr>
        <p:spPr>
          <a:xfrm>
            <a:off x="734683" y="123915"/>
            <a:ext cx="10515600" cy="1325563"/>
          </a:xfrm>
        </p:spPr>
        <p:txBody>
          <a:bodyPr>
            <a:normAutofit/>
          </a:bodyPr>
          <a:lstStyle/>
          <a:p>
            <a:r>
              <a:rPr lang="nb-NO" sz="3200" dirty="0"/>
              <a:t>Et lokalsamfunn består av splittende og forenende krefter. Hva kan virke splittende?</a:t>
            </a:r>
          </a:p>
        </p:txBody>
      </p:sp>
      <p:sp>
        <p:nvSpPr>
          <p:cNvPr id="3" name="Plassholder for innhold 2">
            <a:extLst>
              <a:ext uri="{FF2B5EF4-FFF2-40B4-BE49-F238E27FC236}">
                <a16:creationId xmlns:a16="http://schemas.microsoft.com/office/drawing/2014/main" id="{7794954F-E7FD-4A3A-9CB1-BE21C478FFDB}"/>
              </a:ext>
            </a:extLst>
          </p:cNvPr>
          <p:cNvSpPr>
            <a:spLocks noGrp="1"/>
          </p:cNvSpPr>
          <p:nvPr>
            <p:ph idx="1"/>
          </p:nvPr>
        </p:nvSpPr>
        <p:spPr>
          <a:xfrm>
            <a:off x="344680" y="1449478"/>
            <a:ext cx="11502639" cy="4908461"/>
          </a:xfrm>
        </p:spPr>
        <p:txBody>
          <a:bodyPr>
            <a:normAutofit/>
          </a:bodyPr>
          <a:lstStyle/>
          <a:p>
            <a:r>
              <a:rPr lang="nb-NO" sz="1700" dirty="0"/>
              <a:t>Vi ser i materialet fra School-In at skolenes lokalmiljø varierer med hensyn til hva som kan splitte elevgruppene: Økonomiske forskjeller, Småbygder som kives, Familiens botid på stedet/ ‘nye og gamle </a:t>
            </a:r>
            <a:r>
              <a:rPr lang="nb-NO" sz="1700" dirty="0" err="1"/>
              <a:t>familer</a:t>
            </a:r>
            <a:r>
              <a:rPr lang="nb-NO" sz="1700" dirty="0"/>
              <a:t>’, Pendling, Menigheter Etnisitet </a:t>
            </a:r>
          </a:p>
          <a:p>
            <a:r>
              <a:rPr lang="nb-NO" sz="1800" dirty="0"/>
              <a:t>På skoler der disse sosiale skillene er i spill, fremstår elevene lite fokuserte når de skal fortelle om lokalsamfunnet. De forstyrrer hverandre, småkrangler og er urolige, andre blir tause og tilbaketrukne. På skoler der sosiale skiller enten er færre eller man har klart å skape et </a:t>
            </a:r>
            <a:r>
              <a:rPr lang="nb-NO" sz="1800" dirty="0" err="1"/>
              <a:t>vi-fellesskap</a:t>
            </a:r>
            <a:r>
              <a:rPr lang="nb-NO" sz="1800" dirty="0"/>
              <a:t> på tvers av ulike skillelinjer, er elevene åpnere, mer fokuserte og har mer å formidle i fellesskap. Elever som deler opplevelser  på fritida, får flere felles referanser  og samtalen glir lettere mellom dem</a:t>
            </a:r>
          </a:p>
          <a:p>
            <a:r>
              <a:rPr lang="nb-NO" sz="1800" dirty="0"/>
              <a:t>Lokalsamfunn med lite samvær mellom beboerne, ser ut til å virke inn på skolens mulighet til støtte med å skape inkluderende fellesskap. Lite kunnskap blant skolens personale om elevenes hverdagsliv, kan se ut til å forsterke dette. </a:t>
            </a:r>
          </a:p>
          <a:p>
            <a:r>
              <a:rPr lang="nb-NO" sz="1900" dirty="0"/>
              <a:t>Hvordan sosiale skiller håndteres lokalt, avgjør hvorvidt og på hvilken måte de virker splittende i lokalsamfunnet og i skolen. Dette må undersøkes fra sted til sted. I School-In så vi at lokalsamfunn som er tilnærmet like med hensyn til sosiale skillelinjer, utvikler sine fellesskaper seg forskjellig. Skoler som ligger i lokalmiljøer preget av små og lukkede felleskaper og skoler som ligger i lokalmiljøer preget av åpnere fellesskaper med flere tverrgående forbindelseslinjer oppnår ulik lokal støtte for inkludering (Horrigmo og Midtsundstad 2020/2023). Dette er kjent også fra annen forskning (Horrigmo 2015, Horrigmo og Skarpenes, under publisering)</a:t>
            </a:r>
          </a:p>
          <a:p>
            <a:r>
              <a:rPr lang="nb-NO" sz="1900" dirty="0"/>
              <a:t>Vi mener felles opplevelser med referanser til stedet, relativt god stedsbevissthet med god kobling til skolen, ser ut til å være viktige faktorer for inkludering og for skoleresultater</a:t>
            </a:r>
          </a:p>
          <a:p>
            <a:endParaRPr lang="nb-NO" dirty="0"/>
          </a:p>
        </p:txBody>
      </p:sp>
    </p:spTree>
    <p:extLst>
      <p:ext uri="{BB962C8B-B14F-4D97-AF65-F5344CB8AC3E}">
        <p14:creationId xmlns:p14="http://schemas.microsoft.com/office/powerpoint/2010/main" val="45810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635431" y="1272380"/>
            <a:ext cx="4308442" cy="4725464"/>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Ellipse 5"/>
          <p:cNvSpPr/>
          <p:nvPr/>
        </p:nvSpPr>
        <p:spPr>
          <a:xfrm>
            <a:off x="9725725" y="2576706"/>
            <a:ext cx="1296144" cy="288032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Ellipse 6"/>
          <p:cNvSpPr/>
          <p:nvPr/>
        </p:nvSpPr>
        <p:spPr>
          <a:xfrm>
            <a:off x="8749648" y="2069366"/>
            <a:ext cx="1152128" cy="19819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6427081" y="2225416"/>
            <a:ext cx="1296144" cy="1812824"/>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Ellipse 8"/>
          <p:cNvSpPr/>
          <p:nvPr/>
        </p:nvSpPr>
        <p:spPr>
          <a:xfrm>
            <a:off x="7491453" y="1754145"/>
            <a:ext cx="1354793" cy="2262721"/>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Ellipse 9"/>
          <p:cNvSpPr/>
          <p:nvPr/>
        </p:nvSpPr>
        <p:spPr>
          <a:xfrm>
            <a:off x="1478786" y="1475145"/>
            <a:ext cx="1761046" cy="1346448"/>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Ellipse 10"/>
          <p:cNvSpPr/>
          <p:nvPr/>
        </p:nvSpPr>
        <p:spPr>
          <a:xfrm>
            <a:off x="3068551" y="4388206"/>
            <a:ext cx="1368152" cy="1152128"/>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llipse 11"/>
          <p:cNvSpPr/>
          <p:nvPr/>
        </p:nvSpPr>
        <p:spPr>
          <a:xfrm>
            <a:off x="653450" y="2564904"/>
            <a:ext cx="1349625" cy="1979266"/>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Ellipse 12"/>
          <p:cNvSpPr/>
          <p:nvPr/>
        </p:nvSpPr>
        <p:spPr>
          <a:xfrm>
            <a:off x="1493324" y="4100137"/>
            <a:ext cx="1627345" cy="178030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Ellipse 13"/>
          <p:cNvSpPr/>
          <p:nvPr/>
        </p:nvSpPr>
        <p:spPr>
          <a:xfrm>
            <a:off x="3624725" y="3362253"/>
            <a:ext cx="1274440" cy="1371682"/>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Rett linje 15"/>
          <p:cNvCxnSpPr/>
          <p:nvPr/>
        </p:nvCxnSpPr>
        <p:spPr>
          <a:xfrm>
            <a:off x="8195246" y="3155709"/>
            <a:ext cx="864096" cy="72008"/>
          </a:xfrm>
          <a:prstGeom prst="line">
            <a:avLst/>
          </a:prstGeom>
        </p:spPr>
        <p:style>
          <a:lnRef idx="1">
            <a:schemeClr val="accent1"/>
          </a:lnRef>
          <a:fillRef idx="0">
            <a:schemeClr val="accent1"/>
          </a:fillRef>
          <a:effectRef idx="0">
            <a:schemeClr val="accent1"/>
          </a:effectRef>
          <a:fontRef idx="minor">
            <a:schemeClr val="tx1"/>
          </a:fontRef>
        </p:style>
      </p:cxnSp>
      <p:sp>
        <p:nvSpPr>
          <p:cNvPr id="19" name="Ellipse 18"/>
          <p:cNvSpPr/>
          <p:nvPr/>
        </p:nvSpPr>
        <p:spPr>
          <a:xfrm>
            <a:off x="3068551" y="1996343"/>
            <a:ext cx="1665058" cy="1657807"/>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ktangel 1"/>
          <p:cNvSpPr/>
          <p:nvPr/>
        </p:nvSpPr>
        <p:spPr>
          <a:xfrm>
            <a:off x="1904493" y="2691622"/>
            <a:ext cx="1712914" cy="183030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prstClr val="white"/>
                </a:solidFill>
                <a:effectLst/>
                <a:uLnTx/>
                <a:uFillTx/>
                <a:latin typeface="Calibri" panose="020F0502020204030204"/>
                <a:ea typeface="+mn-ea"/>
                <a:cs typeface="+mn-cs"/>
              </a:rPr>
              <a:t>Skolen</a:t>
            </a:r>
          </a:p>
        </p:txBody>
      </p:sp>
      <p:sp>
        <p:nvSpPr>
          <p:cNvPr id="3" name="Rektangel 2"/>
          <p:cNvSpPr/>
          <p:nvPr/>
        </p:nvSpPr>
        <p:spPr>
          <a:xfrm>
            <a:off x="6107014" y="4038240"/>
            <a:ext cx="4176464" cy="64807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prstClr val="white"/>
                </a:solidFill>
                <a:effectLst/>
                <a:uLnTx/>
                <a:uFillTx/>
                <a:latin typeface="Calibri" panose="020F0502020204030204"/>
                <a:ea typeface="+mn-ea"/>
                <a:cs typeface="+mn-cs"/>
              </a:rPr>
              <a:t>Skolen </a:t>
            </a:r>
          </a:p>
        </p:txBody>
      </p:sp>
      <p:sp>
        <p:nvSpPr>
          <p:cNvPr id="5" name="Ellipse 4"/>
          <p:cNvSpPr/>
          <p:nvPr/>
        </p:nvSpPr>
        <p:spPr>
          <a:xfrm>
            <a:off x="5519936" y="2345185"/>
            <a:ext cx="936104" cy="1812824"/>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kstSylinder 17">
            <a:extLst>
              <a:ext uri="{FF2B5EF4-FFF2-40B4-BE49-F238E27FC236}">
                <a16:creationId xmlns:a16="http://schemas.microsoft.com/office/drawing/2014/main" id="{EE19F6B0-A587-4B62-872B-25AC1AAA6352}"/>
              </a:ext>
            </a:extLst>
          </p:cNvPr>
          <p:cNvSpPr txBox="1"/>
          <p:nvPr/>
        </p:nvSpPr>
        <p:spPr>
          <a:xfrm>
            <a:off x="450700" y="225468"/>
            <a:ext cx="1152418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Vi kan lese skolenes betydning i sine lokalmiljøer langs en linje med følgende ytterkanter: 1) skole og lokalmiljø som et  sammenkoblet miljø der skolen har en samlende funksjon.  2) Eller som en</a:t>
            </a:r>
            <a:r>
              <a:rPr lang="nb-NO" dirty="0">
                <a:solidFill>
                  <a:prstClr val="black"/>
                </a:solidFill>
                <a:latin typeface="Calibri" panose="020F0502020204030204"/>
              </a:rPr>
              <a:t> skole som er lite tilkoblet lokalmiljøer og som fremstår som oppdelt i tråd med ulike grupperinger i lokalmiljøet.</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5" name="TekstSylinder 14">
            <a:extLst>
              <a:ext uri="{FF2B5EF4-FFF2-40B4-BE49-F238E27FC236}">
                <a16:creationId xmlns:a16="http://schemas.microsoft.com/office/drawing/2014/main" id="{9615DA3D-BE65-9CB3-D671-55F5B04E6025}"/>
              </a:ext>
            </a:extLst>
          </p:cNvPr>
          <p:cNvSpPr txBox="1"/>
          <p:nvPr/>
        </p:nvSpPr>
        <p:spPr>
          <a:xfrm>
            <a:off x="450700" y="6005704"/>
            <a:ext cx="10544309" cy="923330"/>
          </a:xfrm>
          <a:prstGeom prst="rect">
            <a:avLst/>
          </a:prstGeom>
          <a:noFill/>
        </p:spPr>
        <p:txBody>
          <a:bodyPr wrap="square" rtlCol="0">
            <a:spAutoFit/>
          </a:bodyPr>
          <a:lstStyle/>
          <a:p>
            <a:r>
              <a:rPr lang="nb-NO" dirty="0"/>
              <a:t>Forskning viser at inkludering og gode skoleresultater oppnås enklere i skole 1 der skolen støtter opp under det lokale, og det lokale støtter opp under skolen (Horrigmo 2015).</a:t>
            </a:r>
          </a:p>
          <a:p>
            <a:endParaRPr lang="nb-NO" dirty="0"/>
          </a:p>
        </p:txBody>
      </p:sp>
    </p:spTree>
    <p:extLst>
      <p:ext uri="{BB962C8B-B14F-4D97-AF65-F5344CB8AC3E}">
        <p14:creationId xmlns:p14="http://schemas.microsoft.com/office/powerpoint/2010/main" val="1050601608"/>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ketchLinesVTI">
  <a:themeElements>
    <a:clrScheme name="AnalogousFromLightSeedRightStep">
      <a:dk1>
        <a:srgbClr val="000000"/>
      </a:dk1>
      <a:lt1>
        <a:srgbClr val="FFFFFF"/>
      </a:lt1>
      <a:dk2>
        <a:srgbClr val="413424"/>
      </a:dk2>
      <a:lt2>
        <a:srgbClr val="E2E7E8"/>
      </a:lt2>
      <a:accent1>
        <a:srgbClr val="C39790"/>
      </a:accent1>
      <a:accent2>
        <a:srgbClr val="BAA07F"/>
      </a:accent2>
      <a:accent3>
        <a:srgbClr val="A6A57E"/>
      </a:accent3>
      <a:accent4>
        <a:srgbClr val="96AB75"/>
      </a:accent4>
      <a:accent5>
        <a:srgbClr val="8BAD83"/>
      </a:accent5>
      <a:accent6>
        <a:srgbClr val="78AF84"/>
      </a:accent6>
      <a:hlink>
        <a:srgbClr val="598C94"/>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3.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1191</TotalTime>
  <Words>949</Words>
  <Application>Microsoft Office PowerPoint</Application>
  <PresentationFormat>Widescreen</PresentationFormat>
  <Paragraphs>53</Paragraphs>
  <Slides>7</Slides>
  <Notes>1</Notes>
  <HiddenSlides>0</HiddenSlides>
  <MMClips>0</MMClips>
  <ScaleCrop>false</ScaleCrop>
  <HeadingPairs>
    <vt:vector size="6" baseType="variant">
      <vt:variant>
        <vt:lpstr>Brukte skrifter</vt:lpstr>
      </vt:variant>
      <vt:variant>
        <vt:i4>5</vt:i4>
      </vt:variant>
      <vt:variant>
        <vt:lpstr>Tema</vt:lpstr>
      </vt:variant>
      <vt:variant>
        <vt:i4>3</vt:i4>
      </vt:variant>
      <vt:variant>
        <vt:lpstr>Lysbildetitler</vt:lpstr>
      </vt:variant>
      <vt:variant>
        <vt:i4>7</vt:i4>
      </vt:variant>
    </vt:vector>
  </HeadingPairs>
  <TitlesOfParts>
    <vt:vector size="15" baseType="lpstr">
      <vt:lpstr>Meiryo</vt:lpstr>
      <vt:lpstr>Arial</vt:lpstr>
      <vt:lpstr>Calibri</vt:lpstr>
      <vt:lpstr>Calibri Light</vt:lpstr>
      <vt:lpstr>Corbel</vt:lpstr>
      <vt:lpstr>1_Office-tema</vt:lpstr>
      <vt:lpstr>SketchLinesVTI</vt:lpstr>
      <vt:lpstr>2_Office-tema</vt:lpstr>
      <vt:lpstr>Lokalsamfunn og skole</vt:lpstr>
      <vt:lpstr>Grunner til å være oppmerksom på lokalsamfunnets betydning</vt:lpstr>
      <vt:lpstr>Stedsidentitet dreier seg om:</vt:lpstr>
      <vt:lpstr>Stedstilhørighet - et gode for livsmestring</vt:lpstr>
      <vt:lpstr>Vurdering av sted</vt:lpstr>
      <vt:lpstr>Et lokalsamfunn består av splittende og forenende krefter. Hva kan virke splittende?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Kirsten Johansen Horrigmo</dc:creator>
  <cp:lastModifiedBy>Jorunn Midtsundstad</cp:lastModifiedBy>
  <cp:revision>13</cp:revision>
  <dcterms:created xsi:type="dcterms:W3CDTF">2020-11-24T16:11:27Z</dcterms:created>
  <dcterms:modified xsi:type="dcterms:W3CDTF">2024-09-12T10:54:38Z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2020-11-24T16:11:27Z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8a6e17c2-0645-4919-b38f-3073f156e13b</vt:lpwstr>
  </property>
  <property fmtid="{D5CDD505-2E9C-101B-9397-08002B2CF9AE}" pid="8" name="MSIP_Label_b4114459-e220-4ae9-b339-4ebe6008cdd4_ContentBits">
    <vt:lpwstr>0</vt:lpwstr>
  </property>
</Properties>
</file>