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697" r:id="rId5"/>
    <p:sldMasterId id="2147483710" r:id="rId6"/>
  </p:sldMasterIdLst>
  <p:notesMasterIdLst>
    <p:notesMasterId r:id="rId18"/>
  </p:notesMasterIdLst>
  <p:sldIdLst>
    <p:sldId id="256" r:id="rId7"/>
    <p:sldId id="321" r:id="rId8"/>
    <p:sldId id="257" r:id="rId9"/>
    <p:sldId id="766" r:id="rId10"/>
    <p:sldId id="767" r:id="rId11"/>
    <p:sldId id="259" r:id="rId12"/>
    <p:sldId id="770" r:id="rId13"/>
    <p:sldId id="393" r:id="rId14"/>
    <p:sldId id="258" r:id="rId15"/>
    <p:sldId id="772" r:id="rId16"/>
    <p:sldId id="269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3D150-17FA-4C39-B1F5-DC1FC9933958}" v="3" dt="2024-09-10T12:04:27.7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698" autoAdjust="0"/>
  </p:normalViewPr>
  <p:slideViewPr>
    <p:cSldViewPr snapToGrid="0">
      <p:cViewPr varScale="1">
        <p:scale>
          <a:sx n="62" d="100"/>
          <a:sy n="62" d="100"/>
        </p:scale>
        <p:origin x="8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BF62A-7234-4763-8C63-94F3875D9BCC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858DF-E8B7-44A1-B845-DCDE330EF0F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7046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4B2E25-9FCC-4A92-B9BE-6201E37F43F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72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45436-3852-4BD6-A696-D9E4D5509D7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45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1ACA78-48C3-4423-8720-437DEB301B1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26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40E051-1512-7C41-8DBE-99596D809E23}" type="slidenum">
              <a:rPr kumimoji="0" lang="nb-NO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en-US" dirty="0"/>
          </a:p>
        </p:txBody>
      </p:sp>
    </p:spTree>
    <p:extLst>
      <p:ext uri="{BB962C8B-B14F-4D97-AF65-F5344CB8AC3E}">
        <p14:creationId xmlns:p14="http://schemas.microsoft.com/office/powerpoint/2010/main" val="2535449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3858DF-E8B7-44A1-B845-DCDE330EF0F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2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CCC5A-F10C-415F-95ED-05A848C8A9E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944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0AB3AA-F87D-A690-E61A-E0927D4BE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21A8AA5-5C20-8995-0C01-9E7F7627A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235E43-3E14-EB75-C9D4-465F947C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AA2E68-5EDF-677F-B50B-0261BBD7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F2DB7E-7F16-D318-830A-1DE06ED0B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27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6D2183-A0BA-E327-52BD-6D4DA20A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3643B6-0C01-E045-A082-3251955E2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2F2ABF-11D9-09F1-DE71-D0BD10D3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D075F2-DF6E-DBDD-DF8A-890EF8D4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9C78A1-A317-CD3F-114B-3EFB80C68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78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754525-3E78-A812-6309-85BCF229B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C41E548-A0F0-408C-9AD9-08BD8097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9AA429-AE74-6662-94AD-E42C1FF3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4CAB49-91DD-3A5B-1440-FB769DAA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9B7CC6-16F9-44B9-B533-F50AFDF0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83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64C516-2276-8B9E-A339-FE6529A8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525766-0FF3-75E0-53F3-A490F5FF6C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997A7A-D7E2-6A3D-172C-E57E2F95A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A7337B-7194-6EFA-46AC-691DE96F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2524A5-FC9F-9DE6-0ECF-3C4C646C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E78AD0-2166-EAD4-CD23-170B37F78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61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D68D0D-3A9E-51B7-CCBE-EA1DC5CA4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88461A-29E8-2BD2-9B36-968A08CDC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95EB407-E45A-9194-8F60-DF18FEF78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15853C1-5EAC-9DC5-9814-0B3D16B24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2310D25-82BE-9495-0417-235586D20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D4E0A0F-08A2-7F63-22B2-25EAF4B9C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AC56F23-B144-9A0C-3AE0-FB456D821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A43084-A922-E7E0-891D-2C05F863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9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4ABB54-8DDC-4797-C5D5-B1E41B57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FB34932-D134-FF4C-16BD-8C407E01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807942-ABF2-3626-FA44-50D9CDBC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39C3C0C-E4F9-4084-6F21-DE737876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557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EC8D105-FA4C-47F1-E857-761A7A68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5CF7696-0AA0-5444-FA3B-364B7A6C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E77691-1751-78D8-1F8B-D801DE84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38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12CEEC-CB2D-B22E-0189-C6C7E20A0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1C455E-23D4-21FD-7670-8F19E90C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45CED51-18EF-A48C-F1B3-000E00988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0EB004-E03C-2EE0-9D75-1842CC5BF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47E36FB-06E6-A55F-5018-02CCBE27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992F4EE-36E1-9290-261B-6C3085F5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15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99F244-8FC2-5142-696C-E7D39B1EF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CFCFC48-E014-3657-52EF-614BE8D75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8EF440-5F4D-E755-CA08-535364F42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1AE484-FB1B-EC60-79B2-87688CDE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E28D4A9-8E57-BFAB-34BA-C2F57C07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1B068AD-F51B-5D51-33F6-81CF60C0A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881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F49E62-0E56-90C3-3FA2-67CBD3F9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F069A30-36BD-AD28-E80C-ABC7B5DA8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DB431F-51C4-418D-0F2C-53522181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E4242B-6584-D6B2-46D3-BAFC1D1F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38D8EC-97CD-4B60-3607-9AF902E6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50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5099509-6804-6849-6209-CC5FE500F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4950AC4-5218-65F3-EE64-5EA6022F4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5866FF-C651-CC29-F3F4-47018D2D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F10836-E2DF-1B6A-41A4-5A3C5B43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47F347-2183-6492-C752-0DEDDBD9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59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A2045-5F28-28A6-DBD9-EB57DE268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DF4EC12-CFFD-F5FD-5B29-11C99A7C1B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D4E9A8-F1EA-DA88-5026-7FB3E297A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FC5861-45DD-786A-7EB2-FA84639D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7F493F-C797-0019-607A-6F4D9F1E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9947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D433EB-6193-71E6-588B-201F90C22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037D84-39D6-727B-28DA-3A74BF07A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426189-B4B4-BEF2-BE37-CB2631441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1609A8-9713-F60B-7175-C124518EF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5A487B-1308-6742-AF9F-E2D69A68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9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DFBB8A-12CE-EC35-F3A7-9039B15F5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AC2AFA-5365-FEB1-827F-5DE8C44D6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5A14B8-F1AF-1683-0388-A4BEEF0DC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9EE2F3-2726-7374-39FF-13AAB3B3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59C8D2-A6AD-E034-7A53-F677CE2D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543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5BF6FB-C454-0E9A-D3FE-2F4231C2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4DBB0E-59C7-A6C8-1ECD-60C5067F9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B3A5C80-E672-7759-CEA5-4FE08DDDE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11D57F-93EC-0E64-A026-F322559A2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4023F9-9801-C0BC-68C4-68FCAEC4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FA8E2B-AFEF-86E3-5529-0F58119C7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818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BA4812-D01A-F091-EF31-51996862C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11A2F45-B97A-5241-2E9B-E9A0E6A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6001B0-A6B6-71D7-64D0-7B3B80216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13DC4AD-191D-EB34-2123-DD47D079F7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FF3A3BB-C2D2-1FD6-007B-AFF4ADD30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D652B5F-2B14-3B83-9847-83DAE673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D22D253-9F91-86F8-7F04-38BA0430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B97CD08-E1BA-0224-BB95-E509C6059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572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70597E-B78A-E566-B696-2C22DD8F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BEAC8E1-93C2-C5D9-73F0-CBC65EB35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407D38-CC1E-138C-1885-56CB227AC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2294D6C-139D-B294-B52E-344DCB85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749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B4C2613-ADB4-8553-6649-D43C6942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E3A7732-505D-908F-CBDF-06D0D45A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31B1AF-EDBB-CA73-027E-3D06BA56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70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A88950-2F65-1BC0-9976-DD0749A6E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41C319-3B52-998C-D3A4-F66E5334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4F45929-FCC0-4035-4AE3-E6EACB63C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6A8A0D1-7A22-94C0-09F8-007EFDDCE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F5D23C-5EA7-8222-CB4D-2BAFB39A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9B3E499-0604-3672-8299-67E924E9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919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C3D506-21F3-A412-F64A-C9568C4D3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80F1E27-4149-11FA-99E3-A74A70424F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016EE1-6ED4-E9DD-C336-43BE1D9B1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A1D865-6C00-D431-D6B6-AF0C2D371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D9FAC43-C0CE-5D67-0806-482121BA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A567F5-AB1C-C830-8074-BC717EE4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135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50F9D3-A789-2372-3C32-1F18073DE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FC010B3-C095-3FEA-4A94-6C0E5DF13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46D5F3-815D-8C72-1810-094BC511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C62E13-2E99-3DC1-56EC-8C7C38ED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A07277-3088-A886-49F7-2FE43E40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5524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1C71E3E-DFCB-9F76-100A-2AAFA7AB06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30B5A0A-DF08-D8FD-6698-318DD5704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6E612D-4E63-7155-9DF2-60AE1E8B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B2BC5C-79DB-39F8-8E92-0427AF01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8733A9-615E-86FD-894D-1C284E81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977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BB01279-4101-6047-D786-FC12FED02E62}"/>
              </a:ext>
            </a:extLst>
          </p:cNvPr>
          <p:cNvGrpSpPr>
            <a:grpSpLocks/>
          </p:cNvGrpSpPr>
          <p:nvPr/>
        </p:nvGrpSpPr>
        <p:grpSpPr bwMode="auto">
          <a:xfrm>
            <a:off x="-8467" y="20638"/>
            <a:ext cx="12192000" cy="6858000"/>
            <a:chOff x="0" y="0"/>
            <a:chExt cx="5760" cy="432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51C3E8D-9502-2C05-EDA2-A26737EC7B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505 w 6027"/>
                <a:gd name="T1" fmla="*/ 678 h 2296"/>
                <a:gd name="T2" fmla="*/ 0 w 6027"/>
                <a:gd name="T3" fmla="*/ 678 h 2296"/>
                <a:gd name="T4" fmla="*/ 0 w 6027"/>
                <a:gd name="T5" fmla="*/ 0 h 2296"/>
                <a:gd name="T6" fmla="*/ 5505 w 6027"/>
                <a:gd name="T7" fmla="*/ 0 h 2296"/>
                <a:gd name="T8" fmla="*/ 5505 w 6027"/>
                <a:gd name="T9" fmla="*/ 678 h 2296"/>
                <a:gd name="T10" fmla="*/ 5505 w 6027"/>
                <a:gd name="T11" fmla="*/ 67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DD78A1-2044-5D2F-9282-F185E42872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E7C95FE-5514-78B4-1655-F6BBD95BAC82}"/>
              </a:ext>
            </a:extLst>
          </p:cNvPr>
          <p:cNvSpPr>
            <a:spLocks/>
          </p:cNvSpPr>
          <p:nvPr/>
        </p:nvSpPr>
        <p:spPr bwMode="hidden">
          <a:xfrm>
            <a:off x="8322733" y="6269038"/>
            <a:ext cx="3860800" cy="609600"/>
          </a:xfrm>
          <a:custGeom>
            <a:avLst/>
            <a:gdLst>
              <a:gd name="T0" fmla="*/ 1458681169 w 5748"/>
              <a:gd name="T1" fmla="*/ 1510618537 h 246"/>
              <a:gd name="T2" fmla="*/ 0 w 5748"/>
              <a:gd name="T3" fmla="*/ 1510618537 h 246"/>
              <a:gd name="T4" fmla="*/ 0 w 5748"/>
              <a:gd name="T5" fmla="*/ 0 h 246"/>
              <a:gd name="T6" fmla="*/ 1458681169 w 5748"/>
              <a:gd name="T7" fmla="*/ 0 h 246"/>
              <a:gd name="T8" fmla="*/ 1458681169 w 5748"/>
              <a:gd name="T9" fmla="*/ 1510618537 h 246"/>
              <a:gd name="T10" fmla="*/ 1458681169 w 5748"/>
              <a:gd name="T11" fmla="*/ 151061853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 sz="1800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36564B8-7D16-E71E-F6D1-86E111139FB6}"/>
              </a:ext>
            </a:extLst>
          </p:cNvPr>
          <p:cNvGrpSpPr>
            <a:grpSpLocks/>
          </p:cNvGrpSpPr>
          <p:nvPr/>
        </p:nvGrpSpPr>
        <p:grpSpPr bwMode="auto">
          <a:xfrm>
            <a:off x="-2117" y="6034088"/>
            <a:ext cx="10460568" cy="850900"/>
            <a:chOff x="0" y="3792"/>
            <a:chExt cx="4942" cy="53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D498B67-8348-5AF9-0C8A-C594F0A39CB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9C024A8-5799-D0D6-63E0-30F819CD687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6BF2895B-1276-3384-8821-CA87BC119B3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9AB4A473-8D52-350A-C2C5-7D67985EF00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2 h 353"/>
                  <a:gd name="T4" fmla="*/ 24 w 186"/>
                  <a:gd name="T5" fmla="*/ 38 h 353"/>
                  <a:gd name="T6" fmla="*/ 18 w 186"/>
                  <a:gd name="T7" fmla="*/ 83 h 353"/>
                  <a:gd name="T8" fmla="*/ 42 w 186"/>
                  <a:gd name="T9" fmla="*/ 143 h 353"/>
                  <a:gd name="T10" fmla="*/ 48 w 186"/>
                  <a:gd name="T11" fmla="*/ 203 h 353"/>
                  <a:gd name="T12" fmla="*/ 0 w 186"/>
                  <a:gd name="T13" fmla="*/ 442 h 353"/>
                  <a:gd name="T14" fmla="*/ 54 w 186"/>
                  <a:gd name="T15" fmla="*/ 292 h 353"/>
                  <a:gd name="T16" fmla="*/ 84 w 186"/>
                  <a:gd name="T17" fmla="*/ 271 h 353"/>
                  <a:gd name="T18" fmla="*/ 126 w 186"/>
                  <a:gd name="T19" fmla="*/ 158 h 353"/>
                  <a:gd name="T20" fmla="*/ 144 w 186"/>
                  <a:gd name="T21" fmla="*/ 150 h 353"/>
                  <a:gd name="T22" fmla="*/ 144 w 186"/>
                  <a:gd name="T23" fmla="*/ 113 h 353"/>
                  <a:gd name="T24" fmla="*/ 186 w 186"/>
                  <a:gd name="T25" fmla="*/ 83 h 353"/>
                  <a:gd name="T26" fmla="*/ 162 w 186"/>
                  <a:gd name="T27" fmla="*/ 7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C2472EA9-119D-ABAB-A182-647841A391C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5B6FE91-E41D-AFF1-2EE6-128D69BFF28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8 h 66"/>
                  <a:gd name="T8" fmla="*/ 6 w 155"/>
                  <a:gd name="T9" fmla="*/ 22 h 66"/>
                  <a:gd name="T10" fmla="*/ 0 w 155"/>
                  <a:gd name="T11" fmla="*/ 30 h 66"/>
                  <a:gd name="T12" fmla="*/ 78 w 155"/>
                  <a:gd name="T13" fmla="*/ 75 h 66"/>
                  <a:gd name="T14" fmla="*/ 96 w 155"/>
                  <a:gd name="T15" fmla="*/ 53 h 66"/>
                  <a:gd name="T16" fmla="*/ 155 w 155"/>
                  <a:gd name="T17" fmla="*/ 83 h 66"/>
                  <a:gd name="T18" fmla="*/ 126 w 155"/>
                  <a:gd name="T19" fmla="*/ 30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7ABE34DF-298A-5266-18F8-9286B8AA2AA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6 h 72"/>
                  <a:gd name="T2" fmla="*/ 0 w 42"/>
                  <a:gd name="T3" fmla="*/ 23 h 72"/>
                  <a:gd name="T4" fmla="*/ 12 w 42"/>
                  <a:gd name="T5" fmla="*/ 8 h 72"/>
                  <a:gd name="T6" fmla="*/ 0 w 42"/>
                  <a:gd name="T7" fmla="*/ 8 h 72"/>
                  <a:gd name="T8" fmla="*/ 12 w 42"/>
                  <a:gd name="T9" fmla="*/ 8 h 72"/>
                  <a:gd name="T10" fmla="*/ 24 w 42"/>
                  <a:gd name="T11" fmla="*/ 8 h 72"/>
                  <a:gd name="T12" fmla="*/ 36 w 42"/>
                  <a:gd name="T13" fmla="*/ 8 h 72"/>
                  <a:gd name="T14" fmla="*/ 42 w 42"/>
                  <a:gd name="T15" fmla="*/ 0 h 72"/>
                  <a:gd name="T16" fmla="*/ 30 w 42"/>
                  <a:gd name="T17" fmla="*/ 23 h 72"/>
                  <a:gd name="T18" fmla="*/ 42 w 42"/>
                  <a:gd name="T19" fmla="*/ 61 h 72"/>
                  <a:gd name="T20" fmla="*/ 12 w 42"/>
                  <a:gd name="T21" fmla="*/ 91 h 72"/>
                  <a:gd name="T22" fmla="*/ 6 w 42"/>
                  <a:gd name="T23" fmla="*/ 46 h 72"/>
                  <a:gd name="T24" fmla="*/ 6 w 42"/>
                  <a:gd name="T25" fmla="*/ 4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</p:grp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C23BB209-E6AD-C37A-8013-7739626749C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A1F65F09-7731-4824-ADCF-1BA50535E97A}"/>
              </a:ext>
            </a:extLst>
          </p:cNvPr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36C4BA3-1DDB-D779-0659-DA7005BC1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2 h 287"/>
                <a:gd name="T4" fmla="*/ 66 w 365"/>
                <a:gd name="T5" fmla="*/ 112 h 287"/>
                <a:gd name="T6" fmla="*/ 143 w 365"/>
                <a:gd name="T7" fmla="*/ 186 h 287"/>
                <a:gd name="T8" fmla="*/ 191 w 365"/>
                <a:gd name="T9" fmla="*/ 172 h 287"/>
                <a:gd name="T10" fmla="*/ 341 w 365"/>
                <a:gd name="T11" fmla="*/ 295 h 287"/>
                <a:gd name="T12" fmla="*/ 305 w 365"/>
                <a:gd name="T13" fmla="*/ 178 h 287"/>
                <a:gd name="T14" fmla="*/ 365 w 365"/>
                <a:gd name="T15" fmla="*/ 136 h 287"/>
                <a:gd name="T16" fmla="*/ 359 w 365"/>
                <a:gd name="T17" fmla="*/ 130 h 287"/>
                <a:gd name="T18" fmla="*/ 335 w 365"/>
                <a:gd name="T19" fmla="*/ 118 h 287"/>
                <a:gd name="T20" fmla="*/ 299 w 365"/>
                <a:gd name="T21" fmla="*/ 92 h 287"/>
                <a:gd name="T22" fmla="*/ 257 w 365"/>
                <a:gd name="T23" fmla="*/ 74 h 287"/>
                <a:gd name="T24" fmla="*/ 215 w 365"/>
                <a:gd name="T25" fmla="*/ 56 h 287"/>
                <a:gd name="T26" fmla="*/ 173 w 365"/>
                <a:gd name="T27" fmla="*/ 38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1AEFEB13-BEFB-1078-1D6F-0132136F0F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6C4F7CF-4074-9E52-31DF-9474908DAB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2 h 60"/>
                <a:gd name="T16" fmla="*/ 65 w 71"/>
                <a:gd name="T17" fmla="*/ 44 h 60"/>
                <a:gd name="T18" fmla="*/ 71 w 71"/>
                <a:gd name="T19" fmla="*/ 56 h 60"/>
                <a:gd name="T20" fmla="*/ 71 w 71"/>
                <a:gd name="T21" fmla="*/ 62 h 60"/>
                <a:gd name="T22" fmla="*/ 59 w 71"/>
                <a:gd name="T23" fmla="*/ 56 h 60"/>
                <a:gd name="T24" fmla="*/ 47 w 71"/>
                <a:gd name="T25" fmla="*/ 44 h 60"/>
                <a:gd name="T26" fmla="*/ 23 w 71"/>
                <a:gd name="T27" fmla="*/ 32 h 60"/>
                <a:gd name="T28" fmla="*/ 23 w 71"/>
                <a:gd name="T29" fmla="*/ 38 h 60"/>
                <a:gd name="T30" fmla="*/ 18 w 71"/>
                <a:gd name="T31" fmla="*/ 44 h 60"/>
                <a:gd name="T32" fmla="*/ 12 w 71"/>
                <a:gd name="T33" fmla="*/ 50 h 60"/>
                <a:gd name="T34" fmla="*/ 6 w 71"/>
                <a:gd name="T35" fmla="*/ 50 h 60"/>
                <a:gd name="T36" fmla="*/ 6 w 71"/>
                <a:gd name="T37" fmla="*/ 50 h 60"/>
                <a:gd name="T38" fmla="*/ 6 w 71"/>
                <a:gd name="T39" fmla="*/ 38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5775144-B672-808C-B78A-7BF1E8627C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6 h 162"/>
                <a:gd name="T10" fmla="*/ 96 w 161"/>
                <a:gd name="T11" fmla="*/ 62 h 162"/>
                <a:gd name="T12" fmla="*/ 102 w 161"/>
                <a:gd name="T13" fmla="*/ 74 h 162"/>
                <a:gd name="T14" fmla="*/ 108 w 161"/>
                <a:gd name="T15" fmla="*/ 86 h 162"/>
                <a:gd name="T16" fmla="*/ 120 w 161"/>
                <a:gd name="T17" fmla="*/ 98 h 162"/>
                <a:gd name="T18" fmla="*/ 143 w 161"/>
                <a:gd name="T19" fmla="*/ 116 h 162"/>
                <a:gd name="T20" fmla="*/ 155 w 161"/>
                <a:gd name="T21" fmla="*/ 142 h 162"/>
                <a:gd name="T22" fmla="*/ 161 w 161"/>
                <a:gd name="T23" fmla="*/ 160 h 162"/>
                <a:gd name="T24" fmla="*/ 161 w 161"/>
                <a:gd name="T25" fmla="*/ 166 h 162"/>
                <a:gd name="T26" fmla="*/ 96 w 161"/>
                <a:gd name="T27" fmla="*/ 104 h 162"/>
                <a:gd name="T28" fmla="*/ 30 w 161"/>
                <a:gd name="T29" fmla="*/ 56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16438F5-CDBC-7DF2-CA10-B5E2E835C6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2 h 60"/>
                <a:gd name="T4" fmla="*/ 41 w 59"/>
                <a:gd name="T5" fmla="*/ 38 h 60"/>
                <a:gd name="T6" fmla="*/ 47 w 59"/>
                <a:gd name="T7" fmla="*/ 44 h 60"/>
                <a:gd name="T8" fmla="*/ 53 w 59"/>
                <a:gd name="T9" fmla="*/ 56 h 60"/>
                <a:gd name="T10" fmla="*/ 53 w 59"/>
                <a:gd name="T11" fmla="*/ 62 h 60"/>
                <a:gd name="T12" fmla="*/ 47 w 59"/>
                <a:gd name="T13" fmla="*/ 56 h 60"/>
                <a:gd name="T14" fmla="*/ 35 w 59"/>
                <a:gd name="T15" fmla="*/ 50 h 60"/>
                <a:gd name="T16" fmla="*/ 23 w 59"/>
                <a:gd name="T17" fmla="*/ 38 h 60"/>
                <a:gd name="T18" fmla="*/ 17 w 59"/>
                <a:gd name="T19" fmla="*/ 32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9FE4F8A-BA58-2D20-B8B3-543FF26F63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8 h 204"/>
                <a:gd name="T2" fmla="*/ 245 w 245"/>
                <a:gd name="T3" fmla="*/ 44 h 204"/>
                <a:gd name="T4" fmla="*/ 209 w 245"/>
                <a:gd name="T5" fmla="*/ 86 h 204"/>
                <a:gd name="T6" fmla="*/ 143 w 245"/>
                <a:gd name="T7" fmla="*/ 136 h 204"/>
                <a:gd name="T8" fmla="*/ 167 w 245"/>
                <a:gd name="T9" fmla="*/ 160 h 204"/>
                <a:gd name="T10" fmla="*/ 179 w 245"/>
                <a:gd name="T11" fmla="*/ 210 h 204"/>
                <a:gd name="T12" fmla="*/ 77 w 245"/>
                <a:gd name="T13" fmla="*/ 136 h 204"/>
                <a:gd name="T14" fmla="*/ 47 w 245"/>
                <a:gd name="T15" fmla="*/ 86 h 204"/>
                <a:gd name="T16" fmla="*/ 89 w 245"/>
                <a:gd name="T17" fmla="*/ 68 h 204"/>
                <a:gd name="T18" fmla="*/ 59 w 245"/>
                <a:gd name="T19" fmla="*/ 38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8 h 204"/>
                <a:gd name="T50" fmla="*/ 233 w 245"/>
                <a:gd name="T51" fmla="*/ 38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</p:grpSp>
      <p:sp>
        <p:nvSpPr>
          <p:cNvPr id="10447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447801"/>
            <a:ext cx="109728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b-NO" altLang="nb-NO" noProof="0"/>
              <a:t>Klikk for å redigere tittelstil</a:t>
            </a:r>
          </a:p>
        </p:txBody>
      </p:sp>
      <p:sp>
        <p:nvSpPr>
          <p:cNvPr id="10447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nb-NO" altLang="nb-NO" noProof="0"/>
              <a:t>Klikk for å redigere undertittelstil i malen</a:t>
            </a: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DEEE9C8C-19E2-8E95-8E51-4FEE10F773F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A7F578CB-8635-7BF3-9819-B47D0516C15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5158-E616-405F-B0EC-6F370ADBCD3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17F11036-C2C6-24A6-9C42-7273B25C61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20297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08B8D98F-BEDC-CAE5-C318-DEEFB56C76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FC9E288A-1A11-5D4B-72B3-D6D2B5C44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E41051A5-0B38-56B6-09B1-A840CE1467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01DE7-8463-44E5-A275-EC348492421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42467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58AF5B4D-F8CB-8BE0-1FF2-8A3B2B3BFD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C162F6E0-EAB9-91B8-9AA2-BD35D4A55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1E5A9D79-9791-6C35-8429-F19C2D263E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EBE19-554A-4E19-95E5-8436A5404B8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569725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5BEDD0BF-A8BC-C540-4D24-3990AA95CF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0BCB4997-4E55-233B-0F35-36C9A90431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B21DEC2D-D52A-5909-B118-836D59730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76A1A-C13E-48CE-91BC-954C07C844E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41758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C2BFDB0D-7868-0AA1-431D-FEFC313D77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91072FB3-80D0-4DF5-244E-A9F863657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C43A3604-48D9-40E0-1937-91E7C0EFD9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A04A2-D50A-41AD-9B92-EF49F726D16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88456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2E5EE903-27A1-317D-3B7A-78D0B5FD71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FB2B5B51-363E-C918-AE00-D11A817783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2C4B1B1B-0E98-DF56-CB0D-5C907E1617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4A1E5-9089-4982-AD30-FD5F8C5CF39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774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C149FBB5-0E7C-042A-9038-17FD11C3B2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635023D1-90D9-A572-582A-6E1B87ABD9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E92F5868-20FD-27DB-1793-DEF1DA6F5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7CFFB-7E94-4FDA-AFFF-DDFDCD3737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635857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78CE6A4D-8FED-A0AF-B6F1-FD225DA4CD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93F5D917-D912-9085-5F08-0A807889EE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9D1F6F64-AD9E-580A-98F1-51AC913825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9063D-A081-4E93-8B17-3A198BFDC62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525286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CD7C8403-76CC-C877-C052-40D1C846DA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868F5981-7A99-6D31-19F4-90FBF50E1E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46FA71D2-B298-63EB-E079-040BECA69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10E0A-1085-417B-8AAD-179F0EEB447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6672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A27E0AC3-FC01-3810-6A7C-4C5BC6F8C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7B4F027A-2D3B-2540-211F-CD5E4A31E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73A1017D-130B-5731-1454-1BB148FCEC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C9941-315D-41DF-85EA-214DD52E749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823202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5867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58674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E07318C2-EDAE-3A79-4B16-072277F0A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495E3BA1-6157-83C0-27E6-71504BD40A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84B6B607-6C2B-3C03-DF8D-986804C14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2AB68-B113-49ED-983A-77B90BA27C7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43790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tel og skjematisk tegning eller 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SmartArt 2"/>
          <p:cNvSpPr>
            <a:spLocks noGrp="1"/>
          </p:cNvSpPr>
          <p:nvPr>
            <p:ph type="dgm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83164054-0890-D364-204A-13A54E513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E33DAF1E-4E96-B65B-4849-A43FBFFD53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4E560777-EC7E-6FC2-E557-45737B1FA1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5DB43-46F4-46F3-9C7B-C80AA319EA2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839581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40EDB3-859A-F97B-77D6-358482C11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10AAC16-143D-0FE5-65F1-F710FCB80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5B6994-00EC-629B-495A-9DAE9B3B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C7424E-5B62-DAE3-1B46-60D5393C0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207A46-D8D0-C3CC-F764-607417D8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4700E-FF41-4BD2-AC5A-08431032B71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85929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F2BF2E-86E0-9F71-884D-83AF7C9B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BCA55E-0CD7-5EC6-B043-D5BEBFDE1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B7E0F2-0C62-8719-5A6C-2408CE002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D37821-AF07-AF09-F7E3-9E396930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79AD4E-A4C9-4C37-9B48-2975F15A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204FE-2E92-431D-9E8F-3F52A3056D9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307918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881C0D-BB9B-9005-A59A-0A2CC6F26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13FC5FF-28D0-8CA6-303B-8E9795A50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7EAD8A-8076-79A4-DFEC-1024164CD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9AAF98C-D08E-AB7E-9269-46CD3444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DA4A8D-C87E-AD53-AB7F-82486921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482CA-592C-4BC4-A416-11BF274E54F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549386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A4DA3A-8F6B-C2C3-2E42-94E0574E7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C2BA6B-A44D-8F1C-710E-751C0F59F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976790-38BB-5817-C084-F147E7F20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CA80A37-A4E8-6E9E-3212-F0768126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C83FDC2-7B05-D9A3-D2DA-A8156B101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CDCCF3-AF96-8093-8908-6E6B1B7D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F3EB3-EA51-4B16-9A14-5D843492C06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73756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A1F15F-F384-4245-2813-7E788234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9D2A1A-8596-A514-9D8C-CE51DEFE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ED83EF-B7D1-52C0-7B56-325E1D5E9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763CA2-0368-3DB8-4BE2-322051D2B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9BD5DDC-7CA8-9B04-A4F9-8BC161D6A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508782A-5436-76AA-A56A-E3F20D73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C088311-FF8F-0EF8-30F4-7935B519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E8B7060-7A01-65B1-36F3-94A5B53D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2FBAA-ABD0-4FA4-97C5-5AB08BA308A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594414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12842-3DC0-0AA1-E39E-3840D252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B82814-089C-1248-27AD-F7F48C7F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A3BFE2C-D8F6-AE20-49EA-FCD7B9E04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F49272-267A-DD8E-594C-229A93AD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9530D-35E9-4CDA-B315-5600086FB1A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913485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CD156F8-8813-E435-F175-D2A7FA7B0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0BA1505-1FCC-8082-10BC-C42A3B32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B9E4FE-AE34-444D-06FB-E1C1CD90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5AB74-939F-4C77-91F0-A3462506E81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927917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E192ED-0530-860A-46D3-61A894DFC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38B77C-1EB5-0166-2703-CB2B00FC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3D4E52-85BC-5C3A-E6FC-FD3F116E6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72BE05-5B1A-63F4-3309-6CF4D20D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A3A22AB-3D50-FE14-64CB-6D9F7C17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5B2B260-956E-FEA8-C1CA-BAC38CD6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276E0-E292-4646-8A5C-CDEC39274EF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028622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C1FF4-361F-FF1A-4642-79512B52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FC694D0-A86E-67BD-0BCC-0A09B55D2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749281-F5BF-153C-4303-B40A18AAF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95B956-2BFA-1DB3-353E-D3F05571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52A065-489C-5C44-C625-EFDD6ED0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7AAFBD-34AA-C08E-FEA4-0CE1BAC91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0B814-9DD3-4753-84A1-1BE3FBDED39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55810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682ED-1BAF-E9D5-25F8-FC4671BCF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CC309AD-C03B-EA11-73D0-7FCDE5A78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646F83-D9F6-CBDA-E460-02D57966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DE4BCB-02E3-9753-7E47-F9321B6E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77E3F6-7AA7-B984-4364-6075CDFA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D394E-439E-4959-BD2A-EE1D2425AD2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632824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624591D-D08F-C9BF-23AD-34159C965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428394A-AD97-9591-5743-475D0B74E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C4C9A6-1C4F-BAD3-8CA4-D588D31A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097781-FBC6-9833-789E-0F051F56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386AE4-32A7-BA59-C19E-689847FD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6C588-C689-489F-B9BA-2876A83DB6E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91291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889A9B-4F95-3CF1-9E3C-686199EED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E17BFB-E7C6-DA35-FCCA-CAEE99A6F8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CB487-B1B3-9AF5-1B35-58F70349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FC633-2133-4C02-8665-996F526CFA4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23583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938F74-7277-566F-4226-58F93EBCA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37E58A-0664-9419-A660-D27003D9F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D0AF26-EB6E-6CF3-9721-6AF7563D96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725EF-49B7-4BFF-8A3B-21E9A092459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361876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D0EE90-59F4-B596-94BB-6A400F955C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98F5DB-4C58-FC6F-455A-D8F118E760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EFFC10-02EE-69B3-38F3-09010FFC1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3D3B9-41A9-468C-A057-FF7BAD135D8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4485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79A90F-3622-1997-5D77-ADD737B2CB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77601-17FF-D5AD-3A44-A82366F674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2D51E-4E2C-C598-EB20-BE49D1D77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1F9CB-9D2B-48D9-8301-85A5D5EC865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46908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679FA8-1015-2B99-9DEE-7EE589DDD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2969E4-28A7-B177-1F10-37D198DC50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993687A-1566-0BBD-D362-85199627D7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9EBB5-49B1-47C8-AA1D-86478559ADC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21510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693F88-15D8-7298-0265-82D2FCDCD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651796-E493-953B-0F55-FABCD0EB39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25A9FA9-A90D-D3A1-B8EE-309A8711D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8A7DE-D247-498D-BD59-F311B8BC9B0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88049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46E2A50-401F-D44C-4B7D-4BE6E0CD5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10D0C2-2BA2-3DCB-014F-E2BCD3F76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B1621E7-8C1D-62F3-5638-5CC113AAA5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44E83-1EFE-457A-9A00-9E2A1E0B81B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2878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A802C-0BA3-C953-1967-7E4C1232B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55AD4A-2426-D49D-8D46-DA7ACB58C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16EB1E-3DC4-4DE8-50C0-75A0630FE6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F21A4-1A1C-4A9C-A589-B1D0810BB04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956144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DCB14-929E-5221-F9FD-46B344FA2B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65CB66-F5C2-DAF0-F086-4ADE1FE31E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21CFEF-D92D-B7A2-CB1E-11FF6B2EFC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29FAE-0005-4964-B6AE-30B9FB1F36B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2583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FE50EB-B9D1-C5C3-0816-BEDA22E5BA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9DBAD5-B7D6-B795-17AD-1C3BDE1F8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DC4C85-00B7-E6CF-7935-C94CC42403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D4F5A-E234-4908-A3C3-2CF16B77C18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333020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DE3868-E856-91FB-A095-54165D2C17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3B50B2-CB63-E251-E81D-BE6BE76AAE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6DBC21-9E23-8477-B3F1-DA316CC379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83602-2A51-423B-A5E0-CC957AE74FF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91435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tel og skjematisk tegning eller 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SmartArt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EFF305-9060-0D98-CD07-8B49421F5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23683A-35C3-32CB-8336-CB910E63B4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3CDC06-3819-B113-7F3C-F5117BBCEA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D4C04-885F-48F2-A2BE-4588A7CD59E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05761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536ECE-5C08-4A41-9EE4-4FA64573F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64EAE05-5BBB-4274-8F67-5D2D28A55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3DCDCD-A871-482C-AB8D-30B6FCB46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D6400E-28F2-4BD9-B75F-12443863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8E71BC-BFEE-4B82-A39E-7D26940E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7769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1D8E67-1716-424B-BE99-C184E4180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D275EE-2AC3-47EC-8BA9-ADF6907F4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3D0B2F-BB7D-46DF-89A2-A490ADCAE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D7B0DB-A6CA-436F-9E04-450A4D36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1A5515-5828-46B7-8A55-28064E7C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505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DFB047-9F34-423B-8DE6-BA5CD1EA8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6351D8-2068-4B24-98C6-832103065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BADE5B-B2B5-47E0-96FB-F20E62723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4C0A2B-3EC9-4361-9321-FB7B6989B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D7C8E5-68D0-4B51-BC44-4324EC4DB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0539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83C10-4AED-450D-B668-EF7705064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821B40-C255-426A-8FA2-4F3EB8F29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F916B0-8050-4A27-8A88-22C69AE94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A0F8C50-6E4A-4689-83F1-51752AB32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562CA2-05D3-4A24-B882-F8E99311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2ED81D-6D2B-4E8E-A596-53422C2D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1523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00D9FD-68B9-4AF9-94B9-3659AA8D4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24081C-1282-4005-9854-86FB2CB3C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E112B1-1799-4F67-AD6A-A7DE4D4E8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561A859-C809-4AB2-A959-31888E203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11F26F-7892-4C3C-8AB1-CE5971C39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6611726-E54C-4212-A326-82896B87D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52623C-18DC-4BEE-9AAB-A8A52E6C4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21BF915-921D-4127-9455-EC9AB611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29711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479126-FFAD-4A0F-B566-1B182D59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2CF2F8-490D-4E0D-86FC-523307267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C69091D-EBE8-4BCE-A400-486029412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258F124-A71E-4186-8D1D-4778DE5F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4844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34493E4-F0FE-4A43-97E7-8050E6423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3C9AFE0-8216-4161-913F-A0EED2CC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23A8336-5992-41EA-A961-7400AA568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11341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36389E-E428-41E3-90B1-3A8AA14D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4DFF46-2B8B-4C2E-A0EF-6B5B93595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3F47F7-7574-435F-9061-B2818E4F5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6F258A-D373-4877-9BF5-539783009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679B9B-4EDD-4DF0-A688-BEE5C334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2E7A781-D941-4C3A-81FB-F4C69736D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50181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BE3471-065A-4CFD-8552-033DD883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8E94A80-17B4-4B55-845A-C845BC80E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F0A0B8-4BD5-4E44-A380-44D495240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257BBFA-2A9A-4E0B-A0E3-67AD5BA38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309507-C594-48DF-968E-0C43F68E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008204-AB2C-4FE0-929E-D23B1CFF2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0489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BC7F9B-E6CC-4086-B597-7944FF63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6EAFAEB-0E19-4EAB-B587-11D2C2F6B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5ABF25-CF12-4C27-8E69-8C102BE0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93D81C8-194B-4696-937C-71499E0D7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EC3C06-1063-4133-8BF0-7EEA00127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1901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96A38A7-1E07-4A80-BF98-17AD93802A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DA31EF0-492A-45E2-BC1A-6AF684E0B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15FCEF-11B1-4573-A9AB-B83CE8A6D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9942C7-B642-40CB-9297-75B46A111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A1A609-DC93-42B9-897A-B5BCA808D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01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BFB5819-3BF6-4877-F6D7-6F6043DF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73070A-E2C1-7657-2B28-00458F23A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015DB5-E7AC-8582-6428-64091C922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792464-01E2-49E8-A0F6-37E737740205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6E3BE3-1DE7-F75B-70BF-1D04F0B23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73FC53-3C84-2AC4-85F2-ACA4CAFE1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E3C45A-B1D1-4EB5-B5B0-8F051B1454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3355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E11C811-7A17-F39F-82A8-FCEF56EF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F865457-597D-98C4-6341-E36FEA44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7DA0AA-07C2-41C8-9CBD-A14AF1074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4A44F-EC81-4FEC-BC19-96A097A78411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0CDDE1-55C3-9076-4B63-9E7A1729B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BB1CC3-D68D-9B66-BD10-1AFB985A8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99781-9D72-47EF-AC5E-BC19A3B3FD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399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47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5B81F29D-21EF-793C-8C00-BE53FC9D747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073" name="Freeform 3">
              <a:extLst>
                <a:ext uri="{FF2B5EF4-FFF2-40B4-BE49-F238E27FC236}">
                  <a16:creationId xmlns:a16="http://schemas.microsoft.com/office/drawing/2014/main" id="{D8735BC0-6B1F-3C0D-E353-6A3FB008C9B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505 w 6027"/>
                <a:gd name="T1" fmla="*/ 678 h 2296"/>
                <a:gd name="T2" fmla="*/ 0 w 6027"/>
                <a:gd name="T3" fmla="*/ 678 h 2296"/>
                <a:gd name="T4" fmla="*/ 0 w 6027"/>
                <a:gd name="T5" fmla="*/ 0 h 2296"/>
                <a:gd name="T6" fmla="*/ 5505 w 6027"/>
                <a:gd name="T7" fmla="*/ 0 h 2296"/>
                <a:gd name="T8" fmla="*/ 5505 w 6027"/>
                <a:gd name="T9" fmla="*/ 678 h 2296"/>
                <a:gd name="T10" fmla="*/ 5505 w 6027"/>
                <a:gd name="T11" fmla="*/ 67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103428" name="Freeform 4">
              <a:extLst>
                <a:ext uri="{FF2B5EF4-FFF2-40B4-BE49-F238E27FC236}">
                  <a16:creationId xmlns:a16="http://schemas.microsoft.com/office/drawing/2014/main" id="{E60D988E-8085-B247-581C-48AC90CB37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</p:grpSp>
      <p:sp>
        <p:nvSpPr>
          <p:cNvPr id="2051" name="Freeform 5">
            <a:extLst>
              <a:ext uri="{FF2B5EF4-FFF2-40B4-BE49-F238E27FC236}">
                <a16:creationId xmlns:a16="http://schemas.microsoft.com/office/drawing/2014/main" id="{DE96141E-2C90-2DC6-5321-8588E59D4EAD}"/>
              </a:ext>
            </a:extLst>
          </p:cNvPr>
          <p:cNvSpPr>
            <a:spLocks/>
          </p:cNvSpPr>
          <p:nvPr/>
        </p:nvSpPr>
        <p:spPr bwMode="hidden">
          <a:xfrm>
            <a:off x="8331200" y="6262688"/>
            <a:ext cx="3860800" cy="609600"/>
          </a:xfrm>
          <a:custGeom>
            <a:avLst/>
            <a:gdLst>
              <a:gd name="T0" fmla="*/ 1458681169 w 5748"/>
              <a:gd name="T1" fmla="*/ 1510618537 h 246"/>
              <a:gd name="T2" fmla="*/ 0 w 5748"/>
              <a:gd name="T3" fmla="*/ 1510618537 h 246"/>
              <a:gd name="T4" fmla="*/ 0 w 5748"/>
              <a:gd name="T5" fmla="*/ 0 h 246"/>
              <a:gd name="T6" fmla="*/ 1458681169 w 5748"/>
              <a:gd name="T7" fmla="*/ 0 h 246"/>
              <a:gd name="T8" fmla="*/ 1458681169 w 5748"/>
              <a:gd name="T9" fmla="*/ 1510618537 h 246"/>
              <a:gd name="T10" fmla="*/ 1458681169 w 5748"/>
              <a:gd name="T11" fmla="*/ 151061853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 sz="1800"/>
          </a:p>
        </p:txBody>
      </p:sp>
      <p:grpSp>
        <p:nvGrpSpPr>
          <p:cNvPr id="2052" name="Group 6">
            <a:extLst>
              <a:ext uri="{FF2B5EF4-FFF2-40B4-BE49-F238E27FC236}">
                <a16:creationId xmlns:a16="http://schemas.microsoft.com/office/drawing/2014/main" id="{1C583833-5BF4-81FD-1899-B70986EF3FC8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10464800" cy="857250"/>
            <a:chOff x="0" y="3792"/>
            <a:chExt cx="4944" cy="540"/>
          </a:xfrm>
        </p:grpSpPr>
        <p:sp>
          <p:nvSpPr>
            <p:cNvPr id="103431" name="Freeform 7">
              <a:extLst>
                <a:ext uri="{FF2B5EF4-FFF2-40B4-BE49-F238E27FC236}">
                  <a16:creationId xmlns:a16="http://schemas.microsoft.com/office/drawing/2014/main" id="{5B9619C1-803E-96BD-E087-04BD13E8993F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  <p:grpSp>
          <p:nvGrpSpPr>
            <p:cNvPr id="2066" name="Group 8">
              <a:extLst>
                <a:ext uri="{FF2B5EF4-FFF2-40B4-BE49-F238E27FC236}">
                  <a16:creationId xmlns:a16="http://schemas.microsoft.com/office/drawing/2014/main" id="{38149535-1830-4133-F057-6897D9076F1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068" name="Freeform 9">
                <a:extLst>
                  <a:ext uri="{FF2B5EF4-FFF2-40B4-BE49-F238E27FC236}">
                    <a16:creationId xmlns:a16="http://schemas.microsoft.com/office/drawing/2014/main" id="{BDB532BD-4173-3D93-F3D7-D7C4CF6B213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2069" name="Freeform 10">
                <a:extLst>
                  <a:ext uri="{FF2B5EF4-FFF2-40B4-BE49-F238E27FC236}">
                    <a16:creationId xmlns:a16="http://schemas.microsoft.com/office/drawing/2014/main" id="{F52ACAD2-3D30-7163-0535-0A5FEF46B01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2 h 353"/>
                  <a:gd name="T4" fmla="*/ 24 w 186"/>
                  <a:gd name="T5" fmla="*/ 38 h 353"/>
                  <a:gd name="T6" fmla="*/ 18 w 186"/>
                  <a:gd name="T7" fmla="*/ 83 h 353"/>
                  <a:gd name="T8" fmla="*/ 42 w 186"/>
                  <a:gd name="T9" fmla="*/ 143 h 353"/>
                  <a:gd name="T10" fmla="*/ 48 w 186"/>
                  <a:gd name="T11" fmla="*/ 203 h 353"/>
                  <a:gd name="T12" fmla="*/ 0 w 186"/>
                  <a:gd name="T13" fmla="*/ 442 h 353"/>
                  <a:gd name="T14" fmla="*/ 54 w 186"/>
                  <a:gd name="T15" fmla="*/ 292 h 353"/>
                  <a:gd name="T16" fmla="*/ 84 w 186"/>
                  <a:gd name="T17" fmla="*/ 271 h 353"/>
                  <a:gd name="T18" fmla="*/ 126 w 186"/>
                  <a:gd name="T19" fmla="*/ 158 h 353"/>
                  <a:gd name="T20" fmla="*/ 144 w 186"/>
                  <a:gd name="T21" fmla="*/ 150 h 353"/>
                  <a:gd name="T22" fmla="*/ 144 w 186"/>
                  <a:gd name="T23" fmla="*/ 113 h 353"/>
                  <a:gd name="T24" fmla="*/ 186 w 186"/>
                  <a:gd name="T25" fmla="*/ 83 h 353"/>
                  <a:gd name="T26" fmla="*/ 162 w 186"/>
                  <a:gd name="T27" fmla="*/ 75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2070" name="Freeform 11">
                <a:extLst>
                  <a:ext uri="{FF2B5EF4-FFF2-40B4-BE49-F238E27FC236}">
                    <a16:creationId xmlns:a16="http://schemas.microsoft.com/office/drawing/2014/main" id="{9C639FCD-5DDA-5B38-D2A2-5C145CE87C1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2071" name="Freeform 12">
                <a:extLst>
                  <a:ext uri="{FF2B5EF4-FFF2-40B4-BE49-F238E27FC236}">
                    <a16:creationId xmlns:a16="http://schemas.microsoft.com/office/drawing/2014/main" id="{F4DC8211-EAEA-3CA9-F5BA-40C3B2C5D06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8 h 66"/>
                  <a:gd name="T8" fmla="*/ 6 w 155"/>
                  <a:gd name="T9" fmla="*/ 22 h 66"/>
                  <a:gd name="T10" fmla="*/ 0 w 155"/>
                  <a:gd name="T11" fmla="*/ 30 h 66"/>
                  <a:gd name="T12" fmla="*/ 78 w 155"/>
                  <a:gd name="T13" fmla="*/ 75 h 66"/>
                  <a:gd name="T14" fmla="*/ 96 w 155"/>
                  <a:gd name="T15" fmla="*/ 53 h 66"/>
                  <a:gd name="T16" fmla="*/ 155 w 155"/>
                  <a:gd name="T17" fmla="*/ 83 h 66"/>
                  <a:gd name="T18" fmla="*/ 126 w 155"/>
                  <a:gd name="T19" fmla="*/ 30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  <p:sp>
            <p:nvSpPr>
              <p:cNvPr id="2072" name="Freeform 13">
                <a:extLst>
                  <a:ext uri="{FF2B5EF4-FFF2-40B4-BE49-F238E27FC236}">
                    <a16:creationId xmlns:a16="http://schemas.microsoft.com/office/drawing/2014/main" id="{9C023DF7-3D88-1779-A317-FC87B59EDE9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6 h 72"/>
                  <a:gd name="T2" fmla="*/ 0 w 42"/>
                  <a:gd name="T3" fmla="*/ 23 h 72"/>
                  <a:gd name="T4" fmla="*/ 12 w 42"/>
                  <a:gd name="T5" fmla="*/ 8 h 72"/>
                  <a:gd name="T6" fmla="*/ 0 w 42"/>
                  <a:gd name="T7" fmla="*/ 8 h 72"/>
                  <a:gd name="T8" fmla="*/ 12 w 42"/>
                  <a:gd name="T9" fmla="*/ 8 h 72"/>
                  <a:gd name="T10" fmla="*/ 24 w 42"/>
                  <a:gd name="T11" fmla="*/ 8 h 72"/>
                  <a:gd name="T12" fmla="*/ 36 w 42"/>
                  <a:gd name="T13" fmla="*/ 8 h 72"/>
                  <a:gd name="T14" fmla="*/ 42 w 42"/>
                  <a:gd name="T15" fmla="*/ 0 h 72"/>
                  <a:gd name="T16" fmla="*/ 30 w 42"/>
                  <a:gd name="T17" fmla="*/ 23 h 72"/>
                  <a:gd name="T18" fmla="*/ 42 w 42"/>
                  <a:gd name="T19" fmla="*/ 61 h 72"/>
                  <a:gd name="T20" fmla="*/ 12 w 42"/>
                  <a:gd name="T21" fmla="*/ 91 h 72"/>
                  <a:gd name="T22" fmla="*/ 6 w 42"/>
                  <a:gd name="T23" fmla="*/ 46 h 72"/>
                  <a:gd name="T24" fmla="*/ 6 w 42"/>
                  <a:gd name="T25" fmla="*/ 46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nb-NO" sz="1800"/>
              </a:p>
            </p:txBody>
          </p:sp>
        </p:grpSp>
        <p:sp>
          <p:nvSpPr>
            <p:cNvPr id="103438" name="Freeform 14">
              <a:extLst>
                <a:ext uri="{FF2B5EF4-FFF2-40B4-BE49-F238E27FC236}">
                  <a16:creationId xmlns:a16="http://schemas.microsoft.com/office/drawing/2014/main" id="{8448AF98-D48F-7E38-E4D8-74136B022BF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nb-NO" sz="1800"/>
            </a:p>
          </p:txBody>
        </p:sp>
      </p:grpSp>
      <p:grpSp>
        <p:nvGrpSpPr>
          <p:cNvPr id="2053" name="Group 15">
            <a:extLst>
              <a:ext uri="{FF2B5EF4-FFF2-40B4-BE49-F238E27FC236}">
                <a16:creationId xmlns:a16="http://schemas.microsoft.com/office/drawing/2014/main" id="{E773CC27-2634-3A8A-97A6-6B185D048AAB}"/>
              </a:ext>
            </a:extLst>
          </p:cNvPr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2059" name="Freeform 16">
              <a:extLst>
                <a:ext uri="{FF2B5EF4-FFF2-40B4-BE49-F238E27FC236}">
                  <a16:creationId xmlns:a16="http://schemas.microsoft.com/office/drawing/2014/main" id="{9F7E0104-B831-406A-9F62-C847CD8C4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2 h 287"/>
                <a:gd name="T4" fmla="*/ 66 w 365"/>
                <a:gd name="T5" fmla="*/ 112 h 287"/>
                <a:gd name="T6" fmla="*/ 143 w 365"/>
                <a:gd name="T7" fmla="*/ 186 h 287"/>
                <a:gd name="T8" fmla="*/ 191 w 365"/>
                <a:gd name="T9" fmla="*/ 172 h 287"/>
                <a:gd name="T10" fmla="*/ 341 w 365"/>
                <a:gd name="T11" fmla="*/ 295 h 287"/>
                <a:gd name="T12" fmla="*/ 305 w 365"/>
                <a:gd name="T13" fmla="*/ 178 h 287"/>
                <a:gd name="T14" fmla="*/ 365 w 365"/>
                <a:gd name="T15" fmla="*/ 136 h 287"/>
                <a:gd name="T16" fmla="*/ 359 w 365"/>
                <a:gd name="T17" fmla="*/ 130 h 287"/>
                <a:gd name="T18" fmla="*/ 335 w 365"/>
                <a:gd name="T19" fmla="*/ 118 h 287"/>
                <a:gd name="T20" fmla="*/ 299 w 365"/>
                <a:gd name="T21" fmla="*/ 92 h 287"/>
                <a:gd name="T22" fmla="*/ 257 w 365"/>
                <a:gd name="T23" fmla="*/ 74 h 287"/>
                <a:gd name="T24" fmla="*/ 215 w 365"/>
                <a:gd name="T25" fmla="*/ 56 h 287"/>
                <a:gd name="T26" fmla="*/ 173 w 365"/>
                <a:gd name="T27" fmla="*/ 38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60" name="Freeform 17">
              <a:extLst>
                <a:ext uri="{FF2B5EF4-FFF2-40B4-BE49-F238E27FC236}">
                  <a16:creationId xmlns:a16="http://schemas.microsoft.com/office/drawing/2014/main" id="{9816638B-3708-E05D-F7F6-823CF3F04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61" name="Freeform 18">
              <a:extLst>
                <a:ext uri="{FF2B5EF4-FFF2-40B4-BE49-F238E27FC236}">
                  <a16:creationId xmlns:a16="http://schemas.microsoft.com/office/drawing/2014/main" id="{8A242C4A-5127-54C5-7FAE-30B0DE0E4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2 h 60"/>
                <a:gd name="T16" fmla="*/ 65 w 71"/>
                <a:gd name="T17" fmla="*/ 44 h 60"/>
                <a:gd name="T18" fmla="*/ 71 w 71"/>
                <a:gd name="T19" fmla="*/ 56 h 60"/>
                <a:gd name="T20" fmla="*/ 71 w 71"/>
                <a:gd name="T21" fmla="*/ 62 h 60"/>
                <a:gd name="T22" fmla="*/ 59 w 71"/>
                <a:gd name="T23" fmla="*/ 56 h 60"/>
                <a:gd name="T24" fmla="*/ 47 w 71"/>
                <a:gd name="T25" fmla="*/ 44 h 60"/>
                <a:gd name="T26" fmla="*/ 23 w 71"/>
                <a:gd name="T27" fmla="*/ 32 h 60"/>
                <a:gd name="T28" fmla="*/ 23 w 71"/>
                <a:gd name="T29" fmla="*/ 38 h 60"/>
                <a:gd name="T30" fmla="*/ 18 w 71"/>
                <a:gd name="T31" fmla="*/ 44 h 60"/>
                <a:gd name="T32" fmla="*/ 12 w 71"/>
                <a:gd name="T33" fmla="*/ 50 h 60"/>
                <a:gd name="T34" fmla="*/ 6 w 71"/>
                <a:gd name="T35" fmla="*/ 50 h 60"/>
                <a:gd name="T36" fmla="*/ 6 w 71"/>
                <a:gd name="T37" fmla="*/ 50 h 60"/>
                <a:gd name="T38" fmla="*/ 6 w 71"/>
                <a:gd name="T39" fmla="*/ 38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62" name="Freeform 19">
              <a:extLst>
                <a:ext uri="{FF2B5EF4-FFF2-40B4-BE49-F238E27FC236}">
                  <a16:creationId xmlns:a16="http://schemas.microsoft.com/office/drawing/2014/main" id="{4C368C6E-7AEE-4948-7D2C-67D19D185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6 h 162"/>
                <a:gd name="T10" fmla="*/ 96 w 161"/>
                <a:gd name="T11" fmla="*/ 62 h 162"/>
                <a:gd name="T12" fmla="*/ 102 w 161"/>
                <a:gd name="T13" fmla="*/ 74 h 162"/>
                <a:gd name="T14" fmla="*/ 108 w 161"/>
                <a:gd name="T15" fmla="*/ 86 h 162"/>
                <a:gd name="T16" fmla="*/ 120 w 161"/>
                <a:gd name="T17" fmla="*/ 98 h 162"/>
                <a:gd name="T18" fmla="*/ 143 w 161"/>
                <a:gd name="T19" fmla="*/ 116 h 162"/>
                <a:gd name="T20" fmla="*/ 155 w 161"/>
                <a:gd name="T21" fmla="*/ 142 h 162"/>
                <a:gd name="T22" fmla="*/ 161 w 161"/>
                <a:gd name="T23" fmla="*/ 160 h 162"/>
                <a:gd name="T24" fmla="*/ 161 w 161"/>
                <a:gd name="T25" fmla="*/ 166 h 162"/>
                <a:gd name="T26" fmla="*/ 96 w 161"/>
                <a:gd name="T27" fmla="*/ 104 h 162"/>
                <a:gd name="T28" fmla="*/ 30 w 161"/>
                <a:gd name="T29" fmla="*/ 56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63" name="Freeform 20">
              <a:extLst>
                <a:ext uri="{FF2B5EF4-FFF2-40B4-BE49-F238E27FC236}">
                  <a16:creationId xmlns:a16="http://schemas.microsoft.com/office/drawing/2014/main" id="{AA792FDF-4AD8-3F5A-7751-36F043ACE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2 h 60"/>
                <a:gd name="T4" fmla="*/ 41 w 59"/>
                <a:gd name="T5" fmla="*/ 38 h 60"/>
                <a:gd name="T6" fmla="*/ 47 w 59"/>
                <a:gd name="T7" fmla="*/ 44 h 60"/>
                <a:gd name="T8" fmla="*/ 53 w 59"/>
                <a:gd name="T9" fmla="*/ 56 h 60"/>
                <a:gd name="T10" fmla="*/ 53 w 59"/>
                <a:gd name="T11" fmla="*/ 62 h 60"/>
                <a:gd name="T12" fmla="*/ 47 w 59"/>
                <a:gd name="T13" fmla="*/ 56 h 60"/>
                <a:gd name="T14" fmla="*/ 35 w 59"/>
                <a:gd name="T15" fmla="*/ 50 h 60"/>
                <a:gd name="T16" fmla="*/ 23 w 59"/>
                <a:gd name="T17" fmla="*/ 38 h 60"/>
                <a:gd name="T18" fmla="*/ 17 w 59"/>
                <a:gd name="T19" fmla="*/ 32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  <p:sp>
          <p:nvSpPr>
            <p:cNvPr id="2064" name="Freeform 21">
              <a:extLst>
                <a:ext uri="{FF2B5EF4-FFF2-40B4-BE49-F238E27FC236}">
                  <a16:creationId xmlns:a16="http://schemas.microsoft.com/office/drawing/2014/main" id="{BA7EFD38-02E8-7621-D74C-CDF913BA0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8 h 204"/>
                <a:gd name="T2" fmla="*/ 245 w 245"/>
                <a:gd name="T3" fmla="*/ 44 h 204"/>
                <a:gd name="T4" fmla="*/ 209 w 245"/>
                <a:gd name="T5" fmla="*/ 86 h 204"/>
                <a:gd name="T6" fmla="*/ 143 w 245"/>
                <a:gd name="T7" fmla="*/ 136 h 204"/>
                <a:gd name="T8" fmla="*/ 167 w 245"/>
                <a:gd name="T9" fmla="*/ 160 h 204"/>
                <a:gd name="T10" fmla="*/ 179 w 245"/>
                <a:gd name="T11" fmla="*/ 210 h 204"/>
                <a:gd name="T12" fmla="*/ 77 w 245"/>
                <a:gd name="T13" fmla="*/ 136 h 204"/>
                <a:gd name="T14" fmla="*/ 47 w 245"/>
                <a:gd name="T15" fmla="*/ 86 h 204"/>
                <a:gd name="T16" fmla="*/ 89 w 245"/>
                <a:gd name="T17" fmla="*/ 68 h 204"/>
                <a:gd name="T18" fmla="*/ 59 w 245"/>
                <a:gd name="T19" fmla="*/ 38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8 h 204"/>
                <a:gd name="T50" fmla="*/ 233 w 245"/>
                <a:gd name="T51" fmla="*/ 38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 sz="1800"/>
            </a:p>
          </p:txBody>
        </p:sp>
      </p:grpSp>
      <p:sp>
        <p:nvSpPr>
          <p:cNvPr id="103446" name="Rectangle 22">
            <a:extLst>
              <a:ext uri="{FF2B5EF4-FFF2-40B4-BE49-F238E27FC236}">
                <a16:creationId xmlns:a16="http://schemas.microsoft.com/office/drawing/2014/main" id="{192E1BB9-E301-B15C-9845-5D150AA75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2055" name="Rectangle 23">
            <a:extLst>
              <a:ext uri="{FF2B5EF4-FFF2-40B4-BE49-F238E27FC236}">
                <a16:creationId xmlns:a16="http://schemas.microsoft.com/office/drawing/2014/main" id="{73633D86-B60D-BA23-8B84-90C0D25DB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3448" name="Rectangle 24">
            <a:extLst>
              <a:ext uri="{FF2B5EF4-FFF2-40B4-BE49-F238E27FC236}">
                <a16:creationId xmlns:a16="http://schemas.microsoft.com/office/drawing/2014/main" id="{6317AB34-3758-B937-49E5-F63489CB0D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449" name="Rectangle 25">
            <a:extLst>
              <a:ext uri="{FF2B5EF4-FFF2-40B4-BE49-F238E27FC236}">
                <a16:creationId xmlns:a16="http://schemas.microsoft.com/office/drawing/2014/main" id="{55F84595-F927-3EAC-D384-489505A9F4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450" name="Rectangle 26">
            <a:extLst>
              <a:ext uri="{FF2B5EF4-FFF2-40B4-BE49-F238E27FC236}">
                <a16:creationId xmlns:a16="http://schemas.microsoft.com/office/drawing/2014/main" id="{1A4BF6C7-4DC4-7CF6-4E52-D0BB2B6A6D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259066D-9E94-4F61-86BD-6757479A936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732033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FCCCD06-6B37-1B88-FA31-129E635D7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CF4E914-2FBE-DCC2-479A-FDF325B9B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1A305E0-1E2B-B8EE-0175-BDB87D5D79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 alt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3EAF78-CD6B-A82B-DC20-13C0998C9C8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 altLang="nb-N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84C111-1C2D-E78D-AAC7-DAD8C2D9124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9BF4EC-F833-4136-A073-C86428263E0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6413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25A0E09-C1F1-5580-9668-E8753A143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Klikk for å redigere tittelstil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140AC44-8464-0FFE-0AA7-A6E7F7408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Klikk for å redigere tekststiler i malen</a:t>
            </a:r>
          </a:p>
          <a:p>
            <a:pPr lvl="1"/>
            <a:r>
              <a:rPr lang="en-US" altLang="nb-NO"/>
              <a:t>Andre nivå</a:t>
            </a:r>
          </a:p>
          <a:p>
            <a:pPr lvl="2"/>
            <a:r>
              <a:rPr lang="en-US" altLang="nb-NO"/>
              <a:t>Tredje nivå</a:t>
            </a:r>
          </a:p>
          <a:p>
            <a:pPr lvl="3"/>
            <a:r>
              <a:rPr lang="en-US" altLang="nb-NO"/>
              <a:t>Fjerde nivå</a:t>
            </a:r>
          </a:p>
          <a:p>
            <a:pPr lvl="4"/>
            <a:r>
              <a:rPr lang="en-US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F973B5B-A872-56C2-9099-4A05D8A0C78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795324-5CBC-D043-1A8A-46D1663EA4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kirsten johansen horrigmo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FC34AEC-46F3-3ED7-E4B6-195903BBE5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171F54A-EB34-46D4-911A-0A279FB3F40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4932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1687787-E5EE-4942-895E-70D32581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30DAC2-3AD6-43DD-BABD-C571DDA80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E8218F-A77F-40E1-93C8-8279C9C63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D279C-A02D-49B8-A18C-0E21D4A488FD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53E5DD-2E6E-4CDF-9B9E-8654B2B37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243435-9FE7-490A-8570-EF01BEE77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E4366-4CB3-407D-8EF4-82C3ABA587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521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5C8EE6-9BA8-43CE-B681-683BB1DC2C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Hvordan kan steder kartlegges som ressurs for skolen?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F92556-0475-2CB7-F32C-FA58B75EF6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La oss bytte ut begreper som lokalsamfunn og bydel med begrepet sted slik det etter hvert benyttes i </a:t>
            </a:r>
            <a:r>
              <a:rPr lang="nb-NO" i="1" dirty="0"/>
              <a:t>stedsbasert utdanning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733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4">
            <a:extLst>
              <a:ext uri="{FF2B5EF4-FFF2-40B4-BE49-F238E27FC236}">
                <a16:creationId xmlns:a16="http://schemas.microsoft.com/office/drawing/2014/main" id="{785DFFFE-E916-8FD8-0A9C-7A0557F2A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1" y="908050"/>
            <a:ext cx="5616575" cy="5545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Oval 5">
            <a:extLst>
              <a:ext uri="{FF2B5EF4-FFF2-40B4-BE49-F238E27FC236}">
                <a16:creationId xmlns:a16="http://schemas.microsoft.com/office/drawing/2014/main" id="{22CE5403-83B5-BA16-1287-E1C316845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539" y="1484314"/>
            <a:ext cx="4319587" cy="43211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Oval 6">
            <a:extLst>
              <a:ext uri="{FF2B5EF4-FFF2-40B4-BE49-F238E27FC236}">
                <a16:creationId xmlns:a16="http://schemas.microsoft.com/office/drawing/2014/main" id="{C2B47039-CB05-1569-E988-A3CD3ED78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9" y="2060575"/>
            <a:ext cx="3095625" cy="3168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5" name="Oval 7">
            <a:extLst>
              <a:ext uri="{FF2B5EF4-FFF2-40B4-BE49-F238E27FC236}">
                <a16:creationId xmlns:a16="http://schemas.microsoft.com/office/drawing/2014/main" id="{117E8440-6D56-468E-75A9-580B21829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6" y="2492376"/>
            <a:ext cx="2016125" cy="2232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alt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6" name="Oval 8">
            <a:extLst>
              <a:ext uri="{FF2B5EF4-FFF2-40B4-BE49-F238E27FC236}">
                <a16:creationId xmlns:a16="http://schemas.microsoft.com/office/drawing/2014/main" id="{C8F56E99-862F-DF2F-5D42-FD28CF0F8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838" y="2924175"/>
            <a:ext cx="1223962" cy="1225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sz="1800" dirty="0">
                <a:solidFill>
                  <a:srgbClr val="FFFFFF"/>
                </a:solidFill>
              </a:rPr>
              <a:t>SKOLE/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STED</a:t>
            </a:r>
          </a:p>
        </p:txBody>
      </p:sp>
      <p:sp>
        <p:nvSpPr>
          <p:cNvPr id="30727" name="Line 12">
            <a:extLst>
              <a:ext uri="{FF2B5EF4-FFF2-40B4-BE49-F238E27FC236}">
                <a16:creationId xmlns:a16="http://schemas.microsoft.com/office/drawing/2014/main" id="{E45ED093-7E70-28B7-DDB3-213D2DF395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00826" y="1196975"/>
            <a:ext cx="2303463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8" name="Text Box 13">
            <a:extLst>
              <a:ext uri="{FF2B5EF4-FFF2-40B4-BE49-F238E27FC236}">
                <a16:creationId xmlns:a16="http://schemas.microsoft.com/office/drawing/2014/main" id="{075551FA-AF45-BC5C-B503-3E8E928BE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3650" y="928688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Nærmiljø/Nabolag</a:t>
            </a:r>
          </a:p>
        </p:txBody>
      </p:sp>
      <p:sp>
        <p:nvSpPr>
          <p:cNvPr id="30729" name="Line 15">
            <a:extLst>
              <a:ext uri="{FF2B5EF4-FFF2-40B4-BE49-F238E27FC236}">
                <a16:creationId xmlns:a16="http://schemas.microsoft.com/office/drawing/2014/main" id="{B2C497A6-F60A-F319-4EAA-48291CB268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04063" y="2924175"/>
            <a:ext cx="2087562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30" name="Text Box 16">
            <a:extLst>
              <a:ext uri="{FF2B5EF4-FFF2-40B4-BE49-F238E27FC236}">
                <a16:creationId xmlns:a16="http://schemas.microsoft.com/office/drawing/2014/main" id="{5F4925A0-48B7-6347-D485-A308B7D67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187" y="2655888"/>
            <a:ext cx="24479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Lokalsamfunn/bydel</a:t>
            </a:r>
          </a:p>
        </p:txBody>
      </p:sp>
      <p:sp>
        <p:nvSpPr>
          <p:cNvPr id="30731" name="Line 17">
            <a:extLst>
              <a:ext uri="{FF2B5EF4-FFF2-40B4-BE49-F238E27FC236}">
                <a16:creationId xmlns:a16="http://schemas.microsoft.com/office/drawing/2014/main" id="{4C1E944B-5BE5-496D-1A8C-B843695E50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51763" y="4076700"/>
            <a:ext cx="165735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32" name="Text Box 18">
            <a:extLst>
              <a:ext uri="{FF2B5EF4-FFF2-40B4-BE49-F238E27FC236}">
                <a16:creationId xmlns:a16="http://schemas.microsoft.com/office/drawing/2014/main" id="{18414973-2209-5773-678C-E9FD46DF4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7038" y="4097338"/>
            <a:ext cx="22510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Det norske samfunn</a:t>
            </a:r>
          </a:p>
        </p:txBody>
      </p:sp>
      <p:sp>
        <p:nvSpPr>
          <p:cNvPr id="30733" name="Line 19">
            <a:extLst>
              <a:ext uri="{FF2B5EF4-FFF2-40B4-BE49-F238E27FC236}">
                <a16:creationId xmlns:a16="http://schemas.microsoft.com/office/drawing/2014/main" id="{A4CE53DE-B91D-0EA0-CB37-8FB13925E4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08888" y="5373688"/>
            <a:ext cx="16557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34" name="Text Box 20">
            <a:extLst>
              <a:ext uri="{FF2B5EF4-FFF2-40B4-BE49-F238E27FC236}">
                <a16:creationId xmlns:a16="http://schemas.microsoft.com/office/drawing/2014/main" id="{4C1B5C56-C5DA-B2F1-372E-C29F25AD1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113" y="5373688"/>
            <a:ext cx="26501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Verdens-Samfunnet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(globale samfunn)</a:t>
            </a:r>
          </a:p>
        </p:txBody>
      </p:sp>
      <p:sp>
        <p:nvSpPr>
          <p:cNvPr id="30735" name="Text Box 21">
            <a:extLst>
              <a:ext uri="{FF2B5EF4-FFF2-40B4-BE49-F238E27FC236}">
                <a16:creationId xmlns:a16="http://schemas.microsoft.com/office/drawing/2014/main" id="{191C59DB-6FC4-F3A8-71D4-E1BADEE92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4" y="181069"/>
            <a:ext cx="671639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Sted og rom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sz="1800" dirty="0">
                <a:solidFill>
                  <a:srgbClr val="FFFFFF"/>
                </a:solidFill>
              </a:rPr>
              <a:t>omgivelser skolen kan påvirkes av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94BB74D5-BC02-FE83-F8B4-95DA458FB95F}"/>
              </a:ext>
            </a:extLst>
          </p:cNvPr>
          <p:cNvSpPr/>
          <p:nvPr/>
        </p:nvSpPr>
        <p:spPr>
          <a:xfrm>
            <a:off x="3877056" y="347471"/>
            <a:ext cx="8020778" cy="600760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og unges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B6AFC2-2E1B-1D01-7FF8-AA540DC8D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0" y="2203703"/>
            <a:ext cx="7056119" cy="315468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nb-NO" dirty="0"/>
              <a:t>Barnehagens og skolens nær- og lokalmiljø (geografiske omgivelser/stedet)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79A5242-A5ED-29F2-D580-650C60300EA8}"/>
              </a:ext>
            </a:extLst>
          </p:cNvPr>
          <p:cNvSpPr txBox="1"/>
          <p:nvPr/>
        </p:nvSpPr>
        <p:spPr>
          <a:xfrm>
            <a:off x="5821365" y="1207007"/>
            <a:ext cx="232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og unges bosted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86E548F-40D6-7B04-DF7B-98E7D8CE46AC}"/>
              </a:ext>
            </a:extLst>
          </p:cNvPr>
          <p:cNvSpPr txBox="1"/>
          <p:nvPr/>
        </p:nvSpPr>
        <p:spPr>
          <a:xfrm>
            <a:off x="0" y="223284"/>
            <a:ext cx="438912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Space and Place/Rom og Sted er forbundet med hverandre gjennom ulike bevegelser: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Fysiske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(transport)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Symbolske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(religion)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Politiske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(klima, arbeider- og Kvinnebevegelse,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black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life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matters)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Sosiale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(migrasjon, nettverk og Forbindelser til forskjellig, Felleskap     og nettverk)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og unge har erfaringer fra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nb-NO" dirty="0">
                <a:solidFill>
                  <a:prstClr val="black"/>
                </a:solidFill>
                <a:latin typeface="Aptos" panose="02110004020202020204"/>
              </a:rPr>
              <a:t>f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lere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steder og er del av ulike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bevegelser som også gir dem erfaringer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Hvordan bevegelser treffer det spesifikke stedet vil variere med det som allerede er etablert på stedet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Hvordan kan vi sette barn og unges erfaringer i dialog med barnehagen og skolens mandat om å gi nye erfaringer ved å utforske det lokale miljø?</a:t>
            </a:r>
          </a:p>
        </p:txBody>
      </p:sp>
    </p:spTree>
    <p:extLst>
      <p:ext uri="{BB962C8B-B14F-4D97-AF65-F5344CB8AC3E}">
        <p14:creationId xmlns:p14="http://schemas.microsoft.com/office/powerpoint/2010/main" val="383481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411A81-C381-1365-85A5-D3F4FD54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Sted og rom </a:t>
            </a:r>
            <a:r>
              <a:rPr lang="nb-NO" sz="2000" dirty="0"/>
              <a:t>(Tuan 1974)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BF782D-B326-062A-DDA4-27CF63258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Rom</a:t>
            </a:r>
            <a:r>
              <a:rPr lang="nb-NO" dirty="0"/>
              <a:t> kan leses som noe åpent og dynamisk, og dreier seg om bevegelser og relasjoner</a:t>
            </a:r>
          </a:p>
          <a:p>
            <a:pPr>
              <a:buFontTx/>
              <a:buChar char="-"/>
            </a:pPr>
            <a:r>
              <a:rPr lang="nb-NO" dirty="0"/>
              <a:t>Fysiske: transportmidler</a:t>
            </a:r>
          </a:p>
          <a:p>
            <a:pPr>
              <a:buFontTx/>
              <a:buChar char="-"/>
            </a:pPr>
            <a:r>
              <a:rPr lang="nb-NO" dirty="0"/>
              <a:t>Sosiale: mennesker  forflyttes</a:t>
            </a:r>
          </a:p>
          <a:p>
            <a:pPr>
              <a:buFontTx/>
              <a:buChar char="-"/>
            </a:pPr>
            <a:r>
              <a:rPr lang="nb-NO" dirty="0"/>
              <a:t>Symbolske: religioner</a:t>
            </a:r>
          </a:p>
          <a:p>
            <a:pPr>
              <a:buFontTx/>
              <a:buChar char="-"/>
            </a:pPr>
            <a:r>
              <a:rPr lang="nb-NO" dirty="0"/>
              <a:t>Politiske: arbeiderbevegelse, kvinnebevegelse, #metoo, klima</a:t>
            </a:r>
          </a:p>
          <a:p>
            <a:pPr>
              <a:buFontTx/>
              <a:buChar char="-"/>
            </a:pPr>
            <a:r>
              <a:rPr lang="nb-NO" dirty="0"/>
              <a:t>Mediale: sosiale medier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570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154C49-B109-0AB5-1681-3A827AA6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Sted og rom 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(Tuan 1974)</a:t>
            </a:r>
            <a:endParaRPr lang="nb-NO" sz="2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DEA809-38B7-CAC9-5A38-6AB6CC22E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834" y="1575302"/>
            <a:ext cx="11242773" cy="5088047"/>
          </a:xfrm>
        </p:spPr>
        <p:txBody>
          <a:bodyPr>
            <a:normAutofit fontScale="70000" lnSpcReduction="2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3200" b="1" dirty="0">
                <a:solidFill>
                  <a:prstClr val="black"/>
                </a:solidFill>
              </a:rPr>
              <a:t>Sted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kan leses som der </a:t>
            </a:r>
            <a:r>
              <a:rPr kumimoji="0" lang="nb-NO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bevegelsene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gjør et </a:t>
            </a:r>
            <a:r>
              <a:rPr kumimoji="0" lang="nb-NO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stopp</a:t>
            </a:r>
            <a:r>
              <a:rPr lang="nb-NO" sz="3200" dirty="0">
                <a:solidFill>
                  <a:prstClr val="black"/>
                </a:solidFill>
              </a:rPr>
              <a:t>.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Da vektlegges det faste og stabile altså; det som har varighet utover den enkeltes tilstedeværelse:</a:t>
            </a:r>
            <a:endParaRPr lang="nb-NO" sz="3200" dirty="0">
              <a:solidFill>
                <a:prstClr val="black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3200" dirty="0">
                <a:solidFill>
                  <a:prstClr val="black"/>
                </a:solidFill>
              </a:rPr>
              <a:t>Tradisjoner og historie, symboler som manifesteres i det materielle (kirka, moske), stedets presentasjon av seg selv (kumlokk, statuer, gatenavn)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Bebygde landskap (materialitet), og sammenheng mellom det bebygde landskap og naturen</a:t>
            </a:r>
          </a:p>
          <a:p>
            <a:pPr marL="0" indent="0">
              <a:buNone/>
            </a:pPr>
            <a:r>
              <a:rPr lang="nb-NO" sz="3200" dirty="0"/>
              <a:t>-   Kulturelle uttrykk (folkedans, kunstgallerier, rånere) </a:t>
            </a:r>
          </a:p>
          <a:p>
            <a:r>
              <a:rPr lang="nb-NO" sz="3200" dirty="0"/>
              <a:t>Steder er sosiale og består av ulike møteplasser, virksomheter, roller. Steder har også bevegelser, men da følger de ofte faste mønstre (vaner og rutiner), og står i en viss sammenheng med fellesskap. </a:t>
            </a:r>
          </a:p>
          <a:p>
            <a:r>
              <a:rPr lang="nb-NO" sz="3200" dirty="0"/>
              <a:t>Steder er økonomiske og har et arbeids- og næringsliv som består av virksomheter, roller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Steder formidles, dannes og omdannes gjennom menneskers hverdagslige aktivitet. </a:t>
            </a:r>
            <a:endParaRPr lang="nb-NO" sz="320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De romlige bevegelsene griper inn i steder (for eksempel pendling), og påvirker stedets hverdagsliv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175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59A99C-A158-F6B7-AA0D-A8AA83BD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Stedsdefinisjon og avgrensingens kunst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7B935F-D31F-32F8-6C4E-141C1A1D9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35" y="1794439"/>
            <a:ext cx="11036929" cy="50443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John Agnew (1987) definerte tre aspekter ved sted: </a:t>
            </a:r>
          </a:p>
          <a:p>
            <a:pPr marL="0" indent="0">
              <a:buNone/>
            </a:pP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1) Stedets plassering (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location) 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som en unik flekk i universet (rommet), </a:t>
            </a:r>
            <a:r>
              <a:rPr lang="nb-NO" sz="2400" dirty="0"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et landskap  nært eller fjernt til andre steder, landskapet påvirker stedshistorien, utviklingen, bosetting, sosial ulikhet og levekår; </a:t>
            </a:r>
          </a:p>
          <a:p>
            <a:pPr marL="0" indent="0">
              <a:buNone/>
            </a:pP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2) </a:t>
            </a:r>
            <a:r>
              <a:rPr lang="nb-NO" sz="2400" dirty="0">
                <a:ea typeface="Aptos" panose="020B0004020202020204" pitchFamily="34" charset="0"/>
                <a:cs typeface="Times New Roman" panose="02020603050405020304" pitchFamily="18" charset="0"/>
              </a:rPr>
              <a:t>stedet er en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setting for sosial interaksjon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Ulike former for sosial interaksjon binder </a:t>
            </a:r>
            <a:r>
              <a:rPr lang="nb-NO" sz="2400" dirty="0">
                <a:ea typeface="Aptos" panose="020B0004020202020204" pitchFamily="34" charset="0"/>
                <a:cs typeface="Times New Roman" panose="02020603050405020304" pitchFamily="18" charset="0"/>
              </a:rPr>
              <a:t>folk 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sammen gjennom sine møteplasser. </a:t>
            </a:r>
            <a:r>
              <a:rPr lang="nb-NO" sz="2400" dirty="0">
                <a:ea typeface="Aptos" panose="020B0004020202020204" pitchFamily="34" charset="0"/>
                <a:cs typeface="Times New Roman" panose="02020603050405020304" pitchFamily="18" charset="0"/>
              </a:rPr>
              <a:t>Ulike møteplasser bidrar til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forming og omforming av normer, holdninger og den stedlige kulturen. Viktig med tanke på  ekskludering og inkludering. </a:t>
            </a:r>
          </a:p>
          <a:p>
            <a:pPr marL="0" indent="0">
              <a:buNone/>
            </a:pP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3) Stedet med sine symbolske uttrykk, virksomheter og møteplasser gir opphav til oppmerksomhet, engasjement og erfaringer. </a:t>
            </a:r>
            <a:r>
              <a:rPr lang="nb-NO" sz="2400" i="1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Sense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2400" i="1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2400" i="1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place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på norsk </a:t>
            </a:r>
            <a:r>
              <a:rPr lang="nb-NO" sz="2400" i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stedsbevissthet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og </a:t>
            </a:r>
            <a:r>
              <a:rPr lang="nb-NO" sz="24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referrer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til den </a:t>
            </a:r>
            <a:r>
              <a:rPr lang="nb-NO" sz="24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oppfattetde</a:t>
            </a:r>
            <a:r>
              <a:rPr lang="nb-NO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meningen av stedet.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2586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67E5A5-5476-DE6E-5E8D-0998A26E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Stedstilhørighet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F8F797-29F8-9E0B-824B-B3738221F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972800" cy="5037482"/>
          </a:xfrm>
        </p:spPr>
        <p:txBody>
          <a:bodyPr/>
          <a:lstStyle/>
          <a:p>
            <a:r>
              <a:rPr lang="nb-NO" sz="2400" dirty="0"/>
              <a:t>Tilhørighet dannes gjennom:</a:t>
            </a:r>
          </a:p>
          <a:p>
            <a:pPr lvl="1">
              <a:buFontTx/>
              <a:buChar char="-"/>
            </a:pPr>
            <a:r>
              <a:rPr lang="nb-NO" sz="2000" dirty="0"/>
              <a:t>Kjennskap til stedlige bevegelser</a:t>
            </a:r>
          </a:p>
          <a:p>
            <a:pPr lvl="1">
              <a:buFontTx/>
              <a:buChar char="-"/>
            </a:pPr>
            <a:r>
              <a:rPr lang="nb-NO" sz="2000" dirty="0"/>
              <a:t>Kunnskaper om stedet</a:t>
            </a:r>
          </a:p>
          <a:p>
            <a:pPr lvl="1">
              <a:buFontTx/>
              <a:buChar char="-"/>
            </a:pPr>
            <a:r>
              <a:rPr lang="nb-NO" sz="2000" dirty="0"/>
              <a:t>Erfaringer (mentale og sanselige) med og i stedet</a:t>
            </a:r>
          </a:p>
          <a:p>
            <a:pPr lvl="1">
              <a:buFontTx/>
              <a:buChar char="-"/>
            </a:pPr>
            <a:r>
              <a:rPr lang="nb-NO" sz="2000" dirty="0"/>
              <a:t>Deltakelse i sosiale fellesskaper</a:t>
            </a:r>
          </a:p>
          <a:p>
            <a:pPr lvl="1">
              <a:buFontTx/>
              <a:buChar char="-"/>
            </a:pPr>
            <a:r>
              <a:rPr lang="nb-NO" sz="2000" dirty="0"/>
              <a:t>Engasjement for stedlige aktiviteter</a:t>
            </a:r>
          </a:p>
          <a:p>
            <a:pPr lvl="1">
              <a:buFontTx/>
              <a:buChar char="-"/>
            </a:pPr>
            <a:r>
              <a:rPr lang="nb-NO" sz="2000" dirty="0"/>
              <a:t>Affinitet til stedet</a:t>
            </a:r>
          </a:p>
          <a:p>
            <a:pPr marL="457200" lvl="1" indent="0">
              <a:buNone/>
            </a:pPr>
            <a:endParaRPr lang="nb-NO" sz="2000" dirty="0"/>
          </a:p>
          <a:p>
            <a:r>
              <a:rPr lang="nb-NO" sz="1800" dirty="0"/>
              <a:t>Hvordan kan skolen bidra til at elever opplever </a:t>
            </a:r>
            <a:r>
              <a:rPr lang="nb-NO" sz="1800" b="1" dirty="0"/>
              <a:t>stolthet over sitt eget hjemsted</a:t>
            </a:r>
            <a:r>
              <a:rPr lang="nb-NO" sz="1800" dirty="0"/>
              <a:t>? </a:t>
            </a:r>
          </a:p>
          <a:p>
            <a:r>
              <a:rPr lang="nb-NO" sz="1800" dirty="0"/>
              <a:t>Hvorfor kan elevers evne til å </a:t>
            </a:r>
            <a:r>
              <a:rPr lang="nb-NO" sz="1800" b="1" dirty="0"/>
              <a:t>gjenkjenne, gjenkalle og gjenfortelle </a:t>
            </a:r>
            <a:r>
              <a:rPr lang="nb-NO" sz="1800" dirty="0"/>
              <a:t>være viktig å spille på lag med i formidlingen av lokalsamfunn/bydel?</a:t>
            </a:r>
          </a:p>
        </p:txBody>
      </p:sp>
    </p:spTree>
    <p:extLst>
      <p:ext uri="{BB962C8B-B14F-4D97-AF65-F5344CB8AC3E}">
        <p14:creationId xmlns:p14="http://schemas.microsoft.com/office/powerpoint/2010/main" val="2837418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Plassholder for lysbildenummer 5">
            <a:extLst>
              <a:ext uri="{FF2B5EF4-FFF2-40B4-BE49-F238E27FC236}">
                <a16:creationId xmlns:a16="http://schemas.microsoft.com/office/drawing/2014/main" id="{1DDE1376-DA45-4177-9CD8-01803A9F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D0CCDF-722A-46DB-9C91-658E990E9F42}" type="slidenum">
              <a:rPr kumimoji="0" lang="en-US" alt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nb-NO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DA45F6E6-6DBC-4582-87FC-6ED963173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1"/>
            <a:ext cx="8291512" cy="1412875"/>
          </a:xfrm>
        </p:spPr>
        <p:txBody>
          <a:bodyPr/>
          <a:lstStyle/>
          <a:p>
            <a:pPr eaLnBrk="1" hangingPunct="1"/>
            <a:r>
              <a:rPr lang="nb-NO" altLang="nb-NO" b="1"/>
              <a:t>Felles vitenslager</a:t>
            </a:r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1BE8BC80-5D8F-443D-B105-A20D15A97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nb-NO" altLang="nb-NO" sz="2800" dirty="0"/>
          </a:p>
          <a:p>
            <a:pPr eaLnBrk="1" hangingPunct="1">
              <a:lnSpc>
                <a:spcPct val="90000"/>
              </a:lnSpc>
            </a:pPr>
            <a:r>
              <a:rPr lang="nb-NO" altLang="nb-NO" sz="2400" dirty="0"/>
              <a:t>Et lokalsamfunn/bydel har et sett av samlet kunnskaper og erfaringer, og som individene deler. Dette er kunnskaper og erfaringer som danner grunnlag for referanser</a:t>
            </a:r>
          </a:p>
          <a:p>
            <a:pPr eaLnBrk="1" hangingPunct="1">
              <a:lnSpc>
                <a:spcPct val="90000"/>
              </a:lnSpc>
            </a:pPr>
            <a:endParaRPr lang="nb-NO" altLang="nb-NO" sz="2400" dirty="0"/>
          </a:p>
          <a:p>
            <a:pPr eaLnBrk="1" hangingPunct="1">
              <a:lnSpc>
                <a:spcPct val="90000"/>
              </a:lnSpc>
            </a:pPr>
            <a:r>
              <a:rPr lang="nb-NO" altLang="nb-NO" sz="2400" dirty="0"/>
              <a:t>Språket er et lager for vår felles kunnskap, og er vårt felles vitenslager</a:t>
            </a:r>
          </a:p>
          <a:p>
            <a:pPr eaLnBrk="1" hangingPunct="1">
              <a:lnSpc>
                <a:spcPct val="90000"/>
              </a:lnSpc>
            </a:pPr>
            <a:endParaRPr lang="nb-NO" altLang="nb-NO" sz="2400" dirty="0"/>
          </a:p>
          <a:p>
            <a:pPr eaLnBrk="1" hangingPunct="1">
              <a:lnSpc>
                <a:spcPct val="90000"/>
              </a:lnSpc>
            </a:pPr>
            <a:r>
              <a:rPr lang="nb-NO" altLang="nb-NO" sz="2400" dirty="0"/>
              <a:t>Stedet er konkret, erfaringsnært og fylt av kunnskaper som må avkodes og formidles til nye medlemmer. Denne kunnskapen kan settes i dialog med skolens forskjellige fag</a:t>
            </a:r>
          </a:p>
          <a:p>
            <a:pPr eaLnBrk="1" hangingPunct="1">
              <a:lnSpc>
                <a:spcPct val="90000"/>
              </a:lnSpc>
            </a:pPr>
            <a:endParaRPr lang="nb-NO" altLang="nb-NO" sz="2800" dirty="0"/>
          </a:p>
        </p:txBody>
      </p:sp>
    </p:spTree>
    <p:extLst>
      <p:ext uri="{BB962C8B-B14F-4D97-AF65-F5344CB8AC3E}">
        <p14:creationId xmlns:p14="http://schemas.microsoft.com/office/powerpoint/2010/main" val="36859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99626" y="-1"/>
            <a:ext cx="10071624" cy="1428749"/>
          </a:xfrm>
        </p:spPr>
        <p:txBody>
          <a:bodyPr/>
          <a:lstStyle/>
          <a:p>
            <a:pPr eaLnBrk="1" hangingPunct="1"/>
            <a:r>
              <a:rPr lang="nb-NO" altLang="en-US" sz="2000" dirty="0"/>
              <a:t>Tilgang til kunnskap om bydel og lokalsamfunn avdekkes ved informasjonsinnsamling ( Horrigmo 2014 s.52)</a:t>
            </a:r>
          </a:p>
        </p:txBody>
      </p:sp>
      <p:pic>
        <p:nvPicPr>
          <p:cNvPr id="27651" name="Picture 3" descr="MCj024615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1" y="1924050"/>
            <a:ext cx="4672013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4367214" y="4076700"/>
            <a:ext cx="2808287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043113" y="5176838"/>
            <a:ext cx="32067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 kollektive meningsunivers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-verdier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handlingstandarder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fellesviten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fortolkningsskjemaer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7751764" y="328453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9028114" y="2060575"/>
            <a:ext cx="1639887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Historien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-Fortellinger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-Myter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-Seremonier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-Ritualer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-Dialekter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-Sjargonger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-Konserter og andre kultur-aktiviteter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-festivaler</a:t>
            </a: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 flipV="1">
            <a:off x="2063751" y="2565400"/>
            <a:ext cx="22320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1539875" y="1936750"/>
            <a:ext cx="308289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Observerbare uttrykk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-Bygninger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-Redskaper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-Gater, veier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-Topografi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-Moter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-Møteplasser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-Befolkningssammensetning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-Arbeidsplasser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-Virksomheter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en-US" sz="1800" dirty="0">
                <a:solidFill>
                  <a:prstClr val="black"/>
                </a:solidFill>
              </a:rPr>
              <a:t>- Roller</a:t>
            </a:r>
            <a:endParaRPr kumimoji="0" lang="nb-NO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5735638" y="5805489"/>
            <a:ext cx="4932362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Hvordan få tilgang til det lokale så det kan bli et av </a:t>
            </a:r>
            <a:r>
              <a:rPr lang="nb-NO" altLang="en-US" sz="1800" dirty="0">
                <a:solidFill>
                  <a:prstClr val="black"/>
                </a:solidFill>
              </a:rPr>
              <a:t>skolens</a:t>
            </a:r>
            <a:r>
              <a:rPr kumimoji="0" lang="nb-NO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didaktiske arbeid?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5C949-E312-42A6-8A71-0F147AD974F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20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C69549-9987-C10B-7588-446BE525A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Ideer til kartlegging av lokalsamfunn/bydel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5CF784C1-1F8F-F2C7-6E05-C4DE2251A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581071"/>
              </p:ext>
            </p:extLst>
          </p:nvPr>
        </p:nvGraphicFramePr>
        <p:xfrm>
          <a:off x="941560" y="1510346"/>
          <a:ext cx="9877331" cy="4754655"/>
        </p:xfrm>
        <a:graphic>
          <a:graphicData uri="http://schemas.openxmlformats.org/drawingml/2006/table">
            <a:tbl>
              <a:tblPr firstRow="1" firstCol="1" bandRow="1"/>
              <a:tblGrid>
                <a:gridCol w="2480654">
                  <a:extLst>
                    <a:ext uri="{9D8B030D-6E8A-4147-A177-3AD203B41FA5}">
                      <a16:colId xmlns:a16="http://schemas.microsoft.com/office/drawing/2014/main" val="2780487724"/>
                    </a:ext>
                  </a:extLst>
                </a:gridCol>
                <a:gridCol w="1952320">
                  <a:extLst>
                    <a:ext uri="{9D8B030D-6E8A-4147-A177-3AD203B41FA5}">
                      <a16:colId xmlns:a16="http://schemas.microsoft.com/office/drawing/2014/main" val="772311448"/>
                    </a:ext>
                  </a:extLst>
                </a:gridCol>
                <a:gridCol w="2086501">
                  <a:extLst>
                    <a:ext uri="{9D8B030D-6E8A-4147-A177-3AD203B41FA5}">
                      <a16:colId xmlns:a16="http://schemas.microsoft.com/office/drawing/2014/main" val="1699783419"/>
                    </a:ext>
                  </a:extLst>
                </a:gridCol>
                <a:gridCol w="1678928">
                  <a:extLst>
                    <a:ext uri="{9D8B030D-6E8A-4147-A177-3AD203B41FA5}">
                      <a16:colId xmlns:a16="http://schemas.microsoft.com/office/drawing/2014/main" val="648242505"/>
                    </a:ext>
                  </a:extLst>
                </a:gridCol>
                <a:gridCol w="1678928">
                  <a:extLst>
                    <a:ext uri="{9D8B030D-6E8A-4147-A177-3AD203B41FA5}">
                      <a16:colId xmlns:a16="http://schemas.microsoft.com/office/drawing/2014/main" val="163130461"/>
                    </a:ext>
                  </a:extLst>
                </a:gridCol>
              </a:tblGrid>
              <a:tr h="124439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Objekt/symbol/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virksomheter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Hvordan kan symboler eller virksomheter i lokalmiljøet danne utgangspunkt for engasjement hos elevene?</a:t>
                      </a:r>
                      <a:endParaRPr lang="nb-NO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Hva kan forskjellige objekter/symboler formidle til elever? 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Hvordan kan dette kobles til forskjellige fag i skolen?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Hvilke arbeidsmåter kan tas i bruk for å videreutvikle elevenes engasjement?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Til hva eller hvem er det mulig å bygge forbindelser som skolen kan trekke veksler på?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558952"/>
                  </a:ext>
                </a:extLst>
              </a:tr>
              <a:tr h="455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Statuer, kommunevåpen eller andre symboler </a:t>
                      </a:r>
                      <a:r>
                        <a:rPr lang="nb-NO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(for eksempel på skilt, dører kumlokk)</a:t>
                      </a:r>
                      <a:endParaRPr lang="nb-NO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942387"/>
                  </a:ext>
                </a:extLst>
              </a:tr>
              <a:tr h="3124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Globale/internasjonale markører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(skilt,butikker ol)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258805"/>
                  </a:ext>
                </a:extLst>
              </a:tr>
              <a:tr h="1533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Religiøse symboler, bygninger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458009"/>
                  </a:ext>
                </a:extLst>
              </a:tr>
              <a:tr h="7628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Bygninger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Private boliger (eneboliger/blokker/rekkehus) og offentlige bygninger (rådhus, sykehus, brannvesen, skoler, skatteetaten osv)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605489"/>
                  </a:ext>
                </a:extLst>
              </a:tr>
              <a:tr h="455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Næringsvirksomhet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(for eksempel fabrikker, firmaer, butikker, kafeer)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810933"/>
                  </a:ext>
                </a:extLst>
              </a:tr>
              <a:tr h="1533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Gatenavn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331290"/>
                  </a:ext>
                </a:extLst>
              </a:tr>
              <a:tr h="1533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Stedsnavn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858771"/>
                  </a:ext>
                </a:extLst>
              </a:tr>
              <a:tr h="4554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Museer, kulturminner, historiske minnesmerker og bygninger ol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803928"/>
                  </a:ext>
                </a:extLst>
              </a:tr>
              <a:tr h="30179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Møtesteder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(Hvilke, hvem kan oppholde seg)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552556"/>
                  </a:ext>
                </a:extLst>
              </a:tr>
              <a:tr h="1533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Frivillige organisasjoner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061905"/>
                  </a:ext>
                </a:extLst>
              </a:tr>
              <a:tr h="1533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Transportsystemer</a:t>
                      </a: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195" marR="54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762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231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C0EF2E60-B40B-4149-874C-E6E205E0339F}"/>
              </a:ext>
            </a:extLst>
          </p:cNvPr>
          <p:cNvSpPr/>
          <p:nvPr/>
        </p:nvSpPr>
        <p:spPr>
          <a:xfrm>
            <a:off x="4658141" y="2360451"/>
            <a:ext cx="2315153" cy="2275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Merkevare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8C59672-68D2-47C0-AD13-F04DF0320A59}"/>
              </a:ext>
            </a:extLst>
          </p:cNvPr>
          <p:cNvSpPr/>
          <p:nvPr/>
        </p:nvSpPr>
        <p:spPr>
          <a:xfrm>
            <a:off x="7533860" y="1351722"/>
            <a:ext cx="1490869" cy="1200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Markeds-føring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C265DE1-E723-42E5-8868-D7141E4B4917}"/>
              </a:ext>
            </a:extLst>
          </p:cNvPr>
          <p:cNvSpPr/>
          <p:nvPr/>
        </p:nvSpPr>
        <p:spPr>
          <a:xfrm>
            <a:off x="5224007" y="326003"/>
            <a:ext cx="1288111" cy="13795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prstClr val="white"/>
                </a:solidFill>
                <a:latin typeface="Calibri" panose="020F0502020204030204"/>
              </a:rPr>
              <a:t>Eksport- </a:t>
            </a:r>
            <a:r>
              <a:rPr lang="nb-NO" dirty="0" err="1">
                <a:solidFill>
                  <a:prstClr val="white"/>
                </a:solidFill>
                <a:latin typeface="Calibri" panose="020F0502020204030204"/>
              </a:rPr>
              <a:t>eres</a:t>
            </a:r>
            <a:r>
              <a:rPr lang="nb-NO" dirty="0">
                <a:solidFill>
                  <a:prstClr val="white"/>
                </a:solidFill>
                <a:latin typeface="Calibri" panose="020F0502020204030204"/>
              </a:rPr>
              <a:t> til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2A1AD03-7933-42AE-9E0A-226CFFE24901}"/>
              </a:ext>
            </a:extLst>
          </p:cNvPr>
          <p:cNvSpPr/>
          <p:nvPr/>
        </p:nvSpPr>
        <p:spPr>
          <a:xfrm>
            <a:off x="2725327" y="1144988"/>
            <a:ext cx="1480913" cy="14749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Arbeids-plasser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7942446-7671-440C-9430-C983996FF266}"/>
              </a:ext>
            </a:extLst>
          </p:cNvPr>
          <p:cNvSpPr/>
          <p:nvPr/>
        </p:nvSpPr>
        <p:spPr>
          <a:xfrm>
            <a:off x="1630017" y="3196424"/>
            <a:ext cx="1814221" cy="11469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Klima-avtrykk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F50DFB8-7C49-48B1-A7B5-D3C1E05CD00C}"/>
              </a:ext>
            </a:extLst>
          </p:cNvPr>
          <p:cNvSpPr/>
          <p:nvPr/>
        </p:nvSpPr>
        <p:spPr>
          <a:xfrm>
            <a:off x="2393343" y="4919869"/>
            <a:ext cx="2125650" cy="11469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Politiske føringer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626AF10-B3D2-46AC-B424-4FA54E5D9A44}"/>
              </a:ext>
            </a:extLst>
          </p:cNvPr>
          <p:cNvSpPr/>
          <p:nvPr/>
        </p:nvSpPr>
        <p:spPr>
          <a:xfrm>
            <a:off x="7458323" y="5152444"/>
            <a:ext cx="2003177" cy="13499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produksjonsprosesser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602C65F-2CB2-4919-8A64-51C98B9D53AB}"/>
              </a:ext>
            </a:extLst>
          </p:cNvPr>
          <p:cNvSpPr/>
          <p:nvPr/>
        </p:nvSpPr>
        <p:spPr>
          <a:xfrm>
            <a:off x="8055335" y="3429000"/>
            <a:ext cx="180428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Hvem er målgruppe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0E9BB7C-F425-48A2-BE6D-3400B5CE1811}"/>
              </a:ext>
            </a:extLst>
          </p:cNvPr>
          <p:cNvSpPr/>
          <p:nvPr/>
        </p:nvSpPr>
        <p:spPr>
          <a:xfrm>
            <a:off x="4733678" y="3823238"/>
            <a:ext cx="2327287" cy="2593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600" dirty="0">
                <a:solidFill>
                  <a:prstClr val="white"/>
                </a:solidFill>
                <a:latin typeface="Calibri" panose="020F0502020204030204"/>
              </a:rPr>
              <a:t>Råvarer</a:t>
            </a:r>
            <a:endParaRPr kumimoji="0" lang="nb-NO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4D2F5FC4-2F2D-45A1-83D0-58E8C8D064B7}"/>
              </a:ext>
            </a:extLst>
          </p:cNvPr>
          <p:cNvCxnSpPr>
            <a:cxnSpLocks/>
            <a:stCxn id="7" idx="5"/>
          </p:cNvCxnSpPr>
          <p:nvPr/>
        </p:nvCxnSpPr>
        <p:spPr>
          <a:xfrm>
            <a:off x="3989365" y="2403951"/>
            <a:ext cx="1065014" cy="569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D1891C6-D274-4DAA-8F8C-10E65C9507A0}"/>
              </a:ext>
            </a:extLst>
          </p:cNvPr>
          <p:cNvCxnSpPr>
            <a:cxnSpLocks/>
          </p:cNvCxnSpPr>
          <p:nvPr/>
        </p:nvCxnSpPr>
        <p:spPr>
          <a:xfrm>
            <a:off x="6973294" y="3697357"/>
            <a:ext cx="1558456" cy="63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8076BA19-2721-4541-BBC4-1F704BE61782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6758609" y="2376538"/>
            <a:ext cx="993584" cy="59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908F9CFA-DF7D-4628-82C8-1156CE1DBEC6}"/>
              </a:ext>
            </a:extLst>
          </p:cNvPr>
          <p:cNvCxnSpPr>
            <a:cxnSpLocks/>
            <a:stCxn id="4" idx="5"/>
            <a:endCxn id="10" idx="1"/>
          </p:cNvCxnSpPr>
          <p:nvPr/>
        </p:nvCxnSpPr>
        <p:spPr>
          <a:xfrm>
            <a:off x="6634248" y="4302421"/>
            <a:ext cx="1117433" cy="1047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C9E823A9-9E5A-4961-9679-D075C8E71D70}"/>
              </a:ext>
            </a:extLst>
          </p:cNvPr>
          <p:cNvCxnSpPr>
            <a:cxnSpLocks/>
            <a:stCxn id="4" idx="4"/>
            <a:endCxn id="12" idx="0"/>
          </p:cNvCxnSpPr>
          <p:nvPr/>
        </p:nvCxnSpPr>
        <p:spPr>
          <a:xfrm flipV="1">
            <a:off x="5815718" y="3823238"/>
            <a:ext cx="81604" cy="812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38E66517-AE77-4412-AC9E-FEEA595D77AF}"/>
              </a:ext>
            </a:extLst>
          </p:cNvPr>
          <p:cNvCxnSpPr>
            <a:cxnSpLocks/>
            <a:stCxn id="4" idx="3"/>
            <a:endCxn id="9" idx="7"/>
          </p:cNvCxnSpPr>
          <p:nvPr/>
        </p:nvCxnSpPr>
        <p:spPr>
          <a:xfrm flipH="1">
            <a:off x="4207699" y="4302421"/>
            <a:ext cx="789488" cy="785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29C00D2E-6724-4DA5-A5A4-BE4C87BB3009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393239" y="3498031"/>
            <a:ext cx="1264902" cy="199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3DF42A89-42E9-420B-937A-9253F6D720C1}"/>
              </a:ext>
            </a:extLst>
          </p:cNvPr>
          <p:cNvCxnSpPr>
            <a:cxnSpLocks/>
            <a:stCxn id="6" idx="4"/>
            <a:endCxn id="4" idx="0"/>
          </p:cNvCxnSpPr>
          <p:nvPr/>
        </p:nvCxnSpPr>
        <p:spPr>
          <a:xfrm flipH="1">
            <a:off x="5815718" y="1705555"/>
            <a:ext cx="52345" cy="654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>
            <a:extLst>
              <a:ext uri="{FF2B5EF4-FFF2-40B4-BE49-F238E27FC236}">
                <a16:creationId xmlns:a16="http://schemas.microsoft.com/office/drawing/2014/main" id="{8C2565AA-C139-44CB-81CC-BC211DF646C7}"/>
              </a:ext>
            </a:extLst>
          </p:cNvPr>
          <p:cNvSpPr/>
          <p:nvPr/>
        </p:nvSpPr>
        <p:spPr>
          <a:xfrm>
            <a:off x="9915277" y="2550381"/>
            <a:ext cx="175326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</a:t>
            </a:r>
          </a:p>
        </p:txBody>
      </p: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119C8F70-AB77-4BE6-B607-A990D831AAE2}"/>
              </a:ext>
            </a:extLst>
          </p:cNvPr>
          <p:cNvCxnSpPr>
            <a:cxnSpLocks/>
            <a:endCxn id="43" idx="2"/>
          </p:cNvCxnSpPr>
          <p:nvPr/>
        </p:nvCxnSpPr>
        <p:spPr>
          <a:xfrm flipV="1">
            <a:off x="6893781" y="3007581"/>
            <a:ext cx="3021496" cy="275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D1860B1E-5122-44B9-88D2-F7A047178471}"/>
              </a:ext>
            </a:extLst>
          </p:cNvPr>
          <p:cNvSpPr/>
          <p:nvPr/>
        </p:nvSpPr>
        <p:spPr>
          <a:xfrm>
            <a:off x="43735" y="4493575"/>
            <a:ext cx="1814221" cy="1127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Gründere/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eiere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Rett linje 51">
            <a:extLst>
              <a:ext uri="{FF2B5EF4-FFF2-40B4-BE49-F238E27FC236}">
                <a16:creationId xmlns:a16="http://schemas.microsoft.com/office/drawing/2014/main" id="{729AC1FC-9B27-41FD-B4DD-A44C9EC5B10E}"/>
              </a:ext>
            </a:extLst>
          </p:cNvPr>
          <p:cNvCxnSpPr>
            <a:cxnSpLocks/>
          </p:cNvCxnSpPr>
          <p:nvPr/>
        </p:nvCxnSpPr>
        <p:spPr>
          <a:xfrm flipH="1">
            <a:off x="1796996" y="3933907"/>
            <a:ext cx="3148715" cy="985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54">
            <a:extLst>
              <a:ext uri="{FF2B5EF4-FFF2-40B4-BE49-F238E27FC236}">
                <a16:creationId xmlns:a16="http://schemas.microsoft.com/office/drawing/2014/main" id="{F40BB050-AC02-49A9-A844-B7B21869F527}"/>
              </a:ext>
            </a:extLst>
          </p:cNvPr>
          <p:cNvSpPr/>
          <p:nvPr/>
        </p:nvSpPr>
        <p:spPr>
          <a:xfrm>
            <a:off x="3615654" y="165983"/>
            <a:ext cx="1288111" cy="1074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prstClr val="white"/>
                </a:solidFill>
                <a:latin typeface="Calibri" panose="020F0502020204030204"/>
              </a:rPr>
              <a:t>Historie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Rett linje 56">
            <a:extLst>
              <a:ext uri="{FF2B5EF4-FFF2-40B4-BE49-F238E27FC236}">
                <a16:creationId xmlns:a16="http://schemas.microsoft.com/office/drawing/2014/main" id="{65715513-7B4A-4E1D-B1C7-ACB5D15804A6}"/>
              </a:ext>
            </a:extLst>
          </p:cNvPr>
          <p:cNvCxnSpPr>
            <a:cxnSpLocks/>
          </p:cNvCxnSpPr>
          <p:nvPr/>
        </p:nvCxnSpPr>
        <p:spPr>
          <a:xfrm>
            <a:off x="4484865" y="980899"/>
            <a:ext cx="979004" cy="16787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linje 60">
            <a:extLst>
              <a:ext uri="{FF2B5EF4-FFF2-40B4-BE49-F238E27FC236}">
                <a16:creationId xmlns:a16="http://schemas.microsoft.com/office/drawing/2014/main" id="{04178FF7-066A-43CB-8654-D878B5375836}"/>
              </a:ext>
            </a:extLst>
          </p:cNvPr>
          <p:cNvCxnSpPr>
            <a:cxnSpLocks/>
            <a:stCxn id="5" idx="4"/>
            <a:endCxn id="11" idx="1"/>
          </p:cNvCxnSpPr>
          <p:nvPr/>
        </p:nvCxnSpPr>
        <p:spPr>
          <a:xfrm>
            <a:off x="8279295" y="2552369"/>
            <a:ext cx="40271" cy="1010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9330051A-7855-480D-A590-BC0818A6B4F4}"/>
              </a:ext>
            </a:extLst>
          </p:cNvPr>
          <p:cNvCxnSpPr>
            <a:endCxn id="43" idx="1"/>
          </p:cNvCxnSpPr>
          <p:nvPr/>
        </p:nvCxnSpPr>
        <p:spPr>
          <a:xfrm>
            <a:off x="9024729" y="2128962"/>
            <a:ext cx="1147307" cy="555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tt linje 64">
            <a:extLst>
              <a:ext uri="{FF2B5EF4-FFF2-40B4-BE49-F238E27FC236}">
                <a16:creationId xmlns:a16="http://schemas.microsoft.com/office/drawing/2014/main" id="{09248C6B-2F50-45BF-86F2-78958F923EE9}"/>
              </a:ext>
            </a:extLst>
          </p:cNvPr>
          <p:cNvCxnSpPr>
            <a:stCxn id="43" idx="3"/>
          </p:cNvCxnSpPr>
          <p:nvPr/>
        </p:nvCxnSpPr>
        <p:spPr>
          <a:xfrm flipH="1">
            <a:off x="9799980" y="3330870"/>
            <a:ext cx="372056" cy="314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Ellipse 65">
            <a:extLst>
              <a:ext uri="{FF2B5EF4-FFF2-40B4-BE49-F238E27FC236}">
                <a16:creationId xmlns:a16="http://schemas.microsoft.com/office/drawing/2014/main" id="{1F972C2A-AF8A-4456-9807-F29687614726}"/>
              </a:ext>
            </a:extLst>
          </p:cNvPr>
          <p:cNvSpPr/>
          <p:nvPr/>
        </p:nvSpPr>
        <p:spPr>
          <a:xfrm>
            <a:off x="198783" y="170953"/>
            <a:ext cx="1661822" cy="117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prstClr val="white"/>
                </a:solidFill>
                <a:latin typeface="Calibri" panose="020F0502020204030204"/>
              </a:rPr>
              <a:t>Hvor og hvem får inntekter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EF13D89F-325C-4E07-B785-4C91523CF36B}"/>
              </a:ext>
            </a:extLst>
          </p:cNvPr>
          <p:cNvSpPr/>
          <p:nvPr/>
        </p:nvSpPr>
        <p:spPr>
          <a:xfrm>
            <a:off x="135173" y="2051437"/>
            <a:ext cx="166182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Økonomi</a:t>
            </a:r>
          </a:p>
        </p:txBody>
      </p: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F2D9498E-04B0-4812-AAF0-403283728F39}"/>
              </a:ext>
            </a:extLst>
          </p:cNvPr>
          <p:cNvCxnSpPr>
            <a:cxnSpLocks/>
            <a:stCxn id="67" idx="6"/>
          </p:cNvCxnSpPr>
          <p:nvPr/>
        </p:nvCxnSpPr>
        <p:spPr>
          <a:xfrm>
            <a:off x="1796995" y="2508637"/>
            <a:ext cx="3106770" cy="822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tt linje 72">
            <a:extLst>
              <a:ext uri="{FF2B5EF4-FFF2-40B4-BE49-F238E27FC236}">
                <a16:creationId xmlns:a16="http://schemas.microsoft.com/office/drawing/2014/main" id="{E3BF46BE-B792-4227-8DB3-220517D17351}"/>
              </a:ext>
            </a:extLst>
          </p:cNvPr>
          <p:cNvCxnSpPr>
            <a:cxnSpLocks/>
            <a:stCxn id="66" idx="4"/>
            <a:endCxn id="67" idx="0"/>
          </p:cNvCxnSpPr>
          <p:nvPr/>
        </p:nvCxnSpPr>
        <p:spPr>
          <a:xfrm flipH="1">
            <a:off x="966084" y="1349733"/>
            <a:ext cx="63610" cy="70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77F3737-AE49-43C5-F27C-60DDE0930557}"/>
              </a:ext>
            </a:extLst>
          </p:cNvPr>
          <p:cNvSpPr txBox="1"/>
          <p:nvPr/>
        </p:nvSpPr>
        <p:spPr>
          <a:xfrm>
            <a:off x="8947917" y="157846"/>
            <a:ext cx="3083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Eksempel på </a:t>
            </a:r>
          </a:p>
          <a:p>
            <a:r>
              <a:rPr lang="nb-NO" b="1" dirty="0"/>
              <a:t>kartlegging av en lokal bedrift</a:t>
            </a:r>
          </a:p>
          <a:p>
            <a:r>
              <a:rPr lang="nb-NO" b="1" dirty="0"/>
              <a:t>Hva kan samspille med </a:t>
            </a:r>
          </a:p>
          <a:p>
            <a:r>
              <a:rPr lang="nb-NO" b="1" dirty="0"/>
              <a:t>skolens fag?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0972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1023</Words>
  <Application>Microsoft Office PowerPoint</Application>
  <PresentationFormat>Widescreen</PresentationFormat>
  <Paragraphs>186</Paragraphs>
  <Slides>11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11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Times New Roman</vt:lpstr>
      <vt:lpstr>Office-tema</vt:lpstr>
      <vt:lpstr>1_Office-tema</vt:lpstr>
      <vt:lpstr>Mountain Top</vt:lpstr>
      <vt:lpstr>3_Standard utforming</vt:lpstr>
      <vt:lpstr>2_Standard utforming</vt:lpstr>
      <vt:lpstr>2_Office-tema</vt:lpstr>
      <vt:lpstr>Hvordan kan steder kartlegges som ressurs for skolen? </vt:lpstr>
      <vt:lpstr>PowerPoint-presentasjon</vt:lpstr>
      <vt:lpstr>PowerPoint-presentasjon</vt:lpstr>
      <vt:lpstr>Sted og rom (Tuan 1974)</vt:lpstr>
      <vt:lpstr>Sted og rom (Tuan 1974)</vt:lpstr>
      <vt:lpstr>Stedsdefinisjon og avgrensingens kunst</vt:lpstr>
      <vt:lpstr>Stedstilhørighet</vt:lpstr>
      <vt:lpstr>Felles vitenslager</vt:lpstr>
      <vt:lpstr>Tilgang til kunnskap om bydel og lokalsamfunn avdekkes ved informasjonsinnsamling ( Horrigmo 2014 s.52)</vt:lpstr>
      <vt:lpstr>Ideer til kartlegging av lokalsamfunn/bydel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Johansen Horrigmo</dc:creator>
  <cp:lastModifiedBy>Jorunn Midtsundstad</cp:lastModifiedBy>
  <cp:revision>3</cp:revision>
  <dcterms:created xsi:type="dcterms:W3CDTF">2024-09-10T10:28:46Z</dcterms:created>
  <dcterms:modified xsi:type="dcterms:W3CDTF">2024-09-12T11:07:21Z</dcterms:modified>
</cp:coreProperties>
</file>