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omments/modernComment_7FFE56C2_FA7E4251.xml" ContentType="application/vnd.ms-powerpoint.comments+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6.xml" ContentType="application/vnd.openxmlformats-officedocument.presentationml.notesSlide+xml"/>
  <Override PartName="/ppt/comments/modernComment_7FFE56B5_17374F6F.xml" ContentType="application/vnd.ms-powerpoint.comments+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comments/modernComment_7FFE56C8_165B9C81.xml" ContentType="application/vnd.ms-powerpoint.comments+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1.xml" ContentType="application/vnd.openxmlformats-officedocument.presentationml.notesSlide+xml"/>
  <Override PartName="/ppt/charts/chart16.xml" ContentType="application/vnd.openxmlformats-officedocument.drawingml.chart+xml"/>
  <Override PartName="/ppt/notesSlides/notesSlide22.xml" ContentType="application/vnd.openxmlformats-officedocument.presentationml.notesSlid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charts/chart18.xml" ContentType="application/vnd.openxmlformats-officedocument.drawingml.chart+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83" r:id="rId5"/>
  </p:sldMasterIdLst>
  <p:notesMasterIdLst>
    <p:notesMasterId r:id="rId31"/>
  </p:notesMasterIdLst>
  <p:sldIdLst>
    <p:sldId id="2147374781" r:id="rId6"/>
    <p:sldId id="2147374801" r:id="rId7"/>
    <p:sldId id="2147374724" r:id="rId8"/>
    <p:sldId id="2147374799" r:id="rId9"/>
    <p:sldId id="2147374795" r:id="rId10"/>
    <p:sldId id="2147374800" r:id="rId11"/>
    <p:sldId id="2147374775" r:id="rId12"/>
    <p:sldId id="2147374783" r:id="rId13"/>
    <p:sldId id="2147374786" r:id="rId14"/>
    <p:sldId id="2147374777" r:id="rId15"/>
    <p:sldId id="2147374785" r:id="rId16"/>
    <p:sldId id="293" r:id="rId17"/>
    <p:sldId id="2147374776" r:id="rId18"/>
    <p:sldId id="2147374796" r:id="rId19"/>
    <p:sldId id="292" r:id="rId20"/>
    <p:sldId id="2147374778" r:id="rId21"/>
    <p:sldId id="2147374773" r:id="rId22"/>
    <p:sldId id="2147374802" r:id="rId23"/>
    <p:sldId id="2147374792" r:id="rId24"/>
    <p:sldId id="2147374793" r:id="rId25"/>
    <p:sldId id="2147374774" r:id="rId26"/>
    <p:sldId id="2147374798" r:id="rId27"/>
    <p:sldId id="2147374794" r:id="rId28"/>
    <p:sldId id="2147374797" r:id="rId29"/>
    <p:sldId id="214737480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374301-27D9-0069-77B5-028D2D5E8034}" name="Magnus Danielsen" initials="MD" userId="S::magnus.danielsen@ideas2evidence.com::02788530-6c7b-425d-bf22-f3b4c818a18b" providerId="AD"/>
  <p188:author id="{6611093E-EF81-E693-ADB0-FF606DE8BEB1}" name="Asle Høgestøl" initials="AH" userId="S::asle.hogestol@ideas2evidence.com::7e91a384-5ae5-4f44-937f-5fbd8780cea4" providerId="AD"/>
  <p188:author id="{A01F6D4D-3746-9BB1-D512-2303E34EA0D9}" name="Thomas Eikeland Fiskå" initials="TF" userId="S::thomasf@uia.no::814c3e40-b73f-4bcc-9a26-c5a3c777d880" providerId="AD"/>
  <p188:author id="{741A8D7C-5059-2BC1-A47B-2ECA0E9D9BAD}" name="Gøril Hannås" initials="GH" userId="S::gorilh@uia.no::711422e1-acf5-434d-9c23-a776463849ec" providerId="AD"/>
  <p188:author id="{FB55BEA8-48F4-85B5-5FBE-0A5FF94FF6AF}" name="Silje Holteberg" initials="SH" userId="S::siljeho@uia.no::2c3cbb91-d46f-4fdd-9305-697013e6b8d1" providerId="AD"/>
  <p188:author id="{3882B0D4-949E-2433-745F-8EBF4DD219ED}" name="Merethe Anette Ryen" initials="M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102E"/>
    <a:srgbClr val="E697A4"/>
    <a:srgbClr val="E7ABB5"/>
    <a:srgbClr val="580000"/>
    <a:srgbClr val="EFC7CE"/>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16" autoAdjust="0"/>
  </p:normalViewPr>
  <p:slideViewPr>
    <p:cSldViewPr snapToGrid="0">
      <p:cViewPr varScale="1">
        <p:scale>
          <a:sx n="60" d="100"/>
          <a:sy n="60" d="100"/>
        </p:scale>
        <p:origin x="76" y="2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1a0d79ba-99a9-4ffc-bb02-a2067f6f93d6" providerId="ADAL" clId="{E1619689-24AF-4343-B7AC-1C48889E9A4E}"/>
    <pc:docChg chg="mod">
      <pc:chgData name="Merethe Anette Ryen" userId="1a0d79ba-99a9-4ffc-bb02-a2067f6f93d6" providerId="ADAL" clId="{E1619689-24AF-4343-B7AC-1C48889E9A4E}" dt="2026-03-02T09:34:29.154" v="0" actId="33475"/>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q0392_dummy_3_studieprog,%20h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95,%20hh.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q049_gruppert%20etter%20studieprogramkode.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q002%20per%20fakultet.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C:\Users\MagnusBusethDanielse\AppData\Local\Temp\RtmpKKRlBK\temp_xlsx_4f602bc6c31.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7.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jobbens%20relevans%20m%20fakultet.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ikke%20relevant%20jobb,%20gruppert.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121,%20hh.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arbeidsledig%20m%20fakultet.xlsx"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arbeidsledig,%20gruppert.xlsx" TargetMode="External"/><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bransje,%20gruppert.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Generell%20og%20fagspesifikk%20kompetanse%20-%20q015/tidsserie.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Generell%20og%20fagspesifikk%20kompetanse%20-%20q015/q015_1_studieprogram_lu.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samarbeid_bachelor_kf%20q090_1.xlsx" TargetMode="External"/><Relationship Id="rId2" Type="http://schemas.microsoft.com/office/2011/relationships/chartColorStyle" Target="colors11.xml"/><Relationship Id="rId1" Type="http://schemas.microsoft.com/office/2011/relationships/chartStyle" Target="style11.xml"/></Relationships>
</file>

<file path=ppt/charts/_rels/chart16.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97,%20hh.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q079,hh.xlsx" TargetMode="External"/><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791,%20h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Sheet1!$F$1</c:f>
              <c:strCache>
                <c:ptCount val="1"/>
                <c:pt idx="0">
                  <c:v>p_anbefaler</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Sheet1!$B$2:$B$11</c:f>
              <c:strCache>
                <c:ptCount val="10"/>
                <c:pt idx="0">
                  <c:v>BACMARK (n=67)</c:v>
                </c:pt>
                <c:pt idx="1">
                  <c:v>MASTINNOV (n=13)</c:v>
                </c:pt>
                <c:pt idx="2">
                  <c:v>M-INTBUS (n=17)</c:v>
                </c:pt>
                <c:pt idx="3">
                  <c:v>MASTØKAD (n=57)</c:v>
                </c:pt>
                <c:pt idx="4">
                  <c:v>BACJUR (n=46)</c:v>
                </c:pt>
                <c:pt idx="5">
                  <c:v>BACØKAD (n=144)</c:v>
                </c:pt>
                <c:pt idx="6">
                  <c:v>M-SUSTMGT (n=13)</c:v>
                </c:pt>
                <c:pt idx="7">
                  <c:v>MASTREV (n=30)</c:v>
                </c:pt>
                <c:pt idx="8">
                  <c:v>FB-MASTMBA (n=28)</c:v>
                </c:pt>
                <c:pt idx="9">
                  <c:v>M-JUR (n=12)</c:v>
                </c:pt>
              </c:strCache>
            </c:strRef>
          </c:cat>
          <c:val>
            <c:numRef>
              <c:f>Sheet1!$F$2:$F$11</c:f>
              <c:numCache>
                <c:formatCode>0%</c:formatCode>
                <c:ptCount val="10"/>
                <c:pt idx="0">
                  <c:v>0.29850746268656708</c:v>
                </c:pt>
                <c:pt idx="1">
                  <c:v>0.61538461538461542</c:v>
                </c:pt>
                <c:pt idx="2">
                  <c:v>0.6470588235294118</c:v>
                </c:pt>
                <c:pt idx="3">
                  <c:v>0.70175438596491224</c:v>
                </c:pt>
                <c:pt idx="4">
                  <c:v>0.73913043478260865</c:v>
                </c:pt>
                <c:pt idx="5">
                  <c:v>0.82638888888888884</c:v>
                </c:pt>
                <c:pt idx="6">
                  <c:v>0.84615384615384615</c:v>
                </c:pt>
                <c:pt idx="7">
                  <c:v>0.8666666666666667</c:v>
                </c:pt>
                <c:pt idx="8">
                  <c:v>0.8928571428571429</c:v>
                </c:pt>
                <c:pt idx="9">
                  <c:v>0.91666666666666663</c:v>
                </c:pt>
              </c:numCache>
            </c:numRef>
          </c:val>
          <c:extLst>
            <c:ext xmlns:c16="http://schemas.microsoft.com/office/drawing/2014/chart" uri="{C3380CC4-5D6E-409C-BE32-E72D297353CC}">
              <c16:uniqueId val="{00000000-7D26-4204-AC11-C0E34B363585}"/>
            </c:ext>
          </c:extLst>
        </c:ser>
        <c:dLbls>
          <c:showLegendKey val="0"/>
          <c:showVal val="0"/>
          <c:showCatName val="0"/>
          <c:showSerName val="0"/>
          <c:showPercent val="0"/>
          <c:showBubbleSize val="0"/>
        </c:dLbls>
        <c:gapWidth val="50"/>
        <c:axId val="1405552384"/>
        <c:axId val="1405552864"/>
      </c:barChart>
      <c:catAx>
        <c:axId val="1405552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405552864"/>
        <c:crosses val="autoZero"/>
        <c:auto val="1"/>
        <c:lblAlgn val="ctr"/>
        <c:lblOffset val="100"/>
        <c:noMultiLvlLbl val="0"/>
      </c:catAx>
      <c:valAx>
        <c:axId val="1405552864"/>
        <c:scaling>
          <c:orientation val="minMax"/>
        </c:scaling>
        <c:delete val="1"/>
        <c:axPos val="b"/>
        <c:numFmt formatCode="0%" sourceLinked="1"/>
        <c:majorTickMark val="none"/>
        <c:minorTickMark val="none"/>
        <c:tickLblPos val="nextTo"/>
        <c:crossAx val="1405552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'q095'!$B$1</c:f>
              <c:strCache>
                <c:ptCount val="1"/>
                <c:pt idx="0">
                  <c:v>Handelshøyskolen (n=440)</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'q095'!$A$2:$A$7</c:f>
              <c:strCache>
                <c:ptCount val="6"/>
                <c:pt idx="0">
                  <c:v>Studiene er relevante for arbeidslivet</c:v>
                </c:pt>
                <c:pt idx="1">
                  <c:v>Utdanningen har høy faglig kvalitet</c:v>
                </c:pt>
                <c:pt idx="2">
                  <c:v>Det var et godt studentmiljø</c:v>
                </c:pt>
                <c:pt idx="3">
                  <c:v>Foreleserne var dyktige</c:v>
                </c:pt>
                <c:pt idx="4">
                  <c:v>Jeg fikk god faglig veiledning</c:v>
                </c:pt>
                <c:pt idx="5">
                  <c:v>Det er gode jobbmuligheter i regionen</c:v>
                </c:pt>
              </c:strCache>
            </c:strRef>
          </c:cat>
          <c:val>
            <c:numRef>
              <c:f>'q095'!$B$2:$B$7</c:f>
              <c:numCache>
                <c:formatCode>General</c:formatCode>
                <c:ptCount val="6"/>
                <c:pt idx="0">
                  <c:v>0.76940639269406397</c:v>
                </c:pt>
                <c:pt idx="1">
                  <c:v>0.76537585421412302</c:v>
                </c:pt>
                <c:pt idx="2">
                  <c:v>0.76376146788990795</c:v>
                </c:pt>
                <c:pt idx="3">
                  <c:v>0.68181818181818199</c:v>
                </c:pt>
                <c:pt idx="4">
                  <c:v>0.58904109589041098</c:v>
                </c:pt>
                <c:pt idx="5">
                  <c:v>0.47193877551020402</c:v>
                </c:pt>
              </c:numCache>
            </c:numRef>
          </c:val>
          <c:extLst>
            <c:ext xmlns:c16="http://schemas.microsoft.com/office/drawing/2014/chart" uri="{C3380CC4-5D6E-409C-BE32-E72D297353CC}">
              <c16:uniqueId val="{00000000-0687-4CF8-9542-3B866B249324}"/>
            </c:ext>
          </c:extLst>
        </c:ser>
        <c:ser>
          <c:idx val="1"/>
          <c:order val="1"/>
          <c:tx>
            <c:strRef>
              <c:f>'q095'!$C$1</c:f>
              <c:strCache>
                <c:ptCount val="1"/>
                <c:pt idx="0">
                  <c:v>UiA totalt (n=2867)</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'q095'!$A$2:$A$7</c:f>
              <c:strCache>
                <c:ptCount val="6"/>
                <c:pt idx="0">
                  <c:v>Studiene er relevante for arbeidslivet</c:v>
                </c:pt>
                <c:pt idx="1">
                  <c:v>Utdanningen har høy faglig kvalitet</c:v>
                </c:pt>
                <c:pt idx="2">
                  <c:v>Det var et godt studentmiljø</c:v>
                </c:pt>
                <c:pt idx="3">
                  <c:v>Foreleserne var dyktige</c:v>
                </c:pt>
                <c:pt idx="4">
                  <c:v>Jeg fikk god faglig veiledning</c:v>
                </c:pt>
                <c:pt idx="5">
                  <c:v>Det er gode jobbmuligheter i regionen</c:v>
                </c:pt>
              </c:strCache>
            </c:strRef>
          </c:cat>
          <c:val>
            <c:numRef>
              <c:f>'q095'!$C$2:$C$7</c:f>
              <c:numCache>
                <c:formatCode>General</c:formatCode>
                <c:ptCount val="6"/>
                <c:pt idx="0">
                  <c:v>0.74110602324762198</c:v>
                </c:pt>
                <c:pt idx="1">
                  <c:v>0.77271132935812004</c:v>
                </c:pt>
                <c:pt idx="2">
                  <c:v>0.76472688325598004</c:v>
                </c:pt>
                <c:pt idx="3">
                  <c:v>0.77816532961283602</c:v>
                </c:pt>
                <c:pt idx="4">
                  <c:v>0.69979079497907903</c:v>
                </c:pt>
                <c:pt idx="5">
                  <c:v>0.40564927422518599</c:v>
                </c:pt>
              </c:numCache>
            </c:numRef>
          </c:val>
          <c:extLst>
            <c:ext xmlns:c16="http://schemas.microsoft.com/office/drawing/2014/chart" uri="{C3380CC4-5D6E-409C-BE32-E72D297353CC}">
              <c16:uniqueId val="{00000001-0687-4CF8-9542-3B866B249324}"/>
            </c:ext>
          </c:extLst>
        </c:ser>
        <c:dLbls>
          <c:dLblPos val="outEnd"/>
          <c:showLegendKey val="0"/>
          <c:showVal val="1"/>
          <c:showCatName val="0"/>
          <c:showSerName val="0"/>
          <c:showPercent val="0"/>
          <c:showBubbleSize val="0"/>
          <c:separator>, </c:separator>
        </c:dLbls>
        <c:gapWidth val="70"/>
        <c:axId val="27462941"/>
        <c:axId val="94363983"/>
      </c:barChart>
      <c:catAx>
        <c:axId val="27462941"/>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94363983"/>
        <c:crosses val="autoZero"/>
        <c:auto val="1"/>
        <c:lblAlgn val="ctr"/>
        <c:lblOffset val="100"/>
        <c:noMultiLvlLbl val="1"/>
      </c:catAx>
      <c:valAx>
        <c:axId val="94363983"/>
        <c:scaling>
          <c:orientation val="minMax"/>
        </c:scaling>
        <c:delete val="1"/>
        <c:axPos val="t"/>
        <c:numFmt formatCode="General" sourceLinked="0"/>
        <c:majorTickMark val="cross"/>
        <c:minorTickMark val="none"/>
        <c:tickLblPos val="nextTo"/>
        <c:crossAx val="27462941"/>
        <c:crosses val="autoZero"/>
        <c:crossBetween val="between"/>
      </c:valAx>
      <c:spPr>
        <a:noFill/>
      </c:spPr>
    </c:plotArea>
    <c:legend>
      <c:legendPos val="b"/>
      <c:overlay val="0"/>
      <c:txPr>
        <a:bodyPr/>
        <a:lstStyle/>
        <a:p>
          <a:pPr>
            <a:defRPr sz="900" b="0" i="0" u="none" strike="noStrik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noFill/>
    <a:ln>
      <a:noFill/>
    </a:ln>
  </c:spPr>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HH!$E$1</c:f>
              <c:strCache>
                <c:ptCount val="1"/>
                <c:pt idx="0">
                  <c:v>prosent_ja</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HH!$B$2:$B$12</c:f>
              <c:strCache>
                <c:ptCount val="11"/>
                <c:pt idx="0">
                  <c:v>M-SHIFTINN (n=7)</c:v>
                </c:pt>
                <c:pt idx="1">
                  <c:v>BACMARK (n=38)</c:v>
                </c:pt>
                <c:pt idx="2">
                  <c:v>BACJUR (n=10)</c:v>
                </c:pt>
                <c:pt idx="3">
                  <c:v>MASTINNOV (n=15)</c:v>
                </c:pt>
                <c:pt idx="4">
                  <c:v>M-INTBUS (n=18)</c:v>
                </c:pt>
                <c:pt idx="5">
                  <c:v>BACØKAD (n=68)</c:v>
                </c:pt>
                <c:pt idx="6">
                  <c:v>M-SUSTMGT (n=15)</c:v>
                </c:pt>
                <c:pt idx="7">
                  <c:v>M-JUR (n=12)</c:v>
                </c:pt>
                <c:pt idx="8">
                  <c:v>MASTØKAD (n=60)</c:v>
                </c:pt>
                <c:pt idx="9">
                  <c:v>MASTREV (n=31)</c:v>
                </c:pt>
                <c:pt idx="10">
                  <c:v>FB-MASTMBA (n=31)</c:v>
                </c:pt>
              </c:strCache>
            </c:strRef>
          </c:cat>
          <c:val>
            <c:numRef>
              <c:f>HH!$E$2:$E$12</c:f>
              <c:numCache>
                <c:formatCode>0"%"</c:formatCode>
                <c:ptCount val="11"/>
                <c:pt idx="0">
                  <c:v>28.571428571428569</c:v>
                </c:pt>
                <c:pt idx="1">
                  <c:v>31.578947368421051</c:v>
                </c:pt>
                <c:pt idx="2">
                  <c:v>40</c:v>
                </c:pt>
                <c:pt idx="3">
                  <c:v>40</c:v>
                </c:pt>
                <c:pt idx="4">
                  <c:v>44.444444444444443</c:v>
                </c:pt>
                <c:pt idx="5">
                  <c:v>52.941176470588239</c:v>
                </c:pt>
                <c:pt idx="6">
                  <c:v>60</c:v>
                </c:pt>
                <c:pt idx="7">
                  <c:v>66.666666666666657</c:v>
                </c:pt>
                <c:pt idx="8">
                  <c:v>70</c:v>
                </c:pt>
                <c:pt idx="9">
                  <c:v>96.774193548387103</c:v>
                </c:pt>
                <c:pt idx="10">
                  <c:v>100</c:v>
                </c:pt>
              </c:numCache>
            </c:numRef>
          </c:val>
          <c:extLst>
            <c:ext xmlns:c16="http://schemas.microsoft.com/office/drawing/2014/chart" uri="{C3380CC4-5D6E-409C-BE32-E72D297353CC}">
              <c16:uniqueId val="{00000000-E51B-4641-A420-20245E298E5B}"/>
            </c:ext>
          </c:extLst>
        </c:ser>
        <c:dLbls>
          <c:showLegendKey val="0"/>
          <c:showVal val="0"/>
          <c:showCatName val="0"/>
          <c:showSerName val="0"/>
          <c:showPercent val="0"/>
          <c:showBubbleSize val="0"/>
        </c:dLbls>
        <c:gapWidth val="50"/>
        <c:axId val="882367680"/>
        <c:axId val="1529531616"/>
      </c:barChart>
      <c:catAx>
        <c:axId val="882367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529531616"/>
        <c:crosses val="autoZero"/>
        <c:auto val="1"/>
        <c:lblAlgn val="ctr"/>
        <c:lblOffset val="100"/>
        <c:noMultiLvlLbl val="0"/>
      </c:catAx>
      <c:valAx>
        <c:axId val="1529531616"/>
        <c:scaling>
          <c:orientation val="minMax"/>
        </c:scaling>
        <c:delete val="1"/>
        <c:axPos val="b"/>
        <c:numFmt formatCode="0&quot;%&quot;" sourceLinked="1"/>
        <c:majorTickMark val="none"/>
        <c:minorTickMark val="none"/>
        <c:tickLblPos val="nextTo"/>
        <c:crossAx val="882367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HH!$C$1</c:f>
              <c:strCache>
                <c:ptCount val="1"/>
                <c:pt idx="0">
                  <c:v>UiA totalt (n=3045)</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HH!$A$2:$A$8</c:f>
              <c:strCache>
                <c:ptCount val="7"/>
                <c:pt idx="0">
                  <c:v>Fast ansatt</c:v>
                </c:pt>
                <c:pt idx="1">
                  <c:v>Midlertidig</c:v>
                </c:pt>
                <c:pt idx="2">
                  <c:v>Selvstendig</c:v>
                </c:pt>
                <c:pt idx="3">
                  <c:v>Ikke i arbeid</c:v>
                </c:pt>
                <c:pt idx="4">
                  <c:v>Jobb/studier</c:v>
                </c:pt>
                <c:pt idx="5">
                  <c:v>Student</c:v>
                </c:pt>
                <c:pt idx="6">
                  <c:v>Annet</c:v>
                </c:pt>
              </c:strCache>
            </c:strRef>
          </c:cat>
          <c:val>
            <c:numRef>
              <c:f>HH!$C$2:$C$8</c:f>
              <c:numCache>
                <c:formatCode>0%</c:formatCode>
                <c:ptCount val="7"/>
                <c:pt idx="0">
                  <c:v>0.46141215106732347</c:v>
                </c:pt>
                <c:pt idx="1">
                  <c:v>0.14712643678160919</c:v>
                </c:pt>
                <c:pt idx="2">
                  <c:v>1.6091954022988509E-2</c:v>
                </c:pt>
                <c:pt idx="3">
                  <c:v>7.454844006568144E-2</c:v>
                </c:pt>
                <c:pt idx="4">
                  <c:v>9.3924466338259446E-2</c:v>
                </c:pt>
                <c:pt idx="5">
                  <c:v>0.18226600985221669</c:v>
                </c:pt>
                <c:pt idx="6">
                  <c:v>2.463054187192118E-2</c:v>
                </c:pt>
              </c:numCache>
            </c:numRef>
          </c:val>
          <c:extLst>
            <c:ext xmlns:c16="http://schemas.microsoft.com/office/drawing/2014/chart" uri="{C3380CC4-5D6E-409C-BE32-E72D297353CC}">
              <c16:uniqueId val="{00000000-EB94-4AE9-86D8-159738E21D98}"/>
            </c:ext>
          </c:extLst>
        </c:ser>
        <c:ser>
          <c:idx val="1"/>
          <c:order val="1"/>
          <c:tx>
            <c:strRef>
              <c:f>HH!$F$1</c:f>
              <c:strCache>
                <c:ptCount val="1"/>
                <c:pt idx="0">
                  <c:v>Handelshøyskolen (n=474)</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HH!$A$2:$A$8</c:f>
              <c:strCache>
                <c:ptCount val="7"/>
                <c:pt idx="0">
                  <c:v>Fast ansatt</c:v>
                </c:pt>
                <c:pt idx="1">
                  <c:v>Midlertidig</c:v>
                </c:pt>
                <c:pt idx="2">
                  <c:v>Selvstendig</c:v>
                </c:pt>
                <c:pt idx="3">
                  <c:v>Ikke i arbeid</c:v>
                </c:pt>
                <c:pt idx="4">
                  <c:v>Jobb/studier</c:v>
                </c:pt>
                <c:pt idx="5">
                  <c:v>Student</c:v>
                </c:pt>
                <c:pt idx="6">
                  <c:v>Annet</c:v>
                </c:pt>
              </c:strCache>
            </c:strRef>
          </c:cat>
          <c:val>
            <c:numRef>
              <c:f>HH!$F$2:$F$8</c:f>
              <c:numCache>
                <c:formatCode>0%</c:formatCode>
                <c:ptCount val="7"/>
                <c:pt idx="0">
                  <c:v>0.45147679324894513</c:v>
                </c:pt>
                <c:pt idx="1">
                  <c:v>5.6962025316455694E-2</c:v>
                </c:pt>
                <c:pt idx="2">
                  <c:v>1.2658227848101266E-2</c:v>
                </c:pt>
                <c:pt idx="3">
                  <c:v>6.9620253164556958E-2</c:v>
                </c:pt>
                <c:pt idx="4">
                  <c:v>0.11181434599156118</c:v>
                </c:pt>
                <c:pt idx="5">
                  <c:v>0.28691983122362869</c:v>
                </c:pt>
                <c:pt idx="6">
                  <c:v>1.0548523206751054E-2</c:v>
                </c:pt>
              </c:numCache>
            </c:numRef>
          </c:val>
          <c:extLst>
            <c:ext xmlns:c16="http://schemas.microsoft.com/office/drawing/2014/chart" uri="{C3380CC4-5D6E-409C-BE32-E72D297353CC}">
              <c16:uniqueId val="{00000001-EB94-4AE9-86D8-159738E21D98}"/>
            </c:ext>
          </c:extLst>
        </c:ser>
        <c:dLbls>
          <c:showLegendKey val="0"/>
          <c:showVal val="0"/>
          <c:showCatName val="0"/>
          <c:showSerName val="0"/>
          <c:showPercent val="0"/>
          <c:showBubbleSize val="0"/>
        </c:dLbls>
        <c:gapWidth val="100"/>
        <c:overlap val="-27"/>
        <c:axId val="848899807"/>
        <c:axId val="848900287"/>
      </c:barChart>
      <c:catAx>
        <c:axId val="848899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848900287"/>
        <c:crosses val="autoZero"/>
        <c:auto val="1"/>
        <c:lblAlgn val="ctr"/>
        <c:lblOffset val="100"/>
        <c:noMultiLvlLbl val="0"/>
      </c:catAx>
      <c:valAx>
        <c:axId val="84890028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848899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hh!$E$1</c:f>
              <c:strCache>
                <c:ptCount val="1"/>
                <c:pt idx="0">
                  <c:v>percent</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hh!$B$2:$B$18</c:f>
              <c:strCache>
                <c:ptCount val="17"/>
                <c:pt idx="0">
                  <c:v>Agder</c:v>
                </c:pt>
                <c:pt idx="1">
                  <c:v>Oslo</c:v>
                </c:pt>
                <c:pt idx="2">
                  <c:v>Vestland</c:v>
                </c:pt>
                <c:pt idx="3">
                  <c:v>Rogaland</c:v>
                </c:pt>
                <c:pt idx="4">
                  <c:v>Akershus</c:v>
                </c:pt>
                <c:pt idx="5">
                  <c:v>Utlandet</c:v>
                </c:pt>
                <c:pt idx="6">
                  <c:v>Buskerud</c:v>
                </c:pt>
                <c:pt idx="7">
                  <c:v>Trøndelag</c:v>
                </c:pt>
                <c:pt idx="8">
                  <c:v>Nordland</c:v>
                </c:pt>
                <c:pt idx="9">
                  <c:v>Telemark</c:v>
                </c:pt>
                <c:pt idx="10">
                  <c:v>Vestfold</c:v>
                </c:pt>
                <c:pt idx="11">
                  <c:v>Innlandet</c:v>
                </c:pt>
                <c:pt idx="12">
                  <c:v>Møre og Romsdal</c:v>
                </c:pt>
                <c:pt idx="13">
                  <c:v>Østfold</c:v>
                </c:pt>
                <c:pt idx="14">
                  <c:v>Troms</c:v>
                </c:pt>
                <c:pt idx="15">
                  <c:v>Finnmark</c:v>
                </c:pt>
                <c:pt idx="16">
                  <c:v>Svalbard / Jan Mayen</c:v>
                </c:pt>
              </c:strCache>
            </c:strRef>
          </c:cat>
          <c:val>
            <c:numRef>
              <c:f>hh!$E$2:$E$18</c:f>
              <c:numCache>
                <c:formatCode>General</c:formatCode>
                <c:ptCount val="17"/>
                <c:pt idx="0">
                  <c:v>0.52572706935123004</c:v>
                </c:pt>
                <c:pt idx="1">
                  <c:v>0.14317673378076101</c:v>
                </c:pt>
                <c:pt idx="2">
                  <c:v>0.116331096196868</c:v>
                </c:pt>
                <c:pt idx="3">
                  <c:v>6.0402684563758399E-2</c:v>
                </c:pt>
                <c:pt idx="4">
                  <c:v>2.9082774049217001E-2</c:v>
                </c:pt>
                <c:pt idx="5">
                  <c:v>2.68456375838926E-2</c:v>
                </c:pt>
                <c:pt idx="6">
                  <c:v>2.2371364653243801E-2</c:v>
                </c:pt>
                <c:pt idx="7">
                  <c:v>1.5659955257270701E-2</c:v>
                </c:pt>
                <c:pt idx="8">
                  <c:v>1.34228187919463E-2</c:v>
                </c:pt>
                <c:pt idx="9">
                  <c:v>1.34228187919463E-2</c:v>
                </c:pt>
                <c:pt idx="10">
                  <c:v>1.11856823266219E-2</c:v>
                </c:pt>
                <c:pt idx="11">
                  <c:v>6.7114093959731499E-3</c:v>
                </c:pt>
                <c:pt idx="12">
                  <c:v>4.4742729306487703E-3</c:v>
                </c:pt>
                <c:pt idx="13">
                  <c:v>4.4742729306487703E-3</c:v>
                </c:pt>
                <c:pt idx="14">
                  <c:v>4.4742729306487703E-3</c:v>
                </c:pt>
                <c:pt idx="15">
                  <c:v>2.23713646532438E-3</c:v>
                </c:pt>
                <c:pt idx="16">
                  <c:v>0</c:v>
                </c:pt>
              </c:numCache>
            </c:numRef>
          </c:val>
          <c:extLst>
            <c:ext xmlns:c16="http://schemas.microsoft.com/office/drawing/2014/chart" uri="{C3380CC4-5D6E-409C-BE32-E72D297353CC}">
              <c16:uniqueId val="{00000000-26B8-4C90-9123-AC7F9313941F}"/>
            </c:ext>
          </c:extLst>
        </c:ser>
        <c:dLbls>
          <c:dLblPos val="outEnd"/>
          <c:showLegendKey val="0"/>
          <c:showVal val="1"/>
          <c:showCatName val="0"/>
          <c:showSerName val="0"/>
          <c:showPercent val="0"/>
          <c:showBubbleSize val="0"/>
          <c:separator>, </c:separator>
        </c:dLbls>
        <c:gapWidth val="30"/>
        <c:axId val="27629928"/>
        <c:axId val="55537248"/>
      </c:barChart>
      <c:catAx>
        <c:axId val="27629928"/>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cap="none">
                <a:solidFill>
                  <a:srgbClr val="000000">
                    <a:alpha val="100000"/>
                  </a:srgbClr>
                </a:solidFill>
                <a:latin typeface="Aptos Narrow"/>
                <a:cs typeface="Aptos Narrow"/>
                <a:sym typeface="Aptos Narrow"/>
              </a:defRPr>
            </a:pPr>
            <a:endParaRPr lang="nb-NO"/>
          </a:p>
        </c:txPr>
        <c:crossAx val="55537248"/>
        <c:crosses val="autoZero"/>
        <c:auto val="1"/>
        <c:lblAlgn val="ctr"/>
        <c:lblOffset val="100"/>
        <c:noMultiLvlLbl val="1"/>
      </c:catAx>
      <c:valAx>
        <c:axId val="55537248"/>
        <c:scaling>
          <c:orientation val="minMax"/>
          <c:max val="1"/>
          <c:min val="0"/>
        </c:scaling>
        <c:delete val="1"/>
        <c:axPos val="t"/>
        <c:numFmt formatCode="General" sourceLinked="0"/>
        <c:majorTickMark val="cross"/>
        <c:minorTickMark val="none"/>
        <c:tickLblPos val="nextTo"/>
        <c:crossAx val="27629928"/>
        <c:crosses val="autoZero"/>
        <c:crossBetween val="between"/>
      </c:valAx>
    </c:plotArea>
    <c:plotVisOnly val="1"/>
    <c:dispBlanksAs val="gap"/>
    <c:showDLblsOverMax val="0"/>
  </c:chart>
  <c:spPr>
    <a:ln>
      <a:noFill/>
    </a:ln>
  </c:spPr>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mistilpas_tidsserie!$L$25</c:f>
              <c:strCache>
                <c:ptCount val="1"/>
                <c:pt idx="0">
                  <c:v>Mistilpasset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mistilpas_tidsserie!$L$26:$L$29</c:f>
              <c:numCache>
                <c:formatCode>0%</c:formatCode>
                <c:ptCount val="4"/>
                <c:pt idx="0">
                  <c:v>0.33</c:v>
                </c:pt>
                <c:pt idx="1">
                  <c:v>0.27</c:v>
                </c:pt>
                <c:pt idx="2">
                  <c:v>0.28999999999999998</c:v>
                </c:pt>
                <c:pt idx="3">
                  <c:v>0.36</c:v>
                </c:pt>
              </c:numCache>
            </c:numRef>
          </c:val>
          <c:smooth val="0"/>
          <c:extLst>
            <c:ext xmlns:c16="http://schemas.microsoft.com/office/drawing/2014/chart" uri="{C3380CC4-5D6E-409C-BE32-E72D297353CC}">
              <c16:uniqueId val="{00000000-B050-40B8-B818-E358F17523A2}"/>
            </c:ext>
          </c:extLst>
        </c:ser>
        <c:ser>
          <c:idx val="1"/>
          <c:order val="1"/>
          <c:tx>
            <c:strRef>
              <c:f>mistilpas_tidsserie!$M$25</c:f>
              <c:strCache>
                <c:ptCount val="1"/>
                <c:pt idx="0">
                  <c:v>Arbeidsledig</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mistilpas_tidsserie!$M$26:$M$29</c:f>
              <c:numCache>
                <c:formatCode>0%</c:formatCode>
                <c:ptCount val="4"/>
                <c:pt idx="0">
                  <c:v>0.09</c:v>
                </c:pt>
                <c:pt idx="1">
                  <c:v>0.08</c:v>
                </c:pt>
                <c:pt idx="2">
                  <c:v>0.05</c:v>
                </c:pt>
                <c:pt idx="3">
                  <c:v>0.09</c:v>
                </c:pt>
              </c:numCache>
            </c:numRef>
          </c:val>
          <c:smooth val="0"/>
          <c:extLst>
            <c:ext xmlns:c16="http://schemas.microsoft.com/office/drawing/2014/chart" uri="{C3380CC4-5D6E-409C-BE32-E72D297353CC}">
              <c16:uniqueId val="{00000001-B050-40B8-B818-E358F17523A2}"/>
            </c:ext>
          </c:extLst>
        </c:ser>
        <c:ser>
          <c:idx val="2"/>
          <c:order val="2"/>
          <c:tx>
            <c:strRef>
              <c:f>mistilpas_tidsserie!$N$25</c:f>
              <c:strCache>
                <c:ptCount val="1"/>
                <c:pt idx="0">
                  <c:v>Ufrivillig deltid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mistilpas_tidsserie!$N$26:$N$29</c:f>
              <c:numCache>
                <c:formatCode>0%</c:formatCode>
                <c:ptCount val="4"/>
                <c:pt idx="0">
                  <c:v>0.12</c:v>
                </c:pt>
                <c:pt idx="1">
                  <c:v>0.11</c:v>
                </c:pt>
                <c:pt idx="2">
                  <c:v>7.0000000000000007E-2</c:v>
                </c:pt>
                <c:pt idx="3">
                  <c:v>0.1</c:v>
                </c:pt>
              </c:numCache>
            </c:numRef>
          </c:val>
          <c:smooth val="0"/>
          <c:extLst>
            <c:ext xmlns:c16="http://schemas.microsoft.com/office/drawing/2014/chart" uri="{C3380CC4-5D6E-409C-BE32-E72D297353CC}">
              <c16:uniqueId val="{00000002-B050-40B8-B818-E358F17523A2}"/>
            </c:ext>
          </c:extLst>
        </c:ser>
        <c:ser>
          <c:idx val="3"/>
          <c:order val="3"/>
          <c:tx>
            <c:strRef>
              <c:f>mistilpas_tidsserie!$O$25</c:f>
              <c:strCache>
                <c:ptCount val="1"/>
                <c:pt idx="0">
                  <c:v>Ikke-relevant jobb</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mistilpas_tidsserie!$O$26:$O$29</c:f>
              <c:numCache>
                <c:formatCode>0%</c:formatCode>
                <c:ptCount val="4"/>
                <c:pt idx="0">
                  <c:v>0.18</c:v>
                </c:pt>
                <c:pt idx="1">
                  <c:v>0.14000000000000001</c:v>
                </c:pt>
                <c:pt idx="2">
                  <c:v>0.24</c:v>
                </c:pt>
                <c:pt idx="3">
                  <c:v>0.25</c:v>
                </c:pt>
              </c:numCache>
            </c:numRef>
          </c:val>
          <c:smooth val="0"/>
          <c:extLst>
            <c:ext xmlns:c16="http://schemas.microsoft.com/office/drawing/2014/chart" uri="{C3380CC4-5D6E-409C-BE32-E72D297353CC}">
              <c16:uniqueId val="{00000003-B050-40B8-B818-E358F17523A2}"/>
            </c:ext>
          </c:extLst>
        </c:ser>
        <c:dLbls>
          <c:showLegendKey val="0"/>
          <c:showVal val="0"/>
          <c:showCatName val="0"/>
          <c:showSerName val="0"/>
          <c:showPercent val="0"/>
          <c:showBubbleSize val="0"/>
        </c:dLbls>
        <c:marker val="1"/>
        <c:smooth val="0"/>
        <c:axId val="854619679"/>
        <c:axId val="1495122479"/>
      </c:lineChart>
      <c:catAx>
        <c:axId val="854619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495122479"/>
        <c:crosses val="autoZero"/>
        <c:auto val="1"/>
        <c:lblAlgn val="ctr"/>
        <c:lblOffset val="100"/>
        <c:noMultiLvlLbl val="0"/>
      </c:catAx>
      <c:valAx>
        <c:axId val="14951224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854619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percentStacked"/>
        <c:varyColors val="0"/>
        <c:ser>
          <c:idx val="0"/>
          <c:order val="0"/>
          <c:tx>
            <c:strRef>
              <c:f>relevans!$B$1</c:f>
              <c:strCache>
                <c:ptCount val="1"/>
                <c:pt idx="0">
                  <c:v>Relevant jobb</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cap="none">
                    <a:solidFill>
                      <a:schemeClr val="bg1"/>
                    </a:solidFill>
                    <a:latin typeface="Aptos Narrow"/>
                    <a:cs typeface="Aptos Narrow"/>
                    <a:sym typeface="Aptos Narrow"/>
                  </a:defRPr>
                </a:pPr>
                <a:endParaRPr lang="nb-NO"/>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relevans!$A$2:$A$9</c:f>
              <c:strCache>
                <c:ptCount val="8"/>
                <c:pt idx="0">
                  <c:v>Fakultet for helse- og idrettsvitenskap (n=465)</c:v>
                </c:pt>
                <c:pt idx="1">
                  <c:v>Avdeling for lærerutdanning (n=421)</c:v>
                </c:pt>
                <c:pt idx="2">
                  <c:v>Fakultet for teknologi og realfag (n=334)</c:v>
                </c:pt>
                <c:pt idx="3">
                  <c:v>Handelshøyskolen (n=281)</c:v>
                </c:pt>
                <c:pt idx="4">
                  <c:v>Fakultet for samfunnsvitenskap (n=349)</c:v>
                </c:pt>
                <c:pt idx="5">
                  <c:v>Fakultet for kunstfag (n=72)</c:v>
                </c:pt>
                <c:pt idx="6">
                  <c:v>Fakultet for humaniora og pedagogikk (n=167)</c:v>
                </c:pt>
                <c:pt idx="7">
                  <c:v>Total (n=2090)</c:v>
                </c:pt>
              </c:strCache>
            </c:strRef>
          </c:cat>
          <c:val>
            <c:numRef>
              <c:f>relevans!$B$2:$B$9</c:f>
              <c:numCache>
                <c:formatCode>General</c:formatCode>
                <c:ptCount val="8"/>
                <c:pt idx="0">
                  <c:v>0.82365591397849502</c:v>
                </c:pt>
                <c:pt idx="1">
                  <c:v>0.79097387173396705</c:v>
                </c:pt>
                <c:pt idx="2">
                  <c:v>0.76946107784431095</c:v>
                </c:pt>
                <c:pt idx="3">
                  <c:v>0.71174377224199303</c:v>
                </c:pt>
                <c:pt idx="4">
                  <c:v>0.67048710601719197</c:v>
                </c:pt>
                <c:pt idx="5">
                  <c:v>0.65277777777777801</c:v>
                </c:pt>
                <c:pt idx="6">
                  <c:v>0.62874251497005995</c:v>
                </c:pt>
                <c:pt idx="7">
                  <c:v>0.74641148325358897</c:v>
                </c:pt>
              </c:numCache>
            </c:numRef>
          </c:val>
          <c:extLst>
            <c:ext xmlns:c16="http://schemas.microsoft.com/office/drawing/2014/chart" uri="{C3380CC4-5D6E-409C-BE32-E72D297353CC}">
              <c16:uniqueId val="{00000000-EF02-4081-9584-03FE556D1F70}"/>
            </c:ext>
          </c:extLst>
        </c:ser>
        <c:ser>
          <c:idx val="1"/>
          <c:order val="1"/>
          <c:tx>
            <c:strRef>
              <c:f>relevans!$C$1</c:f>
              <c:strCache>
                <c:ptCount val="1"/>
                <c:pt idx="0">
                  <c:v>Ikke relevant jobb</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cap="none">
                    <a:solidFill>
                      <a:srgbClr val="000000">
                        <a:alpha val="100000"/>
                      </a:srgbClr>
                    </a:solidFill>
                    <a:latin typeface="Aptos Narrow"/>
                    <a:cs typeface="Aptos Narrow"/>
                    <a:sym typeface="Aptos Narrow"/>
                  </a:defRPr>
                </a:pPr>
                <a:endParaRPr lang="nb-NO"/>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relevans!$A$2:$A$9</c:f>
              <c:strCache>
                <c:ptCount val="8"/>
                <c:pt idx="0">
                  <c:v>Fakultet for helse- og idrettsvitenskap (n=465)</c:v>
                </c:pt>
                <c:pt idx="1">
                  <c:v>Avdeling for lærerutdanning (n=421)</c:v>
                </c:pt>
                <c:pt idx="2">
                  <c:v>Fakultet for teknologi og realfag (n=334)</c:v>
                </c:pt>
                <c:pt idx="3">
                  <c:v>Handelshøyskolen (n=281)</c:v>
                </c:pt>
                <c:pt idx="4">
                  <c:v>Fakultet for samfunnsvitenskap (n=349)</c:v>
                </c:pt>
                <c:pt idx="5">
                  <c:v>Fakultet for kunstfag (n=72)</c:v>
                </c:pt>
                <c:pt idx="6">
                  <c:v>Fakultet for humaniora og pedagogikk (n=167)</c:v>
                </c:pt>
                <c:pt idx="7">
                  <c:v>Total (n=2090)</c:v>
                </c:pt>
              </c:strCache>
            </c:strRef>
          </c:cat>
          <c:val>
            <c:numRef>
              <c:f>relevans!$C$2:$C$9</c:f>
              <c:numCache>
                <c:formatCode>General</c:formatCode>
                <c:ptCount val="8"/>
                <c:pt idx="0">
                  <c:v>0.176344086021505</c:v>
                </c:pt>
                <c:pt idx="1">
                  <c:v>0.20902612826603301</c:v>
                </c:pt>
                <c:pt idx="2">
                  <c:v>0.230538922155689</c:v>
                </c:pt>
                <c:pt idx="3">
                  <c:v>0.28825622775800702</c:v>
                </c:pt>
                <c:pt idx="4">
                  <c:v>0.32951289398280798</c:v>
                </c:pt>
                <c:pt idx="5">
                  <c:v>0.34722222222222199</c:v>
                </c:pt>
                <c:pt idx="6">
                  <c:v>0.37125748502993999</c:v>
                </c:pt>
                <c:pt idx="7">
                  <c:v>0.25358851674641097</c:v>
                </c:pt>
              </c:numCache>
            </c:numRef>
          </c:val>
          <c:extLst>
            <c:ext xmlns:c16="http://schemas.microsoft.com/office/drawing/2014/chart" uri="{C3380CC4-5D6E-409C-BE32-E72D297353CC}">
              <c16:uniqueId val="{00000001-EF02-4081-9584-03FE556D1F70}"/>
            </c:ext>
          </c:extLst>
        </c:ser>
        <c:dLbls>
          <c:dLblPos val="ctr"/>
          <c:showLegendKey val="0"/>
          <c:showVal val="1"/>
          <c:showCatName val="0"/>
          <c:showSerName val="0"/>
          <c:showPercent val="0"/>
          <c:showBubbleSize val="0"/>
          <c:separator>, </c:separator>
        </c:dLbls>
        <c:gapWidth val="30"/>
        <c:overlap val="100"/>
        <c:axId val="94213849"/>
        <c:axId val="25237151"/>
      </c:barChart>
      <c:catAx>
        <c:axId val="94213849"/>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cap="none">
                <a:solidFill>
                  <a:srgbClr val="000000">
                    <a:alpha val="100000"/>
                  </a:srgbClr>
                </a:solidFill>
                <a:latin typeface="Aptos Narrow"/>
                <a:cs typeface="Aptos Narrow"/>
                <a:sym typeface="Aptos Narrow"/>
              </a:defRPr>
            </a:pPr>
            <a:endParaRPr lang="nb-NO"/>
          </a:p>
        </c:txPr>
        <c:crossAx val="25237151"/>
        <c:crosses val="autoZero"/>
        <c:auto val="1"/>
        <c:lblAlgn val="ctr"/>
        <c:lblOffset val="100"/>
        <c:noMultiLvlLbl val="1"/>
      </c:catAx>
      <c:valAx>
        <c:axId val="25237151"/>
        <c:scaling>
          <c:orientation val="minMax"/>
        </c:scaling>
        <c:delete val="1"/>
        <c:axPos val="t"/>
        <c:numFmt formatCode="0%" sourceLinked="0"/>
        <c:majorTickMark val="cross"/>
        <c:minorTickMark val="none"/>
        <c:tickLblPos val="nextTo"/>
        <c:crossAx val="94213849"/>
        <c:crosses val="autoZero"/>
        <c:crossBetween val="between"/>
      </c:valAx>
    </c:plotArea>
    <c:legend>
      <c:legendPos val="b"/>
      <c:overlay val="0"/>
      <c:txPr>
        <a:bodyPr/>
        <a:lstStyle/>
        <a:p>
          <a:pPr>
            <a:defRPr sz="900" b="0" i="0" u="non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ln>
      <a:noFill/>
    </a:ln>
  </c:spPr>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HH!$H$1</c:f>
              <c:strCache>
                <c:ptCount val="1"/>
                <c:pt idx="0">
                  <c:v>Relevant jobb</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HH!$B$2:$B$12</c:f>
              <c:strCache>
                <c:ptCount val="11"/>
                <c:pt idx="0">
                  <c:v>BACMARK (n=38)</c:v>
                </c:pt>
                <c:pt idx="1">
                  <c:v>M-SHIFTINN (n=6)</c:v>
                </c:pt>
                <c:pt idx="2">
                  <c:v>MASTINNOV (n=10)</c:v>
                </c:pt>
                <c:pt idx="3">
                  <c:v>BACØKAD (n=70)</c:v>
                </c:pt>
                <c:pt idx="4">
                  <c:v>MASTØKAD (n=49)</c:v>
                </c:pt>
                <c:pt idx="5">
                  <c:v>M-INTBUS (n=13)</c:v>
                </c:pt>
                <c:pt idx="6">
                  <c:v>BACJUR (n=11)</c:v>
                </c:pt>
                <c:pt idx="7">
                  <c:v>FB-MASTMBA (n=28)</c:v>
                </c:pt>
                <c:pt idx="8">
                  <c:v>M-SUSTMGT (n=13)</c:v>
                </c:pt>
                <c:pt idx="9">
                  <c:v>MASTREV (n=30)</c:v>
                </c:pt>
                <c:pt idx="10">
                  <c:v>M-JUR (n=9)</c:v>
                </c:pt>
              </c:strCache>
            </c:strRef>
          </c:cat>
          <c:val>
            <c:numRef>
              <c:f>HH!$H$2:$H$12</c:f>
              <c:numCache>
                <c:formatCode>0%</c:formatCode>
                <c:ptCount val="11"/>
                <c:pt idx="0">
                  <c:v>0.44736842105263158</c:v>
                </c:pt>
                <c:pt idx="1">
                  <c:v>0.5</c:v>
                </c:pt>
                <c:pt idx="2">
                  <c:v>0.5</c:v>
                </c:pt>
                <c:pt idx="3">
                  <c:v>0.58571428571428574</c:v>
                </c:pt>
                <c:pt idx="4">
                  <c:v>0.75510204081632648</c:v>
                </c:pt>
                <c:pt idx="5">
                  <c:v>0.76923076923076938</c:v>
                </c:pt>
                <c:pt idx="6">
                  <c:v>0.81818181818181823</c:v>
                </c:pt>
                <c:pt idx="7">
                  <c:v>0.8571428571428571</c:v>
                </c:pt>
                <c:pt idx="8">
                  <c:v>0.92307692307692302</c:v>
                </c:pt>
                <c:pt idx="9">
                  <c:v>0.96666666666666667</c:v>
                </c:pt>
                <c:pt idx="10">
                  <c:v>1</c:v>
                </c:pt>
              </c:numCache>
            </c:numRef>
          </c:val>
          <c:extLst>
            <c:ext xmlns:c16="http://schemas.microsoft.com/office/drawing/2014/chart" uri="{C3380CC4-5D6E-409C-BE32-E72D297353CC}">
              <c16:uniqueId val="{00000000-28D4-4949-ACDB-F71865C5CA7C}"/>
            </c:ext>
          </c:extLst>
        </c:ser>
        <c:ser>
          <c:idx val="1"/>
          <c:order val="1"/>
          <c:tx>
            <c:strRef>
              <c:f>HH!$I$1</c:f>
              <c:strCache>
                <c:ptCount val="1"/>
                <c:pt idx="0">
                  <c:v>Ikke relevant jobb</c:v>
                </c:pt>
              </c:strCache>
            </c:strRef>
          </c:tx>
          <c:spPr>
            <a:solidFill>
              <a:srgbClr val="FFC0CB"/>
            </a:solidFill>
            <a:ln>
              <a:noFill/>
            </a:ln>
            <a:effectLst/>
          </c:spPr>
          <c:invertIfNegative val="0"/>
          <c:dLbls>
            <c:dLbl>
              <c:idx val="9"/>
              <c:layout>
                <c:manualLayout>
                  <c:x val="5.2775653053686649E-3"/>
                  <c:y val="-2.213433235781462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D4-4949-ACDB-F71865C5CA7C}"/>
                </c:ext>
              </c:extLst>
            </c:dLbl>
            <c:dLbl>
              <c:idx val="10"/>
              <c:delete val="1"/>
              <c:extLst>
                <c:ext xmlns:c15="http://schemas.microsoft.com/office/drawing/2012/chart" uri="{CE6537A1-D6FC-4f65-9D91-7224C49458BB}"/>
                <c:ext xmlns:c16="http://schemas.microsoft.com/office/drawing/2014/chart" uri="{C3380CC4-5D6E-409C-BE32-E72D297353CC}">
                  <c16:uniqueId val="{00000001-28D4-4949-ACDB-F71865C5CA7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HH!$B$2:$B$12</c:f>
              <c:strCache>
                <c:ptCount val="11"/>
                <c:pt idx="0">
                  <c:v>BACMARK (n=38)</c:v>
                </c:pt>
                <c:pt idx="1">
                  <c:v>M-SHIFTINN (n=6)</c:v>
                </c:pt>
                <c:pt idx="2">
                  <c:v>MASTINNOV (n=10)</c:v>
                </c:pt>
                <c:pt idx="3">
                  <c:v>BACØKAD (n=70)</c:v>
                </c:pt>
                <c:pt idx="4">
                  <c:v>MASTØKAD (n=49)</c:v>
                </c:pt>
                <c:pt idx="5">
                  <c:v>M-INTBUS (n=13)</c:v>
                </c:pt>
                <c:pt idx="6">
                  <c:v>BACJUR (n=11)</c:v>
                </c:pt>
                <c:pt idx="7">
                  <c:v>FB-MASTMBA (n=28)</c:v>
                </c:pt>
                <c:pt idx="8">
                  <c:v>M-SUSTMGT (n=13)</c:v>
                </c:pt>
                <c:pt idx="9">
                  <c:v>MASTREV (n=30)</c:v>
                </c:pt>
                <c:pt idx="10">
                  <c:v>M-JUR (n=9)</c:v>
                </c:pt>
              </c:strCache>
            </c:strRef>
          </c:cat>
          <c:val>
            <c:numRef>
              <c:f>HH!$I$2:$I$12</c:f>
              <c:numCache>
                <c:formatCode>0%</c:formatCode>
                <c:ptCount val="11"/>
                <c:pt idx="0">
                  <c:v>0.55263157894736847</c:v>
                </c:pt>
                <c:pt idx="1">
                  <c:v>0.5</c:v>
                </c:pt>
                <c:pt idx="2">
                  <c:v>0.5</c:v>
                </c:pt>
                <c:pt idx="3">
                  <c:v>0.41428571428571431</c:v>
                </c:pt>
                <c:pt idx="4">
                  <c:v>0.24489795918367349</c:v>
                </c:pt>
                <c:pt idx="5">
                  <c:v>0.23076923076923081</c:v>
                </c:pt>
                <c:pt idx="6">
                  <c:v>0.1818181818181818</c:v>
                </c:pt>
                <c:pt idx="7">
                  <c:v>0.14285714285714279</c:v>
                </c:pt>
                <c:pt idx="8">
                  <c:v>7.6923076923076927E-2</c:v>
                </c:pt>
                <c:pt idx="9">
                  <c:v>3.3333333333333333E-2</c:v>
                </c:pt>
                <c:pt idx="10">
                  <c:v>0</c:v>
                </c:pt>
              </c:numCache>
            </c:numRef>
          </c:val>
          <c:extLst>
            <c:ext xmlns:c16="http://schemas.microsoft.com/office/drawing/2014/chart" uri="{C3380CC4-5D6E-409C-BE32-E72D297353CC}">
              <c16:uniqueId val="{00000002-28D4-4949-ACDB-F71865C5CA7C}"/>
            </c:ext>
          </c:extLst>
        </c:ser>
        <c:dLbls>
          <c:showLegendKey val="0"/>
          <c:showVal val="0"/>
          <c:showCatName val="0"/>
          <c:showSerName val="0"/>
          <c:showPercent val="0"/>
          <c:showBubbleSize val="0"/>
        </c:dLbls>
        <c:gapWidth val="50"/>
        <c:overlap val="100"/>
        <c:axId val="2106662544"/>
        <c:axId val="2106648144"/>
      </c:barChart>
      <c:catAx>
        <c:axId val="2106662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106648144"/>
        <c:crosses val="autoZero"/>
        <c:auto val="1"/>
        <c:lblAlgn val="ctr"/>
        <c:lblOffset val="100"/>
        <c:noMultiLvlLbl val="0"/>
      </c:catAx>
      <c:valAx>
        <c:axId val="2106648144"/>
        <c:scaling>
          <c:orientation val="minMax"/>
        </c:scaling>
        <c:delete val="1"/>
        <c:axPos val="b"/>
        <c:numFmt formatCode="0%" sourceLinked="1"/>
        <c:majorTickMark val="none"/>
        <c:minorTickMark val="none"/>
        <c:tickLblPos val="nextTo"/>
        <c:crossAx val="210666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'q0121'!$B$1</c:f>
              <c:strCache>
                <c:ptCount val="1"/>
                <c:pt idx="0">
                  <c:v>Handelshøyskolen (n=80)</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'q0121'!$A$2:$A$8</c:f>
              <c:strCache>
                <c:ptCount val="7"/>
                <c:pt idx="0">
                  <c:v>For teoretisk utdannelse, for dårlig forberedt på de reelle arbeidsoppgavene</c:v>
                </c:pt>
                <c:pt idx="1">
                  <c:v>Lite relevante jobber å søke, har ikke fått relevant jobb enda</c:v>
                </c:pt>
                <c:pt idx="2">
                  <c:v>Innhold i utdanningen var ikke oppdatert (forskning, teknologi mv)</c:v>
                </c:pt>
                <c:pt idx="3">
                  <c:v>Jobber med noe annet midlertidig (helse/livsfase mv)</c:v>
                </c:pt>
                <c:pt idx="4">
                  <c:v>Annet</c:v>
                </c:pt>
                <c:pt idx="5">
                  <c:v>Ønsket å jobbe med noe annet enn jeg utdannet meg til</c:v>
                </c:pt>
                <c:pt idx="6">
                  <c:v>Arbeidsoppgavene samsvarer ikke med det jeg forventet å jobbe med</c:v>
                </c:pt>
              </c:strCache>
            </c:strRef>
          </c:cat>
          <c:val>
            <c:numRef>
              <c:f>'q0121'!$B$2:$B$8</c:f>
              <c:numCache>
                <c:formatCode>General</c:formatCode>
                <c:ptCount val="7"/>
                <c:pt idx="0">
                  <c:v>0.45</c:v>
                </c:pt>
                <c:pt idx="1">
                  <c:v>0.3</c:v>
                </c:pt>
                <c:pt idx="2">
                  <c:v>0.25</c:v>
                </c:pt>
                <c:pt idx="3">
                  <c:v>0.17499999999999999</c:v>
                </c:pt>
                <c:pt idx="4">
                  <c:v>0.15</c:v>
                </c:pt>
                <c:pt idx="5">
                  <c:v>0.125</c:v>
                </c:pt>
                <c:pt idx="6">
                  <c:v>0.1125</c:v>
                </c:pt>
              </c:numCache>
            </c:numRef>
          </c:val>
          <c:extLst>
            <c:ext xmlns:c16="http://schemas.microsoft.com/office/drawing/2014/chart" uri="{C3380CC4-5D6E-409C-BE32-E72D297353CC}">
              <c16:uniqueId val="{00000000-84E1-4536-BE10-E49A9BC4CAE9}"/>
            </c:ext>
          </c:extLst>
        </c:ser>
        <c:ser>
          <c:idx val="1"/>
          <c:order val="1"/>
          <c:tx>
            <c:strRef>
              <c:f>'q0121'!$C$1</c:f>
              <c:strCache>
                <c:ptCount val="1"/>
                <c:pt idx="0">
                  <c:v>UiA totalt (n=527)</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'q0121'!$A$2:$A$8</c:f>
              <c:strCache>
                <c:ptCount val="7"/>
                <c:pt idx="0">
                  <c:v>For teoretisk utdannelse, for dårlig forberedt på de reelle arbeidsoppgavene</c:v>
                </c:pt>
                <c:pt idx="1">
                  <c:v>Lite relevante jobber å søke, har ikke fått relevant jobb enda</c:v>
                </c:pt>
                <c:pt idx="2">
                  <c:v>Innhold i utdanningen var ikke oppdatert (forskning, teknologi mv)</c:v>
                </c:pt>
                <c:pt idx="3">
                  <c:v>Jobber med noe annet midlertidig (helse/livsfase mv)</c:v>
                </c:pt>
                <c:pt idx="4">
                  <c:v>Annet</c:v>
                </c:pt>
                <c:pt idx="5">
                  <c:v>Ønsket å jobbe med noe annet enn jeg utdannet meg til</c:v>
                </c:pt>
                <c:pt idx="6">
                  <c:v>Arbeidsoppgavene samsvarer ikke med det jeg forventet å jobbe med</c:v>
                </c:pt>
              </c:strCache>
            </c:strRef>
          </c:cat>
          <c:val>
            <c:numRef>
              <c:f>'q0121'!$C$2:$C$8</c:f>
              <c:numCache>
                <c:formatCode>General</c:formatCode>
                <c:ptCount val="7"/>
                <c:pt idx="0">
                  <c:v>0.34535104364326402</c:v>
                </c:pt>
                <c:pt idx="1">
                  <c:v>0.333965844402277</c:v>
                </c:pt>
                <c:pt idx="2">
                  <c:v>0.12903225806451599</c:v>
                </c:pt>
                <c:pt idx="3">
                  <c:v>0.23719165085388999</c:v>
                </c:pt>
                <c:pt idx="4">
                  <c:v>0.13282732447817799</c:v>
                </c:pt>
                <c:pt idx="5">
                  <c:v>0.14041745730550301</c:v>
                </c:pt>
                <c:pt idx="6">
                  <c:v>0.15939278937381399</c:v>
                </c:pt>
              </c:numCache>
            </c:numRef>
          </c:val>
          <c:extLst>
            <c:ext xmlns:c16="http://schemas.microsoft.com/office/drawing/2014/chart" uri="{C3380CC4-5D6E-409C-BE32-E72D297353CC}">
              <c16:uniqueId val="{00000001-84E1-4536-BE10-E49A9BC4CAE9}"/>
            </c:ext>
          </c:extLst>
        </c:ser>
        <c:dLbls>
          <c:dLblPos val="outEnd"/>
          <c:showLegendKey val="0"/>
          <c:showVal val="1"/>
          <c:showCatName val="0"/>
          <c:showSerName val="0"/>
          <c:showPercent val="0"/>
          <c:showBubbleSize val="0"/>
          <c:separator>, </c:separator>
        </c:dLbls>
        <c:gapWidth val="70"/>
        <c:axId val="69348997"/>
        <c:axId val="51691373"/>
      </c:barChart>
      <c:catAx>
        <c:axId val="69348997"/>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51691373"/>
        <c:crosses val="autoZero"/>
        <c:auto val="1"/>
        <c:lblAlgn val="ctr"/>
        <c:lblOffset val="100"/>
        <c:noMultiLvlLbl val="1"/>
      </c:catAx>
      <c:valAx>
        <c:axId val="51691373"/>
        <c:scaling>
          <c:orientation val="minMax"/>
        </c:scaling>
        <c:delete val="1"/>
        <c:axPos val="t"/>
        <c:numFmt formatCode="General" sourceLinked="0"/>
        <c:majorTickMark val="cross"/>
        <c:minorTickMark val="none"/>
        <c:tickLblPos val="nextTo"/>
        <c:crossAx val="69348997"/>
        <c:crosses val="autoZero"/>
        <c:crossBetween val="between"/>
      </c:valAx>
      <c:spPr>
        <a:noFill/>
      </c:spPr>
    </c:plotArea>
    <c:legend>
      <c:legendPos val="b"/>
      <c:overlay val="0"/>
      <c:txPr>
        <a:bodyPr/>
        <a:lstStyle/>
        <a:p>
          <a:pPr>
            <a:defRPr sz="900" b="0" i="0" u="none" strike="noStrik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noFill/>
    <a:ln>
      <a:noFill/>
    </a:ln>
  </c:spPr>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relevans!$F$23</c:f>
              <c:strCache>
                <c:ptCount val="1"/>
                <c:pt idx="0">
                  <c:v>Arbeidsledig</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relevans!$E$24:$E$31</c:f>
              <c:strCache>
                <c:ptCount val="8"/>
                <c:pt idx="0">
                  <c:v>Fakultet for humaniora og pedagogikk (n=233)</c:v>
                </c:pt>
                <c:pt idx="1">
                  <c:v>Fakultet for teknologi og realfag (n=399)</c:v>
                </c:pt>
                <c:pt idx="2">
                  <c:v>Fakultet for samfunnsvitenskap (n=435)</c:v>
                </c:pt>
                <c:pt idx="3">
                  <c:v>Handelshøyskolen (n=338)</c:v>
                </c:pt>
                <c:pt idx="4">
                  <c:v>Avdeling for lærerutdanning (n=478)</c:v>
                </c:pt>
                <c:pt idx="5">
                  <c:v>Fakultet for kunstfag (n=97)</c:v>
                </c:pt>
                <c:pt idx="6">
                  <c:v>Fakultet for helse- og idrettsvitenskap (n=509)</c:v>
                </c:pt>
                <c:pt idx="7">
                  <c:v>Total (n=2490)</c:v>
                </c:pt>
              </c:strCache>
            </c:strRef>
          </c:cat>
          <c:val>
            <c:numRef>
              <c:f>relevans!$F$24:$F$31</c:f>
              <c:numCache>
                <c:formatCode>0%</c:formatCode>
                <c:ptCount val="8"/>
                <c:pt idx="0">
                  <c:v>0.175965665236052</c:v>
                </c:pt>
                <c:pt idx="1">
                  <c:v>0.11779448621553899</c:v>
                </c:pt>
                <c:pt idx="2">
                  <c:v>0.11264367816092</c:v>
                </c:pt>
                <c:pt idx="3">
                  <c:v>9.7633136094674597E-2</c:v>
                </c:pt>
                <c:pt idx="4">
                  <c:v>7.3221757322175701E-2</c:v>
                </c:pt>
                <c:pt idx="5">
                  <c:v>6.18556701030928E-2</c:v>
                </c:pt>
                <c:pt idx="6">
                  <c:v>3.1434184675835003E-2</c:v>
                </c:pt>
                <c:pt idx="7">
                  <c:v>9.1164658634538195E-2</c:v>
                </c:pt>
              </c:numCache>
            </c:numRef>
          </c:val>
          <c:extLst>
            <c:ext xmlns:c16="http://schemas.microsoft.com/office/drawing/2014/chart" uri="{C3380CC4-5D6E-409C-BE32-E72D297353CC}">
              <c16:uniqueId val="{00000000-2810-486A-9C06-31CC3A86F284}"/>
            </c:ext>
          </c:extLst>
        </c:ser>
        <c:dLbls>
          <c:showLegendKey val="0"/>
          <c:showVal val="0"/>
          <c:showCatName val="0"/>
          <c:showSerName val="0"/>
          <c:showPercent val="0"/>
          <c:showBubbleSize val="0"/>
        </c:dLbls>
        <c:gapWidth val="62"/>
        <c:axId val="1368620751"/>
        <c:axId val="1316083919"/>
      </c:barChart>
      <c:catAx>
        <c:axId val="136862075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316083919"/>
        <c:crosses val="autoZero"/>
        <c:auto val="1"/>
        <c:lblAlgn val="ctr"/>
        <c:lblOffset val="100"/>
        <c:noMultiLvlLbl val="0"/>
      </c:catAx>
      <c:valAx>
        <c:axId val="1316083919"/>
        <c:scaling>
          <c:orientation val="minMax"/>
        </c:scaling>
        <c:delete val="0"/>
        <c:axPos val="t"/>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3686207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HH!$F$1</c:f>
              <c:strCache>
                <c:ptCount val="1"/>
                <c:pt idx="0">
                  <c:v>Ikke arbeidsledig</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HH!$B$2:$B$12</c:f>
              <c:strCache>
                <c:ptCount val="11"/>
                <c:pt idx="0">
                  <c:v>M-SHIFTINN (n=7)</c:v>
                </c:pt>
                <c:pt idx="1">
                  <c:v>MASTREV (n=31)</c:v>
                </c:pt>
                <c:pt idx="2">
                  <c:v>FB-MASTMBA (n=33)</c:v>
                </c:pt>
                <c:pt idx="3">
                  <c:v>BACØKAD (n=79)</c:v>
                </c:pt>
                <c:pt idx="4">
                  <c:v>BACJUR (n=14)</c:v>
                </c:pt>
                <c:pt idx="5">
                  <c:v>M-SUSTMGT (n=14)</c:v>
                </c:pt>
                <c:pt idx="6">
                  <c:v>MASTØKAD (n=61)</c:v>
                </c:pt>
                <c:pt idx="7">
                  <c:v>M-JUR (n=12)</c:v>
                </c:pt>
                <c:pt idx="8">
                  <c:v>BACMARK (n=50)</c:v>
                </c:pt>
                <c:pt idx="9">
                  <c:v>MASTINNOV (n=15)</c:v>
                </c:pt>
                <c:pt idx="10">
                  <c:v>M-INTBUS (n=18)</c:v>
                </c:pt>
              </c:strCache>
            </c:strRef>
          </c:cat>
          <c:val>
            <c:numRef>
              <c:f>HH!$F$2:$F$12</c:f>
              <c:numCache>
                <c:formatCode>0%</c:formatCode>
                <c:ptCount val="11"/>
                <c:pt idx="0">
                  <c:v>1</c:v>
                </c:pt>
                <c:pt idx="1">
                  <c:v>1</c:v>
                </c:pt>
                <c:pt idx="2">
                  <c:v>0.96969696969696972</c:v>
                </c:pt>
                <c:pt idx="3">
                  <c:v>0.96202531645569622</c:v>
                </c:pt>
                <c:pt idx="4">
                  <c:v>0.9285714285714286</c:v>
                </c:pt>
                <c:pt idx="5">
                  <c:v>0.9285714285714286</c:v>
                </c:pt>
                <c:pt idx="6">
                  <c:v>0.85245901639344257</c:v>
                </c:pt>
                <c:pt idx="7">
                  <c:v>0.83333333333333337</c:v>
                </c:pt>
                <c:pt idx="8">
                  <c:v>0.82</c:v>
                </c:pt>
                <c:pt idx="9">
                  <c:v>0.8</c:v>
                </c:pt>
                <c:pt idx="10">
                  <c:v>0.77777777777777779</c:v>
                </c:pt>
              </c:numCache>
            </c:numRef>
          </c:val>
          <c:extLst>
            <c:ext xmlns:c16="http://schemas.microsoft.com/office/drawing/2014/chart" uri="{C3380CC4-5D6E-409C-BE32-E72D297353CC}">
              <c16:uniqueId val="{00000000-4AF5-4842-A88A-C29BC0C455BC}"/>
            </c:ext>
          </c:extLst>
        </c:ser>
        <c:ser>
          <c:idx val="1"/>
          <c:order val="1"/>
          <c:tx>
            <c:strRef>
              <c:f>HH!$G$1</c:f>
              <c:strCache>
                <c:ptCount val="1"/>
                <c:pt idx="0">
                  <c:v>Arbeidsledig</c:v>
                </c:pt>
              </c:strCache>
            </c:strRef>
          </c:tx>
          <c:spPr>
            <a:solidFill>
              <a:srgbClr val="FFC0CB"/>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4AF5-4842-A88A-C29BC0C455BC}"/>
                </c:ext>
              </c:extLst>
            </c:dLbl>
            <c:dLbl>
              <c:idx val="1"/>
              <c:delete val="1"/>
              <c:extLst>
                <c:ext xmlns:c15="http://schemas.microsoft.com/office/drawing/2012/chart" uri="{CE6537A1-D6FC-4f65-9D91-7224C49458BB}"/>
                <c:ext xmlns:c16="http://schemas.microsoft.com/office/drawing/2014/chart" uri="{C3380CC4-5D6E-409C-BE32-E72D297353CC}">
                  <c16:uniqueId val="{00000002-4AF5-4842-A88A-C29BC0C455BC}"/>
                </c:ext>
              </c:extLst>
            </c:dLbl>
            <c:dLbl>
              <c:idx val="2"/>
              <c:delete val="1"/>
              <c:extLst>
                <c:ext xmlns:c15="http://schemas.microsoft.com/office/drawing/2012/chart" uri="{CE6537A1-D6FC-4f65-9D91-7224C49458BB}"/>
                <c:ext xmlns:c16="http://schemas.microsoft.com/office/drawing/2014/chart" uri="{C3380CC4-5D6E-409C-BE32-E72D297353CC}">
                  <c16:uniqueId val="{00000003-4AF5-4842-A88A-C29BC0C455BC}"/>
                </c:ext>
              </c:extLst>
            </c:dLbl>
            <c:dLbl>
              <c:idx val="3"/>
              <c:delete val="1"/>
              <c:extLst>
                <c:ext xmlns:c15="http://schemas.microsoft.com/office/drawing/2012/chart" uri="{CE6537A1-D6FC-4f65-9D91-7224C49458BB}"/>
                <c:ext xmlns:c16="http://schemas.microsoft.com/office/drawing/2014/chart" uri="{C3380CC4-5D6E-409C-BE32-E72D297353CC}">
                  <c16:uniqueId val="{00000004-4AF5-4842-A88A-C29BC0C455B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HH!$B$2:$B$12</c:f>
              <c:strCache>
                <c:ptCount val="11"/>
                <c:pt idx="0">
                  <c:v>M-SHIFTINN (n=7)</c:v>
                </c:pt>
                <c:pt idx="1">
                  <c:v>MASTREV (n=31)</c:v>
                </c:pt>
                <c:pt idx="2">
                  <c:v>FB-MASTMBA (n=33)</c:v>
                </c:pt>
                <c:pt idx="3">
                  <c:v>BACØKAD (n=79)</c:v>
                </c:pt>
                <c:pt idx="4">
                  <c:v>BACJUR (n=14)</c:v>
                </c:pt>
                <c:pt idx="5">
                  <c:v>M-SUSTMGT (n=14)</c:v>
                </c:pt>
                <c:pt idx="6">
                  <c:v>MASTØKAD (n=61)</c:v>
                </c:pt>
                <c:pt idx="7">
                  <c:v>M-JUR (n=12)</c:v>
                </c:pt>
                <c:pt idx="8">
                  <c:v>BACMARK (n=50)</c:v>
                </c:pt>
                <c:pt idx="9">
                  <c:v>MASTINNOV (n=15)</c:v>
                </c:pt>
                <c:pt idx="10">
                  <c:v>M-INTBUS (n=18)</c:v>
                </c:pt>
              </c:strCache>
            </c:strRef>
          </c:cat>
          <c:val>
            <c:numRef>
              <c:f>HH!$G$2:$G$12</c:f>
              <c:numCache>
                <c:formatCode>0%</c:formatCode>
                <c:ptCount val="11"/>
                <c:pt idx="0">
                  <c:v>0</c:v>
                </c:pt>
                <c:pt idx="1">
                  <c:v>0</c:v>
                </c:pt>
                <c:pt idx="2">
                  <c:v>3.03030303030303E-2</c:v>
                </c:pt>
                <c:pt idx="3">
                  <c:v>3.7974683544303799E-2</c:v>
                </c:pt>
                <c:pt idx="4">
                  <c:v>7.1428571428571425E-2</c:v>
                </c:pt>
                <c:pt idx="5">
                  <c:v>7.1428571428571425E-2</c:v>
                </c:pt>
                <c:pt idx="6">
                  <c:v>0.1475409836065574</c:v>
                </c:pt>
                <c:pt idx="7">
                  <c:v>0.16666666666666671</c:v>
                </c:pt>
                <c:pt idx="8">
                  <c:v>0.18</c:v>
                </c:pt>
                <c:pt idx="9">
                  <c:v>0.2</c:v>
                </c:pt>
                <c:pt idx="10">
                  <c:v>0.22222222222222221</c:v>
                </c:pt>
              </c:numCache>
            </c:numRef>
          </c:val>
          <c:extLst>
            <c:ext xmlns:c16="http://schemas.microsoft.com/office/drawing/2014/chart" uri="{C3380CC4-5D6E-409C-BE32-E72D297353CC}">
              <c16:uniqueId val="{00000005-4AF5-4842-A88A-C29BC0C455BC}"/>
            </c:ext>
          </c:extLst>
        </c:ser>
        <c:dLbls>
          <c:showLegendKey val="0"/>
          <c:showVal val="0"/>
          <c:showCatName val="0"/>
          <c:showSerName val="0"/>
          <c:showPercent val="0"/>
          <c:showBubbleSize val="0"/>
        </c:dLbls>
        <c:gapWidth val="50"/>
        <c:overlap val="100"/>
        <c:axId val="337572288"/>
        <c:axId val="337573728"/>
      </c:barChart>
      <c:catAx>
        <c:axId val="337572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7573728"/>
        <c:crosses val="autoZero"/>
        <c:auto val="1"/>
        <c:lblAlgn val="ctr"/>
        <c:lblOffset val="100"/>
        <c:noMultiLvlLbl val="0"/>
      </c:catAx>
      <c:valAx>
        <c:axId val="337573728"/>
        <c:scaling>
          <c:orientation val="minMax"/>
        </c:scaling>
        <c:delete val="1"/>
        <c:axPos val="b"/>
        <c:numFmt formatCode="0%" sourceLinked="1"/>
        <c:majorTickMark val="none"/>
        <c:minorTickMark val="none"/>
        <c:tickLblPos val="nextTo"/>
        <c:crossAx val="33757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HH!$G$1</c:f>
              <c:strCache>
                <c:ptCount val="1"/>
                <c:pt idx="0">
                  <c:v>prosent_av_fakultet</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HH!$F$2:$F$14</c:f>
              <c:strCache>
                <c:ptCount val="13"/>
                <c:pt idx="0">
                  <c:v>Innovasjons-/oppstartsselskap (n=6)</c:v>
                </c:pt>
                <c:pt idx="1">
                  <c:v>Bygg og anlegg mv. (n=7)</c:v>
                </c:pt>
                <c:pt idx="2">
                  <c:v>Kommunikasjon/Markedsføring (n=7)</c:v>
                </c:pt>
                <c:pt idx="3">
                  <c:v>Advokat/Juridiske tjenester (n=9)</c:v>
                </c:pt>
                <c:pt idx="4">
                  <c:v>Olje og gassvirksomhet (n=9)</c:v>
                </c:pt>
                <c:pt idx="5">
                  <c:v>IKT/data og telekommunikasjon (n=10)</c:v>
                </c:pt>
                <c:pt idx="6">
                  <c:v>Universitet/høyskole (n=10)</c:v>
                </c:pt>
                <c:pt idx="7">
                  <c:v>Bank (n=13)</c:v>
                </c:pt>
                <c:pt idx="8">
                  <c:v>Varehandel/ Butikk (n=22)</c:v>
                </c:pt>
                <c:pt idx="9">
                  <c:v>Administrasjon, forvaltning, planlegging, tilsyn (n=25)</c:v>
                </c:pt>
                <c:pt idx="10">
                  <c:v>Finans (n=36)</c:v>
                </c:pt>
                <c:pt idx="11">
                  <c:v>Konsulentvirksomhet (n=40)</c:v>
                </c:pt>
                <c:pt idx="12">
                  <c:v>Annen bransje (n=45)</c:v>
                </c:pt>
              </c:strCache>
            </c:strRef>
          </c:cat>
          <c:val>
            <c:numRef>
              <c:f>HH!$G$2:$G$14</c:f>
              <c:numCache>
                <c:formatCode>0%</c:formatCode>
                <c:ptCount val="13"/>
                <c:pt idx="0">
                  <c:v>2.076124567474048E-2</c:v>
                </c:pt>
                <c:pt idx="1">
                  <c:v>2.4221453287197232E-2</c:v>
                </c:pt>
                <c:pt idx="2">
                  <c:v>2.4221453287197232E-2</c:v>
                </c:pt>
                <c:pt idx="3">
                  <c:v>3.1141868512110722E-2</c:v>
                </c:pt>
                <c:pt idx="4">
                  <c:v>3.1141868512110722E-2</c:v>
                </c:pt>
                <c:pt idx="5">
                  <c:v>3.4602076124567477E-2</c:v>
                </c:pt>
                <c:pt idx="6">
                  <c:v>3.4602076124567477E-2</c:v>
                </c:pt>
                <c:pt idx="7">
                  <c:v>4.4982698961937718E-2</c:v>
                </c:pt>
                <c:pt idx="8">
                  <c:v>7.6124567474048443E-2</c:v>
                </c:pt>
                <c:pt idx="9">
                  <c:v>8.6505190311418678E-2</c:v>
                </c:pt>
                <c:pt idx="10">
                  <c:v>0.1245674740484429</c:v>
                </c:pt>
                <c:pt idx="11">
                  <c:v>0.13840830449826991</c:v>
                </c:pt>
                <c:pt idx="12">
                  <c:v>0.1557093425605536</c:v>
                </c:pt>
              </c:numCache>
            </c:numRef>
          </c:val>
          <c:extLst>
            <c:ext xmlns:c16="http://schemas.microsoft.com/office/drawing/2014/chart" uri="{C3380CC4-5D6E-409C-BE32-E72D297353CC}">
              <c16:uniqueId val="{00000000-4209-4B18-B79F-3E58B88D53E7}"/>
            </c:ext>
          </c:extLst>
        </c:ser>
        <c:dLbls>
          <c:showLegendKey val="0"/>
          <c:showVal val="0"/>
          <c:showCatName val="0"/>
          <c:showSerName val="0"/>
          <c:showPercent val="0"/>
          <c:showBubbleSize val="0"/>
        </c:dLbls>
        <c:gapWidth val="50"/>
        <c:axId val="316561072"/>
        <c:axId val="1807147664"/>
      </c:barChart>
      <c:catAx>
        <c:axId val="316561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807147664"/>
        <c:crosses val="autoZero"/>
        <c:auto val="1"/>
        <c:lblAlgn val="ctr"/>
        <c:lblOffset val="100"/>
        <c:noMultiLvlLbl val="0"/>
      </c:catAx>
      <c:valAx>
        <c:axId val="1807147664"/>
        <c:scaling>
          <c:orientation val="minMax"/>
        </c:scaling>
        <c:delete val="1"/>
        <c:axPos val="b"/>
        <c:numFmt formatCode="0%" sourceLinked="1"/>
        <c:majorTickMark val="none"/>
        <c:minorTickMark val="none"/>
        <c:tickLblPos val="nextTo"/>
        <c:crossAx val="316561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HH!$E$13</c:f>
              <c:strCache>
                <c:ptCount val="1"/>
                <c:pt idx="0">
                  <c:v>2019</c:v>
                </c:pt>
              </c:strCache>
            </c:strRef>
          </c:tx>
          <c:spPr>
            <a:solidFill>
              <a:srgbClr val="FFC0CB"/>
            </a:solidFill>
            <a:ln w="63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HH!$F$12:$G$12</c:f>
              <c:strCache>
                <c:ptCount val="2"/>
                <c:pt idx="0">
                  <c:v>Arbeidsoppgavene krever generelle kompetanser fra utdanningen</c:v>
                </c:pt>
                <c:pt idx="1">
                  <c:v>Arbeidsoppgavene krever fagspesifikke kompetanser fra utdanningen</c:v>
                </c:pt>
              </c:strCache>
            </c:strRef>
          </c:cat>
          <c:val>
            <c:numRef>
              <c:f>HH!$F$13:$G$13</c:f>
              <c:numCache>
                <c:formatCode>0%</c:formatCode>
                <c:ptCount val="2"/>
                <c:pt idx="0">
                  <c:v>0.65</c:v>
                </c:pt>
                <c:pt idx="1">
                  <c:v>0.61</c:v>
                </c:pt>
              </c:numCache>
            </c:numRef>
          </c:val>
          <c:extLst>
            <c:ext xmlns:c16="http://schemas.microsoft.com/office/drawing/2014/chart" uri="{C3380CC4-5D6E-409C-BE32-E72D297353CC}">
              <c16:uniqueId val="{00000000-BB9A-4FCC-8B88-2EFDFC15FAC5}"/>
            </c:ext>
          </c:extLst>
        </c:ser>
        <c:ser>
          <c:idx val="1"/>
          <c:order val="1"/>
          <c:tx>
            <c:strRef>
              <c:f>HH!$E$14</c:f>
              <c:strCache>
                <c:ptCount val="1"/>
                <c:pt idx="0">
                  <c:v>2022</c:v>
                </c:pt>
              </c:strCache>
            </c:strRef>
          </c:tx>
          <c:spPr>
            <a:solidFill>
              <a:srgbClr val="FF7593"/>
            </a:solidFill>
            <a:ln w="63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HH!$F$12:$G$12</c:f>
              <c:strCache>
                <c:ptCount val="2"/>
                <c:pt idx="0">
                  <c:v>Arbeidsoppgavene krever generelle kompetanser fra utdanningen</c:v>
                </c:pt>
                <c:pt idx="1">
                  <c:v>Arbeidsoppgavene krever fagspesifikke kompetanser fra utdanningen</c:v>
                </c:pt>
              </c:strCache>
            </c:strRef>
          </c:cat>
          <c:val>
            <c:numRef>
              <c:f>HH!$F$14:$G$14</c:f>
              <c:numCache>
                <c:formatCode>0%</c:formatCode>
                <c:ptCount val="2"/>
                <c:pt idx="0">
                  <c:v>0.66</c:v>
                </c:pt>
                <c:pt idx="1">
                  <c:v>0.44</c:v>
                </c:pt>
              </c:numCache>
            </c:numRef>
          </c:val>
          <c:extLst>
            <c:ext xmlns:c16="http://schemas.microsoft.com/office/drawing/2014/chart" uri="{C3380CC4-5D6E-409C-BE32-E72D297353CC}">
              <c16:uniqueId val="{00000001-BB9A-4FCC-8B88-2EFDFC15FAC5}"/>
            </c:ext>
          </c:extLst>
        </c:ser>
        <c:ser>
          <c:idx val="2"/>
          <c:order val="2"/>
          <c:tx>
            <c:strRef>
              <c:f>HH!$E$15</c:f>
              <c:strCache>
                <c:ptCount val="1"/>
                <c:pt idx="0">
                  <c:v>2025</c:v>
                </c:pt>
              </c:strCache>
            </c:strRef>
          </c:tx>
          <c:spPr>
            <a:solidFill>
              <a:srgbClr val="D1002C"/>
            </a:solidFill>
            <a:ln w="63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HH!$F$12:$G$12</c:f>
              <c:strCache>
                <c:ptCount val="2"/>
                <c:pt idx="0">
                  <c:v>Arbeidsoppgavene krever generelle kompetanser fra utdanningen</c:v>
                </c:pt>
                <c:pt idx="1">
                  <c:v>Arbeidsoppgavene krever fagspesifikke kompetanser fra utdanningen</c:v>
                </c:pt>
              </c:strCache>
            </c:strRef>
          </c:cat>
          <c:val>
            <c:numRef>
              <c:f>HH!$F$15:$G$15</c:f>
              <c:numCache>
                <c:formatCode>0%</c:formatCode>
                <c:ptCount val="2"/>
                <c:pt idx="0">
                  <c:v>0.65</c:v>
                </c:pt>
                <c:pt idx="1">
                  <c:v>0.55000000000000004</c:v>
                </c:pt>
              </c:numCache>
            </c:numRef>
          </c:val>
          <c:extLst>
            <c:ext xmlns:c16="http://schemas.microsoft.com/office/drawing/2014/chart" uri="{C3380CC4-5D6E-409C-BE32-E72D297353CC}">
              <c16:uniqueId val="{00000002-BB9A-4FCC-8B88-2EFDFC15FAC5}"/>
            </c:ext>
          </c:extLst>
        </c:ser>
        <c:dLbls>
          <c:showLegendKey val="0"/>
          <c:showVal val="0"/>
          <c:showCatName val="0"/>
          <c:showSerName val="0"/>
          <c:showPercent val="0"/>
          <c:showBubbleSize val="0"/>
        </c:dLbls>
        <c:gapWidth val="182"/>
        <c:axId val="557497488"/>
        <c:axId val="557497968"/>
      </c:barChart>
      <c:catAx>
        <c:axId val="557497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7497968"/>
        <c:crosses val="autoZero"/>
        <c:auto val="1"/>
        <c:lblAlgn val="ctr"/>
        <c:lblOffset val="100"/>
        <c:noMultiLvlLbl val="0"/>
      </c:catAx>
      <c:valAx>
        <c:axId val="557497968"/>
        <c:scaling>
          <c:orientation val="minMax"/>
        </c:scaling>
        <c:delete val="1"/>
        <c:axPos val="b"/>
        <c:numFmt formatCode="0%" sourceLinked="1"/>
        <c:majorTickMark val="none"/>
        <c:minorTickMark val="none"/>
        <c:tickLblPos val="nextTo"/>
        <c:crossAx val="55749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Sheet1!$F$17</c:f>
              <c:strCache>
                <c:ptCount val="1"/>
                <c:pt idx="0">
                  <c:v>Arbeidsoppgavene krever generelle kompetanser fra utdanningen (n=407)</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Sheet1!$E$18:$E$27</c:f>
              <c:strCache>
                <c:ptCount val="10"/>
                <c:pt idx="0">
                  <c:v>M-GLU55-10 (n=68)</c:v>
                </c:pt>
                <c:pt idx="1">
                  <c:v>PPU (n=39/40)</c:v>
                </c:pt>
                <c:pt idx="2">
                  <c:v>PPU-YD (n=27/26)</c:v>
                </c:pt>
                <c:pt idx="3">
                  <c:v>M-LEK8-13 (n=68)</c:v>
                </c:pt>
                <c:pt idx="4">
                  <c:v>M-GLU51-7 (n=80/79)</c:v>
                </c:pt>
                <c:pt idx="5">
                  <c:v>BACBLU (n=81/80)</c:v>
                </c:pt>
                <c:pt idx="6">
                  <c:v>BACBLU-G (n=21)</c:v>
                </c:pt>
                <c:pt idx="7">
                  <c:v>BACABLU (n=9)</c:v>
                </c:pt>
                <c:pt idx="8">
                  <c:v>BACTOSPR-D (n=10)</c:v>
                </c:pt>
                <c:pt idx="9">
                  <c:v>M-BHK (n=7/6)</c:v>
                </c:pt>
              </c:strCache>
            </c:strRef>
          </c:cat>
          <c:val>
            <c:numRef>
              <c:f>Sheet1!$F$18:$F$27</c:f>
              <c:numCache>
                <c:formatCode>0%</c:formatCode>
                <c:ptCount val="10"/>
                <c:pt idx="0">
                  <c:v>0.70588235294117652</c:v>
                </c:pt>
                <c:pt idx="1">
                  <c:v>0.82499999999999996</c:v>
                </c:pt>
                <c:pt idx="2">
                  <c:v>0.76923076923076927</c:v>
                </c:pt>
                <c:pt idx="3">
                  <c:v>0.76470588235294112</c:v>
                </c:pt>
                <c:pt idx="4">
                  <c:v>0.70886075949367089</c:v>
                </c:pt>
                <c:pt idx="5">
                  <c:v>0.82499999999999996</c:v>
                </c:pt>
                <c:pt idx="6">
                  <c:v>0.95238095238095233</c:v>
                </c:pt>
                <c:pt idx="7">
                  <c:v>0.88888888888888884</c:v>
                </c:pt>
                <c:pt idx="8">
                  <c:v>0.9</c:v>
                </c:pt>
                <c:pt idx="9">
                  <c:v>1</c:v>
                </c:pt>
              </c:numCache>
            </c:numRef>
          </c:val>
          <c:extLst>
            <c:ext xmlns:c16="http://schemas.microsoft.com/office/drawing/2014/chart" uri="{C3380CC4-5D6E-409C-BE32-E72D297353CC}">
              <c16:uniqueId val="{00000000-AAA6-4878-9F9D-470DF84710C1}"/>
            </c:ext>
          </c:extLst>
        </c:ser>
        <c:ser>
          <c:idx val="1"/>
          <c:order val="1"/>
          <c:tx>
            <c:strRef>
              <c:f>Sheet1!$G$17</c:f>
              <c:strCache>
                <c:ptCount val="1"/>
                <c:pt idx="0">
                  <c:v>Arbeidsoppgavene krever fagspesifikke kompetanser fra utdanningen (n=410)</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Sheet1!$E$18:$E$27</c:f>
              <c:strCache>
                <c:ptCount val="10"/>
                <c:pt idx="0">
                  <c:v>M-GLU55-10 (n=68)</c:v>
                </c:pt>
                <c:pt idx="1">
                  <c:v>PPU (n=39/40)</c:v>
                </c:pt>
                <c:pt idx="2">
                  <c:v>PPU-YD (n=27/26)</c:v>
                </c:pt>
                <c:pt idx="3">
                  <c:v>M-LEK8-13 (n=68)</c:v>
                </c:pt>
                <c:pt idx="4">
                  <c:v>M-GLU51-7 (n=80/79)</c:v>
                </c:pt>
                <c:pt idx="5">
                  <c:v>BACBLU (n=81/80)</c:v>
                </c:pt>
                <c:pt idx="6">
                  <c:v>BACBLU-G (n=21)</c:v>
                </c:pt>
                <c:pt idx="7">
                  <c:v>BACABLU (n=9)</c:v>
                </c:pt>
                <c:pt idx="8">
                  <c:v>BACTOSPR-D (n=10)</c:v>
                </c:pt>
                <c:pt idx="9">
                  <c:v>M-BHK (n=7/6)</c:v>
                </c:pt>
              </c:strCache>
            </c:strRef>
          </c:cat>
          <c:val>
            <c:numRef>
              <c:f>Sheet1!$G$18:$G$27</c:f>
              <c:numCache>
                <c:formatCode>0%</c:formatCode>
                <c:ptCount val="10"/>
                <c:pt idx="0">
                  <c:v>0.63235294117647056</c:v>
                </c:pt>
                <c:pt idx="1">
                  <c:v>0.66666666666666663</c:v>
                </c:pt>
                <c:pt idx="2">
                  <c:v>0.66666666666666663</c:v>
                </c:pt>
                <c:pt idx="3">
                  <c:v>0.67647058823529416</c:v>
                </c:pt>
                <c:pt idx="4">
                  <c:v>0.72499999999999998</c:v>
                </c:pt>
                <c:pt idx="5">
                  <c:v>0.80246913580246915</c:v>
                </c:pt>
                <c:pt idx="6">
                  <c:v>0.8571428571428571</c:v>
                </c:pt>
                <c:pt idx="7">
                  <c:v>0.88888888888888884</c:v>
                </c:pt>
                <c:pt idx="8">
                  <c:v>0.9</c:v>
                </c:pt>
                <c:pt idx="9">
                  <c:v>1</c:v>
                </c:pt>
              </c:numCache>
            </c:numRef>
          </c:val>
          <c:extLst>
            <c:ext xmlns:c16="http://schemas.microsoft.com/office/drawing/2014/chart" uri="{C3380CC4-5D6E-409C-BE32-E72D297353CC}">
              <c16:uniqueId val="{00000001-AAA6-4878-9F9D-470DF84710C1}"/>
            </c:ext>
          </c:extLst>
        </c:ser>
        <c:dLbls>
          <c:showLegendKey val="0"/>
          <c:showVal val="0"/>
          <c:showCatName val="0"/>
          <c:showSerName val="0"/>
          <c:showPercent val="0"/>
          <c:showBubbleSize val="0"/>
        </c:dLbls>
        <c:gapWidth val="50"/>
        <c:axId val="605614672"/>
        <c:axId val="605607472"/>
      </c:barChart>
      <c:catAx>
        <c:axId val="605614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b-NO"/>
          </a:p>
        </c:txPr>
        <c:crossAx val="605607472"/>
        <c:crosses val="autoZero"/>
        <c:auto val="1"/>
        <c:lblAlgn val="ctr"/>
        <c:lblOffset val="100"/>
        <c:noMultiLvlLbl val="0"/>
      </c:catAx>
      <c:valAx>
        <c:axId val="605607472"/>
        <c:scaling>
          <c:orientation val="minMax"/>
        </c:scaling>
        <c:delete val="1"/>
        <c:axPos val="b"/>
        <c:numFmt formatCode="0%" sourceLinked="1"/>
        <c:majorTickMark val="none"/>
        <c:minorTickMark val="none"/>
        <c:tickLblPos val="nextTo"/>
        <c:crossAx val="6056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Sheet1!$B$15</c:f>
              <c:strCache>
                <c:ptCount val="1"/>
                <c:pt idx="0">
                  <c:v>Samarbeid med arbeidslivet om bacheloroppgave</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Sheet1!$A$16:$A$22</c:f>
              <c:strCache>
                <c:ptCount val="7"/>
                <c:pt idx="0">
                  <c:v>Avdeling for lærerutdanning (n=502/347)</c:v>
                </c:pt>
                <c:pt idx="1">
                  <c:v>Fakultet for helse- og idrettsvitenskap (n=524/156)</c:v>
                </c:pt>
                <c:pt idx="2">
                  <c:v>Fakultet for humaniora og pedagogikk (n=294/124)</c:v>
                </c:pt>
                <c:pt idx="3">
                  <c:v>Fakultet for kunstfag (n=116/51)</c:v>
                </c:pt>
                <c:pt idx="4">
                  <c:v>Fakultet for samfunnsvitenskap (n=541/221)</c:v>
                </c:pt>
                <c:pt idx="5">
                  <c:v>Fakultet for teknologi og realfag (n=492/191)</c:v>
                </c:pt>
                <c:pt idx="6">
                  <c:v>Handelshøyskolen (n=446/183)</c:v>
                </c:pt>
              </c:strCache>
            </c:strRef>
          </c:cat>
          <c:val>
            <c:numRef>
              <c:f>Sheet1!$B$16:$B$22</c:f>
              <c:numCache>
                <c:formatCode>0%</c:formatCode>
                <c:ptCount val="7"/>
                <c:pt idx="0">
                  <c:v>0.23505976095617531</c:v>
                </c:pt>
                <c:pt idx="1">
                  <c:v>0.1049618320610687</c:v>
                </c:pt>
                <c:pt idx="2">
                  <c:v>9.1836734693877556E-2</c:v>
                </c:pt>
                <c:pt idx="3">
                  <c:v>0.12931034482758619</c:v>
                </c:pt>
                <c:pt idx="4">
                  <c:v>0.26247689463955642</c:v>
                </c:pt>
                <c:pt idx="5">
                  <c:v>0.44308943089430902</c:v>
                </c:pt>
                <c:pt idx="6">
                  <c:v>0.16367713004484299</c:v>
                </c:pt>
              </c:numCache>
            </c:numRef>
          </c:val>
          <c:extLst>
            <c:ext xmlns:c16="http://schemas.microsoft.com/office/drawing/2014/chart" uri="{C3380CC4-5D6E-409C-BE32-E72D297353CC}">
              <c16:uniqueId val="{00000000-ACD9-4736-B807-5F27637D167B}"/>
            </c:ext>
          </c:extLst>
        </c:ser>
        <c:ser>
          <c:idx val="1"/>
          <c:order val="1"/>
          <c:tx>
            <c:strRef>
              <c:f>Sheet1!$C$15</c:f>
              <c:strCache>
                <c:ptCount val="1"/>
                <c:pt idx="0">
                  <c:v>Samarbeid med arbeidslivet om masteroppgave</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Sheet1!$A$16:$A$22</c:f>
              <c:strCache>
                <c:ptCount val="7"/>
                <c:pt idx="0">
                  <c:v>Avdeling for lærerutdanning (n=502/347)</c:v>
                </c:pt>
                <c:pt idx="1">
                  <c:v>Fakultet for helse- og idrettsvitenskap (n=524/156)</c:v>
                </c:pt>
                <c:pt idx="2">
                  <c:v>Fakultet for humaniora og pedagogikk (n=294/124)</c:v>
                </c:pt>
                <c:pt idx="3">
                  <c:v>Fakultet for kunstfag (n=116/51)</c:v>
                </c:pt>
                <c:pt idx="4">
                  <c:v>Fakultet for samfunnsvitenskap (n=541/221)</c:v>
                </c:pt>
                <c:pt idx="5">
                  <c:v>Fakultet for teknologi og realfag (n=492/191)</c:v>
                </c:pt>
                <c:pt idx="6">
                  <c:v>Handelshøyskolen (n=446/183)</c:v>
                </c:pt>
              </c:strCache>
            </c:strRef>
          </c:cat>
          <c:val>
            <c:numRef>
              <c:f>Sheet1!$C$16:$C$22</c:f>
              <c:numCache>
                <c:formatCode>0%</c:formatCode>
                <c:ptCount val="7"/>
                <c:pt idx="0">
                  <c:v>0.41498559077809799</c:v>
                </c:pt>
                <c:pt idx="1">
                  <c:v>0.57692307692307687</c:v>
                </c:pt>
                <c:pt idx="2">
                  <c:v>0.27419354838709681</c:v>
                </c:pt>
                <c:pt idx="3">
                  <c:v>0.19607843137254899</c:v>
                </c:pt>
                <c:pt idx="4">
                  <c:v>0.50678733031674206</c:v>
                </c:pt>
                <c:pt idx="5">
                  <c:v>0.61780104712041883</c:v>
                </c:pt>
                <c:pt idx="6">
                  <c:v>0.48087431693989069</c:v>
                </c:pt>
              </c:numCache>
            </c:numRef>
          </c:val>
          <c:extLst>
            <c:ext xmlns:c16="http://schemas.microsoft.com/office/drawing/2014/chart" uri="{C3380CC4-5D6E-409C-BE32-E72D297353CC}">
              <c16:uniqueId val="{00000001-ACD9-4736-B807-5F27637D167B}"/>
            </c:ext>
          </c:extLst>
        </c:ser>
        <c:dLbls>
          <c:showLegendKey val="0"/>
          <c:showVal val="0"/>
          <c:showCatName val="0"/>
          <c:showSerName val="0"/>
          <c:showPercent val="0"/>
          <c:showBubbleSize val="0"/>
        </c:dLbls>
        <c:gapWidth val="50"/>
        <c:axId val="605614672"/>
        <c:axId val="605607472"/>
      </c:barChart>
      <c:catAx>
        <c:axId val="605614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b-NO"/>
          </a:p>
        </c:txPr>
        <c:crossAx val="605607472"/>
        <c:crosses val="autoZero"/>
        <c:auto val="1"/>
        <c:lblAlgn val="ctr"/>
        <c:lblOffset val="100"/>
        <c:noMultiLvlLbl val="0"/>
      </c:catAx>
      <c:valAx>
        <c:axId val="605607472"/>
        <c:scaling>
          <c:orientation val="minMax"/>
        </c:scaling>
        <c:delete val="1"/>
        <c:axPos val="b"/>
        <c:numFmt formatCode="0%" sourceLinked="1"/>
        <c:majorTickMark val="none"/>
        <c:minorTickMark val="none"/>
        <c:tickLblPos val="nextTo"/>
        <c:crossAx val="6056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'q097_med uia'!$B$1</c:f>
              <c:strCache>
                <c:ptCount val="1"/>
                <c:pt idx="0">
                  <c:v>Handelshøyskolen (n=438)</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'q097_med uia'!$A$2:$A$6</c:f>
              <c:strCache>
                <c:ptCount val="5"/>
                <c:pt idx="0">
                  <c:v>God faglig - teoretisk forståelse</c:v>
                </c:pt>
                <c:pt idx="1">
                  <c:v>Gode analytiske evner</c:v>
                </c:pt>
                <c:pt idx="2">
                  <c:v>God metodekunnskap</c:v>
                </c:pt>
                <c:pt idx="3">
                  <c:v>Oppdatert på forskning innen mitt fagfelt </c:v>
                </c:pt>
                <c:pt idx="4">
                  <c:v>Kjennskap til relevante arbeidsverktøy for mitt fagfelt</c:v>
                </c:pt>
              </c:strCache>
            </c:strRef>
          </c:cat>
          <c:val>
            <c:numRef>
              <c:f>'q097_med uia'!$B$2:$B$6</c:f>
              <c:numCache>
                <c:formatCode>General</c:formatCode>
                <c:ptCount val="5"/>
                <c:pt idx="0">
                  <c:v>0.81278538812785395</c:v>
                </c:pt>
                <c:pt idx="1">
                  <c:v>0.76659038901601795</c:v>
                </c:pt>
                <c:pt idx="2">
                  <c:v>0.73853211009174302</c:v>
                </c:pt>
                <c:pt idx="3">
                  <c:v>0.45601851851851899</c:v>
                </c:pt>
                <c:pt idx="4">
                  <c:v>0.44110854503464197</c:v>
                </c:pt>
              </c:numCache>
            </c:numRef>
          </c:val>
          <c:extLst>
            <c:ext xmlns:c16="http://schemas.microsoft.com/office/drawing/2014/chart" uri="{C3380CC4-5D6E-409C-BE32-E72D297353CC}">
              <c16:uniqueId val="{00000000-0F17-4891-B787-ED6A9EC2427E}"/>
            </c:ext>
          </c:extLst>
        </c:ser>
        <c:ser>
          <c:idx val="1"/>
          <c:order val="1"/>
          <c:tx>
            <c:strRef>
              <c:f>'q097_med uia'!$C$1</c:f>
              <c:strCache>
                <c:ptCount val="1"/>
                <c:pt idx="0">
                  <c:v>UiA totalt (n=2850)</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'q097_med uia'!$A$2:$A$6</c:f>
              <c:strCache>
                <c:ptCount val="5"/>
                <c:pt idx="0">
                  <c:v>God faglig - teoretisk forståelse</c:v>
                </c:pt>
                <c:pt idx="1">
                  <c:v>Gode analytiske evner</c:v>
                </c:pt>
                <c:pt idx="2">
                  <c:v>God metodekunnskap</c:v>
                </c:pt>
                <c:pt idx="3">
                  <c:v>Oppdatert på forskning innen mitt fagfelt </c:v>
                </c:pt>
                <c:pt idx="4">
                  <c:v>Kjennskap til relevante arbeidsverktøy for mitt fagfelt</c:v>
                </c:pt>
              </c:strCache>
            </c:strRef>
          </c:cat>
          <c:val>
            <c:numRef>
              <c:f>'q097_med uia'!$C$2:$C$6</c:f>
              <c:numCache>
                <c:formatCode>General</c:formatCode>
                <c:ptCount val="5"/>
                <c:pt idx="0">
                  <c:v>0.82666666666666699</c:v>
                </c:pt>
                <c:pt idx="1">
                  <c:v>0.74911660777385203</c:v>
                </c:pt>
                <c:pt idx="2">
                  <c:v>0.73013069586718504</c:v>
                </c:pt>
                <c:pt idx="3">
                  <c:v>0.62823696346222102</c:v>
                </c:pt>
                <c:pt idx="4">
                  <c:v>0.61628318584070796</c:v>
                </c:pt>
              </c:numCache>
            </c:numRef>
          </c:val>
          <c:extLst>
            <c:ext xmlns:c16="http://schemas.microsoft.com/office/drawing/2014/chart" uri="{C3380CC4-5D6E-409C-BE32-E72D297353CC}">
              <c16:uniqueId val="{00000001-0F17-4891-B787-ED6A9EC2427E}"/>
            </c:ext>
          </c:extLst>
        </c:ser>
        <c:dLbls>
          <c:dLblPos val="outEnd"/>
          <c:showLegendKey val="0"/>
          <c:showVal val="1"/>
          <c:showCatName val="0"/>
          <c:showSerName val="0"/>
          <c:showPercent val="0"/>
          <c:showBubbleSize val="0"/>
          <c:separator>, </c:separator>
        </c:dLbls>
        <c:gapWidth val="70"/>
        <c:axId val="15443293"/>
        <c:axId val="92145839"/>
      </c:barChart>
      <c:catAx>
        <c:axId val="15443293"/>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92145839"/>
        <c:crosses val="autoZero"/>
        <c:auto val="1"/>
        <c:lblAlgn val="ctr"/>
        <c:lblOffset val="100"/>
        <c:noMultiLvlLbl val="1"/>
      </c:catAx>
      <c:valAx>
        <c:axId val="92145839"/>
        <c:scaling>
          <c:orientation val="minMax"/>
        </c:scaling>
        <c:delete val="1"/>
        <c:axPos val="t"/>
        <c:numFmt formatCode="General" sourceLinked="0"/>
        <c:majorTickMark val="cross"/>
        <c:minorTickMark val="none"/>
        <c:tickLblPos val="nextTo"/>
        <c:crossAx val="15443293"/>
        <c:crosses val="autoZero"/>
        <c:crossBetween val="between"/>
      </c:valAx>
      <c:spPr>
        <a:noFill/>
      </c:spPr>
    </c:plotArea>
    <c:legend>
      <c:legendPos val="b"/>
      <c:overlay val="0"/>
      <c:txPr>
        <a:bodyPr/>
        <a:lstStyle/>
        <a:p>
          <a:pPr>
            <a:defRPr sz="900" b="0" i="0" u="none" strike="noStrik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noFill/>
    <a:ln>
      <a:noFill/>
    </a:ln>
  </c:spPr>
  <c:txPr>
    <a:bodyPr/>
    <a:lstStyle/>
    <a:p>
      <a:pPr>
        <a:defRPr sz="1800"/>
      </a:pPr>
      <a:endParaRPr lang="fr-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'q079'!$C$37</c:f>
              <c:strCache>
                <c:ptCount val="1"/>
                <c:pt idx="0">
                  <c:v>Handelshøyskolen (n=437)</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'q079'!$A$38:$B$49</c:f>
              <c:multiLvlStrCache>
                <c:ptCount val="12"/>
                <c:lvl>
                  <c:pt idx="0">
                    <c:v>Kommunikasjon</c:v>
                  </c:pt>
                  <c:pt idx="1">
                    <c:v>Kreativ tenkning</c:v>
                  </c:pt>
                  <c:pt idx="2">
                    <c:v>Kritisk tenkning</c:v>
                  </c:pt>
                  <c:pt idx="3">
                    <c:v>Samarbeid</c:v>
                  </c:pt>
                  <c:pt idx="4">
                    <c:v>Fleksibilitet</c:v>
                  </c:pt>
                  <c:pt idx="5">
                    <c:v>Initiativ</c:v>
                  </c:pt>
                  <c:pt idx="6">
                    <c:v>Ledelse</c:v>
                  </c:pt>
                  <c:pt idx="7">
                    <c:v>Produktivitet</c:v>
                  </c:pt>
                  <c:pt idx="8">
                    <c:v>Sosiale ferdigheter</c:v>
                  </c:pt>
                  <c:pt idx="9">
                    <c:v>Informasjonshåndtering</c:v>
                  </c:pt>
                  <c:pt idx="10">
                    <c:v>Medieferdigheter</c:v>
                  </c:pt>
                  <c:pt idx="11">
                    <c:v>Teknologiferdigheter</c:v>
                  </c:pt>
                </c:lvl>
                <c:lvl>
                  <c:pt idx="0">
                    <c:v>Læring og innovasjon</c:v>
                  </c:pt>
                  <c:pt idx="4">
                    <c:v>Personlig og profesjonell kompetanse</c:v>
                  </c:pt>
                  <c:pt idx="9">
                    <c:v>Digitale ferdigheter</c:v>
                  </c:pt>
                </c:lvl>
              </c:multiLvlStrCache>
            </c:multiLvlStrRef>
          </c:cat>
          <c:val>
            <c:numRef>
              <c:f>'q079'!$C$38:$C$49</c:f>
              <c:numCache>
                <c:formatCode>0%</c:formatCode>
                <c:ptCount val="12"/>
                <c:pt idx="0">
                  <c:v>0.38443935926773498</c:v>
                </c:pt>
                <c:pt idx="1">
                  <c:v>0.34096109839816902</c:v>
                </c:pt>
                <c:pt idx="2">
                  <c:v>0.45080091533180799</c:v>
                </c:pt>
                <c:pt idx="3">
                  <c:v>0.395881006864989</c:v>
                </c:pt>
                <c:pt idx="4">
                  <c:v>0.24485125858123599</c:v>
                </c:pt>
                <c:pt idx="5">
                  <c:v>0.237986270022883</c:v>
                </c:pt>
                <c:pt idx="6">
                  <c:v>0.37986270022883301</c:v>
                </c:pt>
                <c:pt idx="7">
                  <c:v>0.32951945080091499</c:v>
                </c:pt>
                <c:pt idx="8">
                  <c:v>0.338672768878719</c:v>
                </c:pt>
                <c:pt idx="9">
                  <c:v>0.28832951945080099</c:v>
                </c:pt>
                <c:pt idx="10">
                  <c:v>0.16018306636155599</c:v>
                </c:pt>
                <c:pt idx="11">
                  <c:v>0.54919908466819201</c:v>
                </c:pt>
              </c:numCache>
            </c:numRef>
          </c:val>
          <c:extLst>
            <c:ext xmlns:c16="http://schemas.microsoft.com/office/drawing/2014/chart" uri="{C3380CC4-5D6E-409C-BE32-E72D297353CC}">
              <c16:uniqueId val="{00000000-CE05-4467-8708-620AC5B9B9E6}"/>
            </c:ext>
          </c:extLst>
        </c:ser>
        <c:ser>
          <c:idx val="1"/>
          <c:order val="1"/>
          <c:tx>
            <c:strRef>
              <c:f>'q079'!$D$37</c:f>
              <c:strCache>
                <c:ptCount val="1"/>
                <c:pt idx="0">
                  <c:v>UiA totalt (n=2855)</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'q079'!$A$38:$B$49</c:f>
              <c:multiLvlStrCache>
                <c:ptCount val="12"/>
                <c:lvl>
                  <c:pt idx="0">
                    <c:v>Kommunikasjon</c:v>
                  </c:pt>
                  <c:pt idx="1">
                    <c:v>Kreativ tenkning</c:v>
                  </c:pt>
                  <c:pt idx="2">
                    <c:v>Kritisk tenkning</c:v>
                  </c:pt>
                  <c:pt idx="3">
                    <c:v>Samarbeid</c:v>
                  </c:pt>
                  <c:pt idx="4">
                    <c:v>Fleksibilitet</c:v>
                  </c:pt>
                  <c:pt idx="5">
                    <c:v>Initiativ</c:v>
                  </c:pt>
                  <c:pt idx="6">
                    <c:v>Ledelse</c:v>
                  </c:pt>
                  <c:pt idx="7">
                    <c:v>Produktivitet</c:v>
                  </c:pt>
                  <c:pt idx="8">
                    <c:v>Sosiale ferdigheter</c:v>
                  </c:pt>
                  <c:pt idx="9">
                    <c:v>Informasjonshåndtering</c:v>
                  </c:pt>
                  <c:pt idx="10">
                    <c:v>Medieferdigheter</c:v>
                  </c:pt>
                  <c:pt idx="11">
                    <c:v>Teknologiferdigheter</c:v>
                  </c:pt>
                </c:lvl>
                <c:lvl>
                  <c:pt idx="0">
                    <c:v>Læring og innovasjon</c:v>
                  </c:pt>
                  <c:pt idx="4">
                    <c:v>Personlig og profesjonell kompetanse</c:v>
                  </c:pt>
                  <c:pt idx="9">
                    <c:v>Digitale ferdigheter</c:v>
                  </c:pt>
                </c:lvl>
              </c:multiLvlStrCache>
            </c:multiLvlStrRef>
          </c:cat>
          <c:val>
            <c:numRef>
              <c:f>'q079'!$D$38:$D$49</c:f>
              <c:numCache>
                <c:formatCode>0%</c:formatCode>
                <c:ptCount val="12"/>
                <c:pt idx="0">
                  <c:v>0.433274956217163</c:v>
                </c:pt>
                <c:pt idx="1">
                  <c:v>0.41926444833625198</c:v>
                </c:pt>
                <c:pt idx="2">
                  <c:v>0.44273204903677799</c:v>
                </c:pt>
                <c:pt idx="3">
                  <c:v>0.43782837127845903</c:v>
                </c:pt>
                <c:pt idx="4">
                  <c:v>0.27705779334500902</c:v>
                </c:pt>
                <c:pt idx="5">
                  <c:v>0.26795096322241702</c:v>
                </c:pt>
                <c:pt idx="6">
                  <c:v>0.37618213660245198</c:v>
                </c:pt>
                <c:pt idx="7">
                  <c:v>0.29211908931698799</c:v>
                </c:pt>
                <c:pt idx="8">
                  <c:v>0.369176882661996</c:v>
                </c:pt>
                <c:pt idx="9">
                  <c:v>0.26900175131348503</c:v>
                </c:pt>
                <c:pt idx="10">
                  <c:v>0.14676007005253899</c:v>
                </c:pt>
                <c:pt idx="11">
                  <c:v>0.403152364273205</c:v>
                </c:pt>
              </c:numCache>
            </c:numRef>
          </c:val>
          <c:extLst>
            <c:ext xmlns:c16="http://schemas.microsoft.com/office/drawing/2014/chart" uri="{C3380CC4-5D6E-409C-BE32-E72D297353CC}">
              <c16:uniqueId val="{00000001-CE05-4467-8708-620AC5B9B9E6}"/>
            </c:ext>
          </c:extLst>
        </c:ser>
        <c:dLbls>
          <c:showLegendKey val="0"/>
          <c:showVal val="0"/>
          <c:showCatName val="0"/>
          <c:showSerName val="0"/>
          <c:showPercent val="0"/>
          <c:showBubbleSize val="0"/>
        </c:dLbls>
        <c:gapWidth val="50"/>
        <c:axId val="102362224"/>
        <c:axId val="102364144"/>
      </c:barChart>
      <c:catAx>
        <c:axId val="102362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02364144"/>
        <c:crosses val="autoZero"/>
        <c:auto val="1"/>
        <c:lblAlgn val="ctr"/>
        <c:lblOffset val="100"/>
        <c:noMultiLvlLbl val="0"/>
      </c:catAx>
      <c:valAx>
        <c:axId val="102364144"/>
        <c:scaling>
          <c:orientation val="minMax"/>
        </c:scaling>
        <c:delete val="0"/>
        <c:axPos val="t"/>
        <c:numFmt formatCode="0%" sourceLinked="1"/>
        <c:majorTickMark val="none"/>
        <c:minorTickMark val="none"/>
        <c:tickLblPos val="none"/>
        <c:spPr>
          <a:noFill/>
          <a:ln>
            <a:noFill/>
          </a:ln>
          <a:effectLst/>
        </c:spPr>
        <c:txPr>
          <a:bodyPr rot="-60000000" spcFirstLastPara="1" vertOverflow="ellipsis" vert="horz" wrap="square" anchor="b"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0236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'q0791'!$E$1</c:f>
              <c:strCache>
                <c:ptCount val="1"/>
                <c:pt idx="0">
                  <c:v>percent</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'q0791'!$B$2:$B$17</c:f>
              <c:strCache>
                <c:ptCount val="16"/>
                <c:pt idx="0">
                  <c:v>At arbeidslivet bidrar mer inn i undervisningsopplegg</c:v>
                </c:pt>
                <c:pt idx="1">
                  <c:v>Mer oppdatert og arbeidslivsrelevant innhold på studiet</c:v>
                </c:pt>
                <c:pt idx="2">
                  <c:v>Mer veiledning for en god overgang til arbeidslivet</c:v>
                </c:pt>
                <c:pt idx="3">
                  <c:v>Mer trening i å bruke fagteori på reelle problemstillinger i arbeids- og samfunnsliv</c:v>
                </c:pt>
                <c:pt idx="4">
                  <c:v>Mer om effektiv og ansvarlig bruk av ny teknologi (inkl. KI)</c:v>
                </c:pt>
                <c:pt idx="5">
                  <c:v>Bedre muligheter til å kombinere utdanning med jobb/verv/andre forpliktelser</c:v>
                </c:pt>
                <c:pt idx="6">
                  <c:v>Mer veiledning i personlig utvikling (selvledelse, motivasjon m.m.)</c:v>
                </c:pt>
                <c:pt idx="7">
                  <c:v>Bedre muligheter for utenlandsopphold (studier, internship, feltarbeid m.m.)</c:v>
                </c:pt>
                <c:pt idx="8">
                  <c:v>Mer trening på mellommenneskelig kompetanse, samarbeidskompetanse</c:v>
                </c:pt>
                <c:pt idx="9">
                  <c:v>Mer bruk av læringsformer der studentene er aktive, diskuterer, og reflekterer</c:v>
                </c:pt>
                <c:pt idx="10">
                  <c:v>Bedre kobling mellom norske og internasjonale studenter (case og gruppeoppgaver m.m.)</c:v>
                </c:pt>
                <c:pt idx="11">
                  <c:v>Mer internasjonal eksponering i studiene (engelskspråklige kurs, internasjonale forelesere mm.)</c:v>
                </c:pt>
                <c:pt idx="12">
                  <c:v>Mer bruk av studentmentorer f.eks. avgangsstudenter/tidligere studenter</c:v>
                </c:pt>
                <c:pt idx="13">
                  <c:v>Mer teori/metode innen mitt fagfelt</c:v>
                </c:pt>
                <c:pt idx="14">
                  <c:v>Annet</c:v>
                </c:pt>
                <c:pt idx="15">
                  <c:v>Ingen, ble godt nok forberedt på arbeidslivet</c:v>
                </c:pt>
              </c:strCache>
            </c:strRef>
          </c:cat>
          <c:val>
            <c:numRef>
              <c:f>'q0791'!$E$2:$E$17</c:f>
              <c:numCache>
                <c:formatCode>General</c:formatCode>
                <c:ptCount val="16"/>
                <c:pt idx="0">
                  <c:v>0.54462242562929097</c:v>
                </c:pt>
                <c:pt idx="1">
                  <c:v>0.47826086956521702</c:v>
                </c:pt>
                <c:pt idx="2">
                  <c:v>0.443935926773455</c:v>
                </c:pt>
                <c:pt idx="3">
                  <c:v>0.40732265446224297</c:v>
                </c:pt>
                <c:pt idx="4">
                  <c:v>0.40045766590388998</c:v>
                </c:pt>
                <c:pt idx="5">
                  <c:v>0.35926773455377597</c:v>
                </c:pt>
                <c:pt idx="6">
                  <c:v>0.26315789473684198</c:v>
                </c:pt>
                <c:pt idx="7">
                  <c:v>0.19221967963386699</c:v>
                </c:pt>
                <c:pt idx="8">
                  <c:v>0.17162471395880999</c:v>
                </c:pt>
                <c:pt idx="9">
                  <c:v>0.16247139588100701</c:v>
                </c:pt>
                <c:pt idx="10">
                  <c:v>0.137299771167048</c:v>
                </c:pt>
                <c:pt idx="11">
                  <c:v>0.13043478260869601</c:v>
                </c:pt>
                <c:pt idx="12">
                  <c:v>0.123569794050343</c:v>
                </c:pt>
                <c:pt idx="13">
                  <c:v>9.83981693363844E-2</c:v>
                </c:pt>
                <c:pt idx="14">
                  <c:v>6.1784897025171599E-2</c:v>
                </c:pt>
                <c:pt idx="15">
                  <c:v>9.1533180778032002E-3</c:v>
                </c:pt>
              </c:numCache>
            </c:numRef>
          </c:val>
          <c:extLst>
            <c:ext xmlns:c16="http://schemas.microsoft.com/office/drawing/2014/chart" uri="{C3380CC4-5D6E-409C-BE32-E72D297353CC}">
              <c16:uniqueId val="{00000000-67D7-4B46-BA62-0C7E42840B74}"/>
            </c:ext>
          </c:extLst>
        </c:ser>
        <c:dLbls>
          <c:dLblPos val="outEnd"/>
          <c:showLegendKey val="0"/>
          <c:showVal val="1"/>
          <c:showCatName val="0"/>
          <c:showSerName val="0"/>
          <c:showPercent val="0"/>
          <c:showBubbleSize val="0"/>
          <c:separator>, </c:separator>
        </c:dLbls>
        <c:gapWidth val="30"/>
        <c:axId val="99386572"/>
        <c:axId val="67579359"/>
      </c:barChart>
      <c:catAx>
        <c:axId val="99386572"/>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67579359"/>
        <c:crosses val="autoZero"/>
        <c:auto val="1"/>
        <c:lblAlgn val="ctr"/>
        <c:lblOffset val="100"/>
        <c:noMultiLvlLbl val="1"/>
      </c:catAx>
      <c:valAx>
        <c:axId val="67579359"/>
        <c:scaling>
          <c:orientation val="minMax"/>
          <c:max val="1"/>
          <c:min val="0"/>
        </c:scaling>
        <c:delete val="1"/>
        <c:axPos val="t"/>
        <c:numFmt formatCode="General" sourceLinked="0"/>
        <c:majorTickMark val="cross"/>
        <c:minorTickMark val="none"/>
        <c:tickLblPos val="nextTo"/>
        <c:crossAx val="99386572"/>
        <c:crosses val="autoZero"/>
        <c:crossBetween val="between"/>
      </c:valAx>
      <c:spPr>
        <a:noFill/>
      </c:spPr>
    </c:plotArea>
    <c:plotVisOnly val="1"/>
    <c:dispBlanksAs val="gap"/>
    <c:showDLblsOverMax val="0"/>
  </c:chart>
  <c:spPr>
    <a:noFill/>
    <a:ln>
      <a:noFill/>
    </a:ln>
  </c:spPr>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E56B5_17374F6F.xml><?xml version="1.0" encoding="utf-8"?>
<p188:cmLst xmlns:a="http://schemas.openxmlformats.org/drawingml/2006/main" xmlns:r="http://schemas.openxmlformats.org/officeDocument/2006/relationships" xmlns:p188="http://schemas.microsoft.com/office/powerpoint/2018/8/main">
  <p188:cm id="{4E04F740-82FB-4C91-8751-6D44B32B7577}" authorId="{741A8D7C-5059-2BC1-A47B-2ECA0E9D9BAD}" status="resolved" created="2024-10-08T11:48:35.455" complete="100000">
    <pc:sldMkLst xmlns:pc="http://schemas.microsoft.com/office/powerpoint/2013/main/command">
      <pc:docMk/>
      <pc:sldMk cId="389500783" sldId="2147374773"/>
    </pc:sldMkLst>
    <p188:txBody>
      <a:bodyPr/>
      <a:lstStyle/>
      <a:p>
        <a:r>
          <a:rPr lang="nb-NO"/>
          <a:t>n?</a:t>
        </a:r>
      </a:p>
    </p188:txBody>
    <p188:extLst>
      <p:ext xmlns:p="http://schemas.openxmlformats.org/presentationml/2006/main" uri="{57CB4572-C831-44C2-8A1C-0ADB6CCDFE69}">
        <p223:reactions xmlns:p223="http://schemas.microsoft.com/office/powerpoint/2022/03/main">
          <p223:rxn type="👍">
            <p223:instance time="2024-10-16T11:41:55.172" authorId="{3882B0D4-949E-2433-745F-8EBF4DD219ED}"/>
          </p223:rxn>
        </p223:reactions>
      </p:ext>
    </p188:extLst>
  </p188:cm>
</p188:cmLst>
</file>

<file path=ppt/comments/modernComment_7FFE56C2_FA7E4251.xml><?xml version="1.0" encoding="utf-8"?>
<p188:cmLst xmlns:a="http://schemas.openxmlformats.org/drawingml/2006/main" xmlns:r="http://schemas.openxmlformats.org/officeDocument/2006/relationships" xmlns:p188="http://schemas.microsoft.com/office/powerpoint/2018/8/main">
  <p188:cm id="{527C12B0-C411-407E-A142-9F3DE73499EA}" authorId="{3882B0D4-949E-2433-745F-8EBF4DD219ED}" created="2026-01-06T09:40:37.879">
    <pc:sldMkLst xmlns:pc="http://schemas.microsoft.com/office/powerpoint/2013/main/command">
      <pc:docMk/>
      <pc:sldMk cId="988705557" sldId="460"/>
    </pc:sldMkLst>
    <p188:txBody>
      <a:bodyPr/>
      <a:lstStyle/>
      <a:p>
        <a:r>
          <a:rPr lang="nb-NO"/>
          <a:t>Obs her er det feil tall skalstå 17% i 2022. Kan godt ha denne sliden. Men her er det viktig å laget en krysstabulering med hovedbeskjeftigelse - hva gjør de 26% som er igjen hvor mange er jobbsøkere, hvor mange er studenter mm. Men må også lage en slide til med  fokus på de i jobb! Og da er det en nedgang fra 14% til 10%. Vis gjerne også utviklingen bakover i tid fra de andre kandidatundersøkelsene. Se i sammenheng med arbeidsmarkedsituasjonen i Agder og årsaker til at flytter ut av Agder. For eksempel bedre jobbmuligheter andre steder. Si også noe om de ulike agderregionenes tall og hvilke fagområder vi greier og beholde og ikke.  </a:t>
        </a:r>
      </a:p>
    </p188:txBody>
  </p188:cm>
</p188:cmLst>
</file>

<file path=ppt/comments/modernComment_7FFE56C8_165B9C81.xml><?xml version="1.0" encoding="utf-8"?>
<p188:cmLst xmlns:a="http://schemas.openxmlformats.org/drawingml/2006/main" xmlns:r="http://schemas.openxmlformats.org/officeDocument/2006/relationships" xmlns:p188="http://schemas.microsoft.com/office/powerpoint/2018/8/main">
  <p188:cm id="{6019FE8E-6067-4EAB-987C-687B420DF41B}" authorId="{3882B0D4-949E-2433-745F-8EBF4DD219ED}" created="2026-03-02T09:34:19.117">
    <pc:sldMkLst xmlns:pc="http://schemas.microsoft.com/office/powerpoint/2013/main/command">
      <pc:docMk/>
      <pc:sldMk cId="375102593" sldId="2147374792"/>
    </pc:sldMkLst>
    <p188:txBody>
      <a:bodyPr/>
      <a:lstStyle/>
      <a:p>
        <a:r>
          <a:rPr lang="nb-NO"/>
          <a:t>Obs feil slide LU</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64495-2CCB-49AD-AD36-32FC360255FA}" type="datetimeFigureOut">
              <a:rPr lang="nb-NO" smtClean="0"/>
              <a:t>02.03.2026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1C3D1-CC51-4AA8-AC09-BCAD146ECA21}" type="slidenum">
              <a:rPr lang="nb-NO" smtClean="0"/>
              <a:t>‹#›</a:t>
            </a:fld>
            <a:endParaRPr lang="nb-NO"/>
          </a:p>
        </p:txBody>
      </p:sp>
    </p:spTree>
    <p:extLst>
      <p:ext uri="{BB962C8B-B14F-4D97-AF65-F5344CB8AC3E}">
        <p14:creationId xmlns:p14="http://schemas.microsoft.com/office/powerpoint/2010/main" val="1367081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2</a:t>
            </a:fld>
            <a:endParaRPr lang="nb-NO"/>
          </a:p>
        </p:txBody>
      </p:sp>
    </p:spTree>
    <p:extLst>
      <p:ext uri="{BB962C8B-B14F-4D97-AF65-F5344CB8AC3E}">
        <p14:creationId xmlns:p14="http://schemas.microsoft.com/office/powerpoint/2010/main" val="373567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2651C3D1-CC51-4AA8-AC09-BCAD146ECA21}" type="slidenum">
              <a:rPr lang="nb-NO" smtClean="0"/>
              <a:t>3</a:t>
            </a:fld>
            <a:endParaRPr lang="nb-NO"/>
          </a:p>
        </p:txBody>
      </p:sp>
    </p:spTree>
    <p:extLst>
      <p:ext uri="{BB962C8B-B14F-4D97-AF65-F5344CB8AC3E}">
        <p14:creationId xmlns:p14="http://schemas.microsoft.com/office/powerpoint/2010/main" val="175956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4</a:t>
            </a:fld>
            <a:endParaRPr lang="nb-NO"/>
          </a:p>
        </p:txBody>
      </p:sp>
    </p:spTree>
    <p:extLst>
      <p:ext uri="{BB962C8B-B14F-4D97-AF65-F5344CB8AC3E}">
        <p14:creationId xmlns:p14="http://schemas.microsoft.com/office/powerpoint/2010/main" val="494491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5</a:t>
            </a:fld>
            <a:endParaRPr lang="nb-NO"/>
          </a:p>
        </p:txBody>
      </p:sp>
    </p:spTree>
    <p:extLst>
      <p:ext uri="{BB962C8B-B14F-4D97-AF65-F5344CB8AC3E}">
        <p14:creationId xmlns:p14="http://schemas.microsoft.com/office/powerpoint/2010/main" val="3565472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7038-5585-75CD-16BF-16AE442185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46D8483-8624-86E4-8BE6-5EDB4D19927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87D112E-2ED2-A3C5-F5DE-5F6A406637A3}"/>
              </a:ext>
            </a:extLst>
          </p:cNvPr>
          <p:cNvSpPr>
            <a:spLocks noGrp="1"/>
          </p:cNvSpPr>
          <p:nvPr>
            <p:ph type="body" idx="1"/>
          </p:nvPr>
        </p:nvSpPr>
        <p:spPr/>
        <p:txBody>
          <a:bodyPr/>
          <a:lstStyle/>
          <a:p>
            <a:pPr>
              <a:defRPr/>
            </a:pPr>
            <a:endParaRPr lang="nb-NO" dirty="0">
              <a:cs typeface="+mn-lt"/>
            </a:endParaRPr>
          </a:p>
        </p:txBody>
      </p:sp>
      <p:sp>
        <p:nvSpPr>
          <p:cNvPr id="4" name="Plassholder for lysbildenummer 3">
            <a:extLst>
              <a:ext uri="{FF2B5EF4-FFF2-40B4-BE49-F238E27FC236}">
                <a16:creationId xmlns:a16="http://schemas.microsoft.com/office/drawing/2014/main" id="{9A489519-7A2F-130D-D3ED-CC17FB92AA4A}"/>
              </a:ext>
            </a:extLst>
          </p:cNvPr>
          <p:cNvSpPr>
            <a:spLocks noGrp="1"/>
          </p:cNvSpPr>
          <p:nvPr>
            <p:ph type="sldNum" sz="quarter" idx="5"/>
          </p:nvPr>
        </p:nvSpPr>
        <p:spPr/>
        <p:txBody>
          <a:bodyPr/>
          <a:lstStyle/>
          <a:p>
            <a:fld id="{2651C3D1-CC51-4AA8-AC09-BCAD146ECA21}" type="slidenum">
              <a:rPr lang="nb-NO" smtClean="0"/>
              <a:t>6</a:t>
            </a:fld>
            <a:endParaRPr lang="nb-NO"/>
          </a:p>
        </p:txBody>
      </p:sp>
    </p:spTree>
    <p:extLst>
      <p:ext uri="{BB962C8B-B14F-4D97-AF65-F5344CB8AC3E}">
        <p14:creationId xmlns:p14="http://schemas.microsoft.com/office/powerpoint/2010/main" val="281780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645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0B4F5-FDC6-1208-3A97-0769D4A8D8D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A824CD7-D306-3308-4658-0DC04508262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C02DF6C-05AD-08B4-F918-9B55E18D0B4B}"/>
              </a:ext>
            </a:extLst>
          </p:cNvPr>
          <p:cNvSpPr>
            <a:spLocks noGrp="1"/>
          </p:cNvSpPr>
          <p:nvPr>
            <p:ph type="body" idx="1"/>
          </p:nvPr>
        </p:nvSpPr>
        <p:spPr/>
        <p:txBody>
          <a:bodyPr/>
          <a:lstStyle/>
          <a:p>
            <a:pPr>
              <a:defRPr/>
            </a:pPr>
            <a:endParaRPr lang="nb-NO" dirty="0">
              <a:cs typeface="+mn-lt"/>
            </a:endParaRPr>
          </a:p>
        </p:txBody>
      </p:sp>
      <p:sp>
        <p:nvSpPr>
          <p:cNvPr id="4" name="Plassholder for lysbildenummer 3">
            <a:extLst>
              <a:ext uri="{FF2B5EF4-FFF2-40B4-BE49-F238E27FC236}">
                <a16:creationId xmlns:a16="http://schemas.microsoft.com/office/drawing/2014/main" id="{94ED669A-9A10-08B7-706E-5415E06C4F35}"/>
              </a:ext>
            </a:extLst>
          </p:cNvPr>
          <p:cNvSpPr>
            <a:spLocks noGrp="1"/>
          </p:cNvSpPr>
          <p:nvPr>
            <p:ph type="sldNum" sz="quarter" idx="5"/>
          </p:nvPr>
        </p:nvSpPr>
        <p:spPr/>
        <p:txBody>
          <a:bodyPr/>
          <a:lstStyle/>
          <a:p>
            <a:fld id="{2651C3D1-CC51-4AA8-AC09-BCAD146ECA21}" type="slidenum">
              <a:rPr lang="nb-NO" smtClean="0"/>
              <a:t>8</a:t>
            </a:fld>
            <a:endParaRPr lang="nb-NO"/>
          </a:p>
        </p:txBody>
      </p:sp>
    </p:spTree>
    <p:extLst>
      <p:ext uri="{BB962C8B-B14F-4D97-AF65-F5344CB8AC3E}">
        <p14:creationId xmlns:p14="http://schemas.microsoft.com/office/powerpoint/2010/main" val="1318709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34169-46DA-A926-B0E8-0AADF23EB8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AB9E2FB-BBCF-8A6E-A80C-5A040E6659F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E260071-EECA-9087-6362-B93D9210B2CA}"/>
              </a:ext>
            </a:extLst>
          </p:cNvPr>
          <p:cNvSpPr>
            <a:spLocks noGrp="1"/>
          </p:cNvSpPr>
          <p:nvPr>
            <p:ph type="body" idx="1"/>
          </p:nvPr>
        </p:nvSpPr>
        <p:spPr/>
        <p:txBody>
          <a:bodyPr/>
          <a:lstStyle/>
          <a:p>
            <a:pPr marL="285750" lvl="0" indent="-285750">
              <a:buFont typeface="Arial" panose="020B0604020202020204" pitchFamily="34" charset="0"/>
              <a:buChar char="•"/>
            </a:pPr>
            <a:endParaRPr lang="nb-NO" dirty="0"/>
          </a:p>
        </p:txBody>
      </p:sp>
      <p:sp>
        <p:nvSpPr>
          <p:cNvPr id="4" name="Plassholder for lysbildenummer 3">
            <a:extLst>
              <a:ext uri="{FF2B5EF4-FFF2-40B4-BE49-F238E27FC236}">
                <a16:creationId xmlns:a16="http://schemas.microsoft.com/office/drawing/2014/main" id="{D74B4E17-11B6-2ACA-3790-E6903E6D988F}"/>
              </a:ext>
            </a:extLst>
          </p:cNvPr>
          <p:cNvSpPr>
            <a:spLocks noGrp="1"/>
          </p:cNvSpPr>
          <p:nvPr>
            <p:ph type="sldNum" sz="quarter" idx="5"/>
          </p:nvPr>
        </p:nvSpPr>
        <p:spPr/>
        <p:txBody>
          <a:bodyPr/>
          <a:lstStyle/>
          <a:p>
            <a:fld id="{60741E0F-E54B-49FE-953C-D8BC98A08DF6}" type="slidenum">
              <a:rPr lang="nb-NO" smtClean="0"/>
              <a:t>9</a:t>
            </a:fld>
            <a:endParaRPr lang="nb-NO"/>
          </a:p>
        </p:txBody>
      </p:sp>
    </p:spTree>
    <p:extLst>
      <p:ext uri="{BB962C8B-B14F-4D97-AF65-F5344CB8AC3E}">
        <p14:creationId xmlns:p14="http://schemas.microsoft.com/office/powerpoint/2010/main" val="4091698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727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endParaRPr lang="nb-NO" sz="1800" dirty="0">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60741E0F-E54B-49FE-953C-D8BC98A08DF6}" type="slidenum">
              <a:rPr lang="nb-NO" smtClean="0"/>
              <a:t>11</a:t>
            </a:fld>
            <a:endParaRPr lang="nb-NO"/>
          </a:p>
        </p:txBody>
      </p:sp>
    </p:spTree>
    <p:extLst>
      <p:ext uri="{BB962C8B-B14F-4D97-AF65-F5344CB8AC3E}">
        <p14:creationId xmlns:p14="http://schemas.microsoft.com/office/powerpoint/2010/main" val="2959343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12</a:t>
            </a:fld>
            <a:endParaRPr lang="nb-NO"/>
          </a:p>
        </p:txBody>
      </p:sp>
    </p:spTree>
    <p:extLst>
      <p:ext uri="{BB962C8B-B14F-4D97-AF65-F5344CB8AC3E}">
        <p14:creationId xmlns:p14="http://schemas.microsoft.com/office/powerpoint/2010/main" val="409110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1105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14</a:t>
            </a:fld>
            <a:endParaRPr lang="nb-NO"/>
          </a:p>
        </p:txBody>
      </p:sp>
    </p:spTree>
    <p:extLst>
      <p:ext uri="{BB962C8B-B14F-4D97-AF65-F5344CB8AC3E}">
        <p14:creationId xmlns:p14="http://schemas.microsoft.com/office/powerpoint/2010/main" val="357654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15</a:t>
            </a:fld>
            <a:endParaRPr lang="nb-NO"/>
          </a:p>
        </p:txBody>
      </p:sp>
    </p:spTree>
    <p:extLst>
      <p:ext uri="{BB962C8B-B14F-4D97-AF65-F5344CB8AC3E}">
        <p14:creationId xmlns:p14="http://schemas.microsoft.com/office/powerpoint/2010/main" val="1273694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159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956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2363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19</a:t>
            </a:fld>
            <a:endParaRPr lang="nb-NO"/>
          </a:p>
        </p:txBody>
      </p:sp>
    </p:spTree>
    <p:extLst>
      <p:ext uri="{BB962C8B-B14F-4D97-AF65-F5344CB8AC3E}">
        <p14:creationId xmlns:p14="http://schemas.microsoft.com/office/powerpoint/2010/main" val="3882235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2D4D-97EE-CE5C-C40B-D7B3FA9E31B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17A0CEA-69E2-3192-68B4-9D25A3B99E2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C3A511A-61F9-912E-C22F-F5C44B564F05}"/>
              </a:ext>
            </a:extLst>
          </p:cNvPr>
          <p:cNvSpPr>
            <a:spLocks noGrp="1"/>
          </p:cNvSpPr>
          <p:nvPr>
            <p:ph type="body" idx="1"/>
          </p:nvPr>
        </p:nvSpPr>
        <p:spPr/>
        <p:txBody>
          <a:bodyPr/>
          <a:lstStyle/>
          <a:p>
            <a:endParaRPr lang="nb-NO" sz="1800" b="0" i="0" u="none" strike="noStrike" baseline="0" dirty="0">
              <a:solidFill>
                <a:srgbClr val="1B1B1A"/>
              </a:solidFill>
              <a:latin typeface="Acumin Pro Light"/>
            </a:endParaRPr>
          </a:p>
        </p:txBody>
      </p:sp>
      <p:sp>
        <p:nvSpPr>
          <p:cNvPr id="4" name="Plassholder for lysbildenummer 3">
            <a:extLst>
              <a:ext uri="{FF2B5EF4-FFF2-40B4-BE49-F238E27FC236}">
                <a16:creationId xmlns:a16="http://schemas.microsoft.com/office/drawing/2014/main" id="{2DB8D06D-4693-80C6-03A1-35E0734628FE}"/>
              </a:ext>
            </a:extLst>
          </p:cNvPr>
          <p:cNvSpPr>
            <a:spLocks noGrp="1"/>
          </p:cNvSpPr>
          <p:nvPr>
            <p:ph type="sldNum" sz="quarter" idx="5"/>
          </p:nvPr>
        </p:nvSpPr>
        <p:spPr/>
        <p:txBody>
          <a:bodyPr/>
          <a:lstStyle/>
          <a:p>
            <a:fld id="{2651C3D1-CC51-4AA8-AC09-BCAD146ECA21}" type="slidenum">
              <a:rPr lang="nb-NO" smtClean="0"/>
              <a:t>20</a:t>
            </a:fld>
            <a:endParaRPr lang="nb-NO"/>
          </a:p>
        </p:txBody>
      </p:sp>
    </p:spTree>
    <p:extLst>
      <p:ext uri="{BB962C8B-B14F-4D97-AF65-F5344CB8AC3E}">
        <p14:creationId xmlns:p14="http://schemas.microsoft.com/office/powerpoint/2010/main" val="812316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21</a:t>
            </a:fld>
            <a:endParaRPr lang="nb-NO"/>
          </a:p>
        </p:txBody>
      </p:sp>
    </p:spTree>
    <p:extLst>
      <p:ext uri="{BB962C8B-B14F-4D97-AF65-F5344CB8AC3E}">
        <p14:creationId xmlns:p14="http://schemas.microsoft.com/office/powerpoint/2010/main" val="1524008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22</a:t>
            </a:fld>
            <a:endParaRPr lang="nb-NO"/>
          </a:p>
        </p:txBody>
      </p:sp>
    </p:spTree>
    <p:extLst>
      <p:ext uri="{BB962C8B-B14F-4D97-AF65-F5344CB8AC3E}">
        <p14:creationId xmlns:p14="http://schemas.microsoft.com/office/powerpoint/2010/main" val="309471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ACA11-1B15-669B-02AD-1C1C41EFE8B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0E52253-0F2F-7DEB-51B3-25D6F7FB76A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A8E0667-BBD8-04D0-1817-76E25BF04DA4}"/>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ABE8806F-DD28-8E58-F76C-A8138E669E37}"/>
              </a:ext>
            </a:extLst>
          </p:cNvPr>
          <p:cNvSpPr>
            <a:spLocks noGrp="1"/>
          </p:cNvSpPr>
          <p:nvPr>
            <p:ph type="sldNum" sz="quarter" idx="5"/>
          </p:nvPr>
        </p:nvSpPr>
        <p:spPr/>
        <p:txBody>
          <a:bodyPr/>
          <a:lstStyle/>
          <a:p>
            <a:fld id="{2651C3D1-CC51-4AA8-AC09-BCAD146ECA21}" type="slidenum">
              <a:rPr lang="nb-NO" smtClean="0"/>
              <a:t>23</a:t>
            </a:fld>
            <a:endParaRPr lang="nb-NO"/>
          </a:p>
        </p:txBody>
      </p:sp>
    </p:spTree>
    <p:extLst>
      <p:ext uri="{BB962C8B-B14F-4D97-AF65-F5344CB8AC3E}">
        <p14:creationId xmlns:p14="http://schemas.microsoft.com/office/powerpoint/2010/main" val="4078358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24</a:t>
            </a:fld>
            <a:endParaRPr lang="nb-NO"/>
          </a:p>
        </p:txBody>
      </p:sp>
    </p:spTree>
    <p:extLst>
      <p:ext uri="{BB962C8B-B14F-4D97-AF65-F5344CB8AC3E}">
        <p14:creationId xmlns:p14="http://schemas.microsoft.com/office/powerpoint/2010/main" val="2940684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2651C3D1-CC51-4AA8-AC09-BCAD146ECA21}" type="slidenum">
              <a:rPr lang="nb-NO" smtClean="0"/>
              <a:t>25</a:t>
            </a:fld>
            <a:endParaRPr lang="nb-NO"/>
          </a:p>
        </p:txBody>
      </p:sp>
    </p:spTree>
    <p:extLst>
      <p:ext uri="{BB962C8B-B14F-4D97-AF65-F5344CB8AC3E}">
        <p14:creationId xmlns:p14="http://schemas.microsoft.com/office/powerpoint/2010/main" val="2100369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184923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817324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3295974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954459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4" name="Bilde 7">
            <a:extLst>
              <a:ext uri="{FF2B5EF4-FFF2-40B4-BE49-F238E27FC236}">
                <a16:creationId xmlns:a16="http://schemas.microsoft.com/office/drawing/2014/main" id="{5262B8CE-FF4E-1E45-492C-C0040E636A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53056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33BBDF0C-9EF7-0F3A-CEC9-6351094597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3307721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11F3F73F-9E2E-DD30-5393-622951E788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182881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2" name="Bilde 7">
            <a:extLst>
              <a:ext uri="{FF2B5EF4-FFF2-40B4-BE49-F238E27FC236}">
                <a16:creationId xmlns:a16="http://schemas.microsoft.com/office/drawing/2014/main" id="{CB20981D-3E0F-3E0F-F6CB-DD0B0755E5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88080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2" name="Bilde 7">
            <a:extLst>
              <a:ext uri="{FF2B5EF4-FFF2-40B4-BE49-F238E27FC236}">
                <a16:creationId xmlns:a16="http://schemas.microsoft.com/office/drawing/2014/main" id="{D837AE2B-8A3B-C2DC-E722-85D91ED4D2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85586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5" name="Bilde 7">
            <a:extLst>
              <a:ext uri="{FF2B5EF4-FFF2-40B4-BE49-F238E27FC236}">
                <a16:creationId xmlns:a16="http://schemas.microsoft.com/office/drawing/2014/main" id="{C3C476DD-A100-FA02-E495-C70F195FB4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927234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3" name="Bilde 7">
            <a:extLst>
              <a:ext uri="{FF2B5EF4-FFF2-40B4-BE49-F238E27FC236}">
                <a16:creationId xmlns:a16="http://schemas.microsoft.com/office/drawing/2014/main" id="{63E3C332-9940-6E40-E0CF-F1F39D445A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3258392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4" name="Bilde 7">
            <a:extLst>
              <a:ext uri="{FF2B5EF4-FFF2-40B4-BE49-F238E27FC236}">
                <a16:creationId xmlns:a16="http://schemas.microsoft.com/office/drawing/2014/main" id="{E50ACA26-EE3D-F9E9-20BA-125B0FDF1D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1390044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3" name="Bilde 7">
            <a:extLst>
              <a:ext uri="{FF2B5EF4-FFF2-40B4-BE49-F238E27FC236}">
                <a16:creationId xmlns:a16="http://schemas.microsoft.com/office/drawing/2014/main" id="{85BDD749-50C7-4FB7-993C-6BAF727231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1354823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4" name="Bilde 7">
            <a:extLst>
              <a:ext uri="{FF2B5EF4-FFF2-40B4-BE49-F238E27FC236}">
                <a16:creationId xmlns:a16="http://schemas.microsoft.com/office/drawing/2014/main" id="{550901B7-13C4-5961-037D-4D4586E361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59538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2408288C-F3F2-3536-E6EC-360926C5DA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43544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1CFCCBE8-9D62-EA58-1EBA-373699BE7B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9371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2" name="Bilde 7">
            <a:extLst>
              <a:ext uri="{FF2B5EF4-FFF2-40B4-BE49-F238E27FC236}">
                <a16:creationId xmlns:a16="http://schemas.microsoft.com/office/drawing/2014/main" id="{11A02A84-32AE-1327-8A69-1E3F23F4157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2" name="Bilde 7">
            <a:extLst>
              <a:ext uri="{FF2B5EF4-FFF2-40B4-BE49-F238E27FC236}">
                <a16:creationId xmlns:a16="http://schemas.microsoft.com/office/drawing/2014/main" id="{AB8EE894-CB06-7702-CD16-F0352B1441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5" name="Bilde 7">
            <a:extLst>
              <a:ext uri="{FF2B5EF4-FFF2-40B4-BE49-F238E27FC236}">
                <a16:creationId xmlns:a16="http://schemas.microsoft.com/office/drawing/2014/main" id="{46F09899-73B1-C35A-504D-FA3AFDDA7A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1492348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3" name="Bilde 7">
            <a:extLst>
              <a:ext uri="{FF2B5EF4-FFF2-40B4-BE49-F238E27FC236}">
                <a16:creationId xmlns:a16="http://schemas.microsoft.com/office/drawing/2014/main" id="{C3CAB5FC-A003-BF31-D1B3-681439A503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4" name="Bilde 7">
            <a:extLst>
              <a:ext uri="{FF2B5EF4-FFF2-40B4-BE49-F238E27FC236}">
                <a16:creationId xmlns:a16="http://schemas.microsoft.com/office/drawing/2014/main" id="{50AD6C0E-E649-80D8-B4EF-E67EAF1595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3" name="Bilde 7">
            <a:extLst>
              <a:ext uri="{FF2B5EF4-FFF2-40B4-BE49-F238E27FC236}">
                <a16:creationId xmlns:a16="http://schemas.microsoft.com/office/drawing/2014/main" id="{74BD2CAC-F592-CA88-1E00-BFCC53D853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1126713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ød logo">
    <p:bg>
      <p:bgPr>
        <a:solidFill>
          <a:srgbClr val="E6E3DC"/>
        </a:solidFill>
        <a:effectLst/>
      </p:bgPr>
    </p:bg>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4" name="Friform 3">
            <a:extLst>
              <a:ext uri="{FF2B5EF4-FFF2-40B4-BE49-F238E27FC236}">
                <a16:creationId xmlns:a16="http://schemas.microsoft.com/office/drawing/2014/main" id="{7199BA09-E9CF-4EC0-D2B2-33A944CC587D}"/>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139440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Rød logo">
    <p:bg>
      <p:bgPr>
        <a:solidFill>
          <a:srgbClr val="E6E3DC"/>
        </a:solidFill>
        <a:effectLst/>
      </p:bgPr>
    </p:bg>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525140" y="5788058"/>
            <a:ext cx="2532960" cy="572850"/>
          </a:xfrm>
          <a:prstGeom prst="rect">
            <a:avLst/>
          </a:prstGeom>
        </p:spPr>
      </p:pic>
      <p:sp>
        <p:nvSpPr>
          <p:cNvPr id="5" name="Friform 4">
            <a:extLst>
              <a:ext uri="{FF2B5EF4-FFF2-40B4-BE49-F238E27FC236}">
                <a16:creationId xmlns:a16="http://schemas.microsoft.com/office/drawing/2014/main" id="{613BFF5F-A955-C509-80BD-3F845ACFB4C2}"/>
              </a:ext>
            </a:extLst>
          </p:cNvPr>
          <p:cNvSpPr/>
          <p:nvPr userDrawn="1"/>
        </p:nvSpPr>
        <p:spPr>
          <a:xfrm>
            <a:off x="3849198" y="2891941"/>
            <a:ext cx="4493437" cy="427939"/>
          </a:xfrm>
          <a:custGeom>
            <a:avLst/>
            <a:gdLst/>
            <a:ahLst/>
            <a:cxnLst/>
            <a:rect l="l" t="t" r="r" b="b"/>
            <a:pathLst>
              <a:path w="4493437" h="427939">
                <a:moveTo>
                  <a:pt x="4146956" y="221742"/>
                </a:moveTo>
                <a:cubicBezTo>
                  <a:pt x="4098493" y="221742"/>
                  <a:pt x="4069689" y="234544"/>
                  <a:pt x="4069689" y="270662"/>
                </a:cubicBezTo>
                <a:cubicBezTo>
                  <a:pt x="4069689" y="297637"/>
                  <a:pt x="4088434" y="316382"/>
                  <a:pt x="4119067" y="316382"/>
                </a:cubicBezTo>
                <a:cubicBezTo>
                  <a:pt x="4180331" y="316382"/>
                  <a:pt x="4188561" y="275692"/>
                  <a:pt x="4188561" y="229514"/>
                </a:cubicBezTo>
                <a:lnTo>
                  <a:pt x="4188561" y="221742"/>
                </a:lnTo>
                <a:close/>
                <a:moveTo>
                  <a:pt x="384581" y="221742"/>
                </a:moveTo>
                <a:cubicBezTo>
                  <a:pt x="336118" y="221742"/>
                  <a:pt x="307315" y="234544"/>
                  <a:pt x="307315" y="270662"/>
                </a:cubicBezTo>
                <a:cubicBezTo>
                  <a:pt x="307315" y="297637"/>
                  <a:pt x="326060" y="316382"/>
                  <a:pt x="356692" y="316382"/>
                </a:cubicBezTo>
                <a:cubicBezTo>
                  <a:pt x="417957" y="316382"/>
                  <a:pt x="426187" y="275692"/>
                  <a:pt x="426187" y="229514"/>
                </a:cubicBezTo>
                <a:lnTo>
                  <a:pt x="426187" y="221742"/>
                </a:lnTo>
                <a:close/>
                <a:moveTo>
                  <a:pt x="4394682" y="128473"/>
                </a:moveTo>
                <a:cubicBezTo>
                  <a:pt x="4342561" y="128473"/>
                  <a:pt x="4321530" y="161392"/>
                  <a:pt x="4321530" y="220828"/>
                </a:cubicBezTo>
                <a:cubicBezTo>
                  <a:pt x="4321530" y="278892"/>
                  <a:pt x="4338447" y="315011"/>
                  <a:pt x="4391482" y="315011"/>
                </a:cubicBezTo>
                <a:cubicBezTo>
                  <a:pt x="4436744" y="315011"/>
                  <a:pt x="4461433" y="277063"/>
                  <a:pt x="4461433" y="216713"/>
                </a:cubicBezTo>
                <a:cubicBezTo>
                  <a:pt x="4461433" y="165506"/>
                  <a:pt x="4437202" y="128473"/>
                  <a:pt x="4394682" y="128473"/>
                </a:cubicBezTo>
                <a:close/>
                <a:moveTo>
                  <a:pt x="1978838" y="128016"/>
                </a:moveTo>
                <a:cubicBezTo>
                  <a:pt x="1930374" y="128016"/>
                  <a:pt x="1906600" y="167335"/>
                  <a:pt x="1906600" y="221285"/>
                </a:cubicBezTo>
                <a:cubicBezTo>
                  <a:pt x="1906600" y="274320"/>
                  <a:pt x="1934489" y="315011"/>
                  <a:pt x="1979752" y="315011"/>
                </a:cubicBezTo>
                <a:cubicBezTo>
                  <a:pt x="2025929" y="315011"/>
                  <a:pt x="2051989" y="277063"/>
                  <a:pt x="2051989" y="221742"/>
                </a:cubicBezTo>
                <a:cubicBezTo>
                  <a:pt x="2051989" y="168250"/>
                  <a:pt x="2026386" y="128016"/>
                  <a:pt x="1978838" y="128016"/>
                </a:cubicBezTo>
                <a:close/>
                <a:moveTo>
                  <a:pt x="1376019" y="127102"/>
                </a:moveTo>
                <a:cubicBezTo>
                  <a:pt x="1331671" y="127102"/>
                  <a:pt x="1312012" y="157734"/>
                  <a:pt x="1307439" y="202540"/>
                </a:cubicBezTo>
                <a:lnTo>
                  <a:pt x="1440942" y="202540"/>
                </a:lnTo>
                <a:cubicBezTo>
                  <a:pt x="1440485" y="160477"/>
                  <a:pt x="1418539" y="127102"/>
                  <a:pt x="1376019" y="127102"/>
                </a:cubicBezTo>
                <a:close/>
                <a:moveTo>
                  <a:pt x="2863062" y="106528"/>
                </a:moveTo>
                <a:lnTo>
                  <a:pt x="2893694" y="106528"/>
                </a:lnTo>
                <a:lnTo>
                  <a:pt x="2893694" y="251460"/>
                </a:lnTo>
                <a:cubicBezTo>
                  <a:pt x="2893694" y="283464"/>
                  <a:pt x="2903753" y="314096"/>
                  <a:pt x="2945815" y="314096"/>
                </a:cubicBezTo>
                <a:cubicBezTo>
                  <a:pt x="2992907" y="314096"/>
                  <a:pt x="3011195" y="287579"/>
                  <a:pt x="3011195" y="225400"/>
                </a:cubicBezTo>
                <a:lnTo>
                  <a:pt x="3011195" y="106528"/>
                </a:lnTo>
                <a:lnTo>
                  <a:pt x="3041827" y="106528"/>
                </a:lnTo>
                <a:lnTo>
                  <a:pt x="3041827" y="269291"/>
                </a:lnTo>
                <a:cubicBezTo>
                  <a:pt x="3041827" y="291694"/>
                  <a:pt x="3042285" y="325526"/>
                  <a:pt x="3042285" y="336499"/>
                </a:cubicBezTo>
                <a:lnTo>
                  <a:pt x="3012567" y="336499"/>
                </a:lnTo>
                <a:cubicBezTo>
                  <a:pt x="3011652" y="330556"/>
                  <a:pt x="3011195" y="315925"/>
                  <a:pt x="3011195" y="299009"/>
                </a:cubicBezTo>
                <a:cubicBezTo>
                  <a:pt x="3000680" y="325526"/>
                  <a:pt x="2977819" y="341986"/>
                  <a:pt x="2938957" y="341986"/>
                </a:cubicBezTo>
                <a:cubicBezTo>
                  <a:pt x="2903296" y="341986"/>
                  <a:pt x="2863062" y="325984"/>
                  <a:pt x="2863062" y="258318"/>
                </a:cubicBezTo>
                <a:close/>
                <a:moveTo>
                  <a:pt x="4401540" y="101041"/>
                </a:moveTo>
                <a:cubicBezTo>
                  <a:pt x="4455490" y="101041"/>
                  <a:pt x="4493437" y="145847"/>
                  <a:pt x="4493437" y="215341"/>
                </a:cubicBezTo>
                <a:cubicBezTo>
                  <a:pt x="4493437" y="298094"/>
                  <a:pt x="4449089" y="341986"/>
                  <a:pt x="4393310" y="341986"/>
                </a:cubicBezTo>
                <a:cubicBezTo>
                  <a:pt x="4354448" y="341986"/>
                  <a:pt x="4334332" y="325069"/>
                  <a:pt x="4323359" y="304952"/>
                </a:cubicBezTo>
                <a:lnTo>
                  <a:pt x="4323359" y="427939"/>
                </a:lnTo>
                <a:lnTo>
                  <a:pt x="4292726" y="427939"/>
                </a:lnTo>
                <a:lnTo>
                  <a:pt x="4292726" y="162763"/>
                </a:lnTo>
                <a:cubicBezTo>
                  <a:pt x="4292726" y="144018"/>
                  <a:pt x="4292726" y="123901"/>
                  <a:pt x="4292269" y="106528"/>
                </a:cubicBezTo>
                <a:lnTo>
                  <a:pt x="4321987" y="106528"/>
                </a:lnTo>
                <a:cubicBezTo>
                  <a:pt x="4322902" y="114757"/>
                  <a:pt x="4323359" y="128473"/>
                  <a:pt x="4323359" y="145390"/>
                </a:cubicBezTo>
                <a:cubicBezTo>
                  <a:pt x="4336618" y="119786"/>
                  <a:pt x="4360849" y="101041"/>
                  <a:pt x="4401540" y="101041"/>
                </a:cubicBezTo>
                <a:close/>
                <a:moveTo>
                  <a:pt x="4134154" y="101041"/>
                </a:moveTo>
                <a:cubicBezTo>
                  <a:pt x="4188104" y="101041"/>
                  <a:pt x="4218279" y="123444"/>
                  <a:pt x="4218279" y="174650"/>
                </a:cubicBezTo>
                <a:lnTo>
                  <a:pt x="4218279" y="289865"/>
                </a:lnTo>
                <a:cubicBezTo>
                  <a:pt x="4218279" y="310439"/>
                  <a:pt x="4220108" y="329641"/>
                  <a:pt x="4221480" y="336499"/>
                </a:cubicBezTo>
                <a:lnTo>
                  <a:pt x="4192219" y="336499"/>
                </a:lnTo>
                <a:cubicBezTo>
                  <a:pt x="4190390" y="331013"/>
                  <a:pt x="4189018" y="320497"/>
                  <a:pt x="4188561" y="303581"/>
                </a:cubicBezTo>
                <a:cubicBezTo>
                  <a:pt x="4180331" y="319583"/>
                  <a:pt x="4161129" y="341986"/>
                  <a:pt x="4114952" y="341986"/>
                </a:cubicBezTo>
                <a:cubicBezTo>
                  <a:pt x="4061002" y="341986"/>
                  <a:pt x="4038142" y="307238"/>
                  <a:pt x="4038142" y="272491"/>
                </a:cubicBezTo>
                <a:cubicBezTo>
                  <a:pt x="4038142" y="221285"/>
                  <a:pt x="4077919" y="198425"/>
                  <a:pt x="4146499" y="198425"/>
                </a:cubicBezTo>
                <a:lnTo>
                  <a:pt x="4188104" y="198425"/>
                </a:lnTo>
                <a:lnTo>
                  <a:pt x="4188104" y="176479"/>
                </a:lnTo>
                <a:cubicBezTo>
                  <a:pt x="4188104" y="154534"/>
                  <a:pt x="4181246" y="126644"/>
                  <a:pt x="4133240" y="126644"/>
                </a:cubicBezTo>
                <a:cubicBezTo>
                  <a:pt x="4090263" y="126644"/>
                  <a:pt x="4083862" y="148590"/>
                  <a:pt x="4079290" y="166878"/>
                </a:cubicBezTo>
                <a:lnTo>
                  <a:pt x="4049115" y="166878"/>
                </a:lnTo>
                <a:cubicBezTo>
                  <a:pt x="4051859" y="138989"/>
                  <a:pt x="4069232" y="101041"/>
                  <a:pt x="4134154" y="101041"/>
                </a:cubicBezTo>
                <a:close/>
                <a:moveTo>
                  <a:pt x="3692270" y="101041"/>
                </a:moveTo>
                <a:cubicBezTo>
                  <a:pt x="3747592" y="101041"/>
                  <a:pt x="3772280" y="133960"/>
                  <a:pt x="3775938" y="166421"/>
                </a:cubicBezTo>
                <a:lnTo>
                  <a:pt x="3745763" y="166421"/>
                </a:lnTo>
                <a:cubicBezTo>
                  <a:pt x="3742105" y="149047"/>
                  <a:pt x="3728389" y="126644"/>
                  <a:pt x="3691356" y="126644"/>
                </a:cubicBezTo>
                <a:cubicBezTo>
                  <a:pt x="3654780" y="126644"/>
                  <a:pt x="3644264" y="144475"/>
                  <a:pt x="3644264" y="161392"/>
                </a:cubicBezTo>
                <a:cubicBezTo>
                  <a:pt x="3644264" y="180594"/>
                  <a:pt x="3654323" y="190195"/>
                  <a:pt x="3698214" y="200711"/>
                </a:cubicBezTo>
                <a:cubicBezTo>
                  <a:pt x="3765422" y="216713"/>
                  <a:pt x="3780510" y="239116"/>
                  <a:pt x="3780510" y="273406"/>
                </a:cubicBezTo>
                <a:cubicBezTo>
                  <a:pt x="3780510" y="314554"/>
                  <a:pt x="3747592" y="341986"/>
                  <a:pt x="3695014" y="341986"/>
                </a:cubicBezTo>
                <a:cubicBezTo>
                  <a:pt x="3639235" y="341986"/>
                  <a:pt x="3609975" y="313182"/>
                  <a:pt x="3604031" y="272034"/>
                </a:cubicBezTo>
                <a:lnTo>
                  <a:pt x="3634663" y="272034"/>
                </a:lnTo>
                <a:cubicBezTo>
                  <a:pt x="3641978" y="299466"/>
                  <a:pt x="3662095" y="316382"/>
                  <a:pt x="3695928" y="316382"/>
                </a:cubicBezTo>
                <a:cubicBezTo>
                  <a:pt x="3733419" y="316382"/>
                  <a:pt x="3748506" y="299466"/>
                  <a:pt x="3748506" y="275692"/>
                </a:cubicBezTo>
                <a:cubicBezTo>
                  <a:pt x="3748506" y="251460"/>
                  <a:pt x="3737991" y="240030"/>
                  <a:pt x="3689985" y="228600"/>
                </a:cubicBezTo>
                <a:cubicBezTo>
                  <a:pt x="3627348" y="213512"/>
                  <a:pt x="3613175" y="194310"/>
                  <a:pt x="3613175" y="163678"/>
                </a:cubicBezTo>
                <a:cubicBezTo>
                  <a:pt x="3613175" y="131674"/>
                  <a:pt x="3637406" y="101041"/>
                  <a:pt x="3692270" y="101041"/>
                </a:cubicBezTo>
                <a:close/>
                <a:moveTo>
                  <a:pt x="3473958" y="101041"/>
                </a:moveTo>
                <a:cubicBezTo>
                  <a:pt x="3516020" y="101041"/>
                  <a:pt x="3551224" y="125273"/>
                  <a:pt x="3551224" y="187909"/>
                </a:cubicBezTo>
                <a:lnTo>
                  <a:pt x="3551224" y="336499"/>
                </a:lnTo>
                <a:lnTo>
                  <a:pt x="3520592" y="336499"/>
                </a:lnTo>
                <a:lnTo>
                  <a:pt x="3520592" y="192024"/>
                </a:lnTo>
                <a:cubicBezTo>
                  <a:pt x="3520592" y="154076"/>
                  <a:pt x="3505047" y="128930"/>
                  <a:pt x="3467100" y="128930"/>
                </a:cubicBezTo>
                <a:cubicBezTo>
                  <a:pt x="3417722" y="128930"/>
                  <a:pt x="3399434" y="168707"/>
                  <a:pt x="3399434" y="217170"/>
                </a:cubicBezTo>
                <a:lnTo>
                  <a:pt x="3399434" y="336499"/>
                </a:lnTo>
                <a:lnTo>
                  <a:pt x="3368802" y="336499"/>
                </a:lnTo>
                <a:lnTo>
                  <a:pt x="3368802" y="164592"/>
                </a:lnTo>
                <a:cubicBezTo>
                  <a:pt x="3368802" y="144475"/>
                  <a:pt x="3368802" y="124358"/>
                  <a:pt x="3368344" y="106528"/>
                </a:cubicBezTo>
                <a:lnTo>
                  <a:pt x="3398062" y="106528"/>
                </a:lnTo>
                <a:cubicBezTo>
                  <a:pt x="3398977" y="113386"/>
                  <a:pt x="3399891" y="140818"/>
                  <a:pt x="3399434" y="147676"/>
                </a:cubicBezTo>
                <a:cubicBezTo>
                  <a:pt x="3409035" y="125730"/>
                  <a:pt x="3427780" y="101041"/>
                  <a:pt x="3473958" y="101041"/>
                </a:cubicBezTo>
                <a:close/>
                <a:moveTo>
                  <a:pt x="3216783" y="101041"/>
                </a:moveTo>
                <a:cubicBezTo>
                  <a:pt x="3258845" y="101041"/>
                  <a:pt x="3294049" y="125273"/>
                  <a:pt x="3294049" y="187909"/>
                </a:cubicBezTo>
                <a:lnTo>
                  <a:pt x="3294049" y="336499"/>
                </a:lnTo>
                <a:lnTo>
                  <a:pt x="3263417" y="336499"/>
                </a:lnTo>
                <a:lnTo>
                  <a:pt x="3263417" y="192024"/>
                </a:lnTo>
                <a:cubicBezTo>
                  <a:pt x="3263417" y="154076"/>
                  <a:pt x="3247872" y="128930"/>
                  <a:pt x="3209925" y="128930"/>
                </a:cubicBezTo>
                <a:cubicBezTo>
                  <a:pt x="3160547" y="128930"/>
                  <a:pt x="3142259" y="168707"/>
                  <a:pt x="3142259" y="217170"/>
                </a:cubicBezTo>
                <a:lnTo>
                  <a:pt x="3142259" y="336499"/>
                </a:lnTo>
                <a:lnTo>
                  <a:pt x="3111627" y="336499"/>
                </a:lnTo>
                <a:lnTo>
                  <a:pt x="3111627" y="164592"/>
                </a:lnTo>
                <a:cubicBezTo>
                  <a:pt x="3111627" y="144475"/>
                  <a:pt x="3111627" y="124358"/>
                  <a:pt x="3111169" y="106528"/>
                </a:cubicBezTo>
                <a:lnTo>
                  <a:pt x="3140887" y="106528"/>
                </a:lnTo>
                <a:cubicBezTo>
                  <a:pt x="3141802" y="113386"/>
                  <a:pt x="3142716" y="140818"/>
                  <a:pt x="3142259" y="147676"/>
                </a:cubicBezTo>
                <a:cubicBezTo>
                  <a:pt x="3151860" y="125730"/>
                  <a:pt x="3170605" y="101041"/>
                  <a:pt x="3216783" y="101041"/>
                </a:cubicBezTo>
                <a:close/>
                <a:moveTo>
                  <a:pt x="2238375" y="101041"/>
                </a:moveTo>
                <a:cubicBezTo>
                  <a:pt x="2270836" y="101041"/>
                  <a:pt x="2295067" y="117043"/>
                  <a:pt x="2303754" y="144475"/>
                </a:cubicBezTo>
                <a:cubicBezTo>
                  <a:pt x="2315641" y="121615"/>
                  <a:pt x="2338044" y="101041"/>
                  <a:pt x="2378278" y="101041"/>
                </a:cubicBezTo>
                <a:cubicBezTo>
                  <a:pt x="2414397" y="101041"/>
                  <a:pt x="2450515" y="122072"/>
                  <a:pt x="2450515" y="185166"/>
                </a:cubicBezTo>
                <a:lnTo>
                  <a:pt x="2450515" y="336499"/>
                </a:lnTo>
                <a:lnTo>
                  <a:pt x="2420340" y="336499"/>
                </a:lnTo>
                <a:lnTo>
                  <a:pt x="2420340" y="188824"/>
                </a:lnTo>
                <a:cubicBezTo>
                  <a:pt x="2420340" y="160020"/>
                  <a:pt x="2409825" y="128930"/>
                  <a:pt x="2370048" y="128930"/>
                </a:cubicBezTo>
                <a:cubicBezTo>
                  <a:pt x="2328900" y="128930"/>
                  <a:pt x="2310155" y="161392"/>
                  <a:pt x="2310155" y="204368"/>
                </a:cubicBezTo>
                <a:lnTo>
                  <a:pt x="2310155" y="336499"/>
                </a:lnTo>
                <a:lnTo>
                  <a:pt x="2280437" y="336499"/>
                </a:lnTo>
                <a:lnTo>
                  <a:pt x="2280437" y="189738"/>
                </a:lnTo>
                <a:cubicBezTo>
                  <a:pt x="2280437" y="157734"/>
                  <a:pt x="2270836" y="128930"/>
                  <a:pt x="2231517" y="128930"/>
                </a:cubicBezTo>
                <a:cubicBezTo>
                  <a:pt x="2190369" y="128930"/>
                  <a:pt x="2170252" y="164135"/>
                  <a:pt x="2170252" y="209398"/>
                </a:cubicBezTo>
                <a:lnTo>
                  <a:pt x="2170252" y="336499"/>
                </a:lnTo>
                <a:lnTo>
                  <a:pt x="2140077" y="336499"/>
                </a:lnTo>
                <a:lnTo>
                  <a:pt x="2140077" y="165964"/>
                </a:lnTo>
                <a:cubicBezTo>
                  <a:pt x="2140077" y="145847"/>
                  <a:pt x="2140077" y="124816"/>
                  <a:pt x="2139620" y="106528"/>
                </a:cubicBezTo>
                <a:lnTo>
                  <a:pt x="2169338" y="106528"/>
                </a:lnTo>
                <a:cubicBezTo>
                  <a:pt x="2169795" y="113843"/>
                  <a:pt x="2170709" y="132131"/>
                  <a:pt x="2170252" y="144932"/>
                </a:cubicBezTo>
                <a:cubicBezTo>
                  <a:pt x="2180310" y="122987"/>
                  <a:pt x="2201341" y="101041"/>
                  <a:pt x="2238375" y="101041"/>
                </a:cubicBezTo>
                <a:close/>
                <a:moveTo>
                  <a:pt x="1980209" y="101041"/>
                </a:moveTo>
                <a:cubicBezTo>
                  <a:pt x="2042846" y="101041"/>
                  <a:pt x="2083994" y="148590"/>
                  <a:pt x="2083994" y="220828"/>
                </a:cubicBezTo>
                <a:cubicBezTo>
                  <a:pt x="2083994" y="286207"/>
                  <a:pt x="2047418" y="341986"/>
                  <a:pt x="1977923" y="341986"/>
                </a:cubicBezTo>
                <a:cubicBezTo>
                  <a:pt x="1913915" y="341986"/>
                  <a:pt x="1875053" y="290779"/>
                  <a:pt x="1875053" y="221742"/>
                </a:cubicBezTo>
                <a:cubicBezTo>
                  <a:pt x="1875053" y="154991"/>
                  <a:pt x="1912544" y="101041"/>
                  <a:pt x="1980209" y="101041"/>
                </a:cubicBezTo>
                <a:close/>
                <a:moveTo>
                  <a:pt x="1635633" y="101041"/>
                </a:moveTo>
                <a:cubicBezTo>
                  <a:pt x="1677695" y="101041"/>
                  <a:pt x="1712900" y="125273"/>
                  <a:pt x="1712900" y="187909"/>
                </a:cubicBezTo>
                <a:lnTo>
                  <a:pt x="1712900" y="336499"/>
                </a:lnTo>
                <a:lnTo>
                  <a:pt x="1682267" y="336499"/>
                </a:lnTo>
                <a:lnTo>
                  <a:pt x="1682267" y="192024"/>
                </a:lnTo>
                <a:cubicBezTo>
                  <a:pt x="1682267" y="154076"/>
                  <a:pt x="1666722" y="128930"/>
                  <a:pt x="1628775" y="128930"/>
                </a:cubicBezTo>
                <a:cubicBezTo>
                  <a:pt x="1579397" y="128930"/>
                  <a:pt x="1561109" y="168707"/>
                  <a:pt x="1561109" y="217170"/>
                </a:cubicBezTo>
                <a:lnTo>
                  <a:pt x="1561109" y="336499"/>
                </a:lnTo>
                <a:lnTo>
                  <a:pt x="1530477" y="336499"/>
                </a:lnTo>
                <a:lnTo>
                  <a:pt x="1530477" y="164592"/>
                </a:lnTo>
                <a:cubicBezTo>
                  <a:pt x="1530477" y="144475"/>
                  <a:pt x="1530477" y="124358"/>
                  <a:pt x="1530020" y="106528"/>
                </a:cubicBezTo>
                <a:lnTo>
                  <a:pt x="1559738" y="106528"/>
                </a:lnTo>
                <a:cubicBezTo>
                  <a:pt x="1560652" y="113386"/>
                  <a:pt x="1561567" y="140818"/>
                  <a:pt x="1561109" y="147676"/>
                </a:cubicBezTo>
                <a:cubicBezTo>
                  <a:pt x="1570710" y="125730"/>
                  <a:pt x="1589456" y="101041"/>
                  <a:pt x="1635633" y="101041"/>
                </a:cubicBezTo>
                <a:close/>
                <a:moveTo>
                  <a:pt x="1376477" y="101041"/>
                </a:moveTo>
                <a:cubicBezTo>
                  <a:pt x="1449172" y="101041"/>
                  <a:pt x="1472489" y="161392"/>
                  <a:pt x="1472489" y="207112"/>
                </a:cubicBezTo>
                <a:cubicBezTo>
                  <a:pt x="1472489" y="213970"/>
                  <a:pt x="1472489" y="220370"/>
                  <a:pt x="1472032" y="226314"/>
                </a:cubicBezTo>
                <a:lnTo>
                  <a:pt x="1306068" y="226314"/>
                </a:lnTo>
                <a:cubicBezTo>
                  <a:pt x="1306068" y="279806"/>
                  <a:pt x="1333043" y="315011"/>
                  <a:pt x="1375105" y="315011"/>
                </a:cubicBezTo>
                <a:cubicBezTo>
                  <a:pt x="1415339" y="315011"/>
                  <a:pt x="1428597" y="293065"/>
                  <a:pt x="1436370" y="275234"/>
                </a:cubicBezTo>
                <a:lnTo>
                  <a:pt x="1467460" y="275234"/>
                </a:lnTo>
                <a:cubicBezTo>
                  <a:pt x="1457858" y="305410"/>
                  <a:pt x="1433627" y="341986"/>
                  <a:pt x="1374191" y="341986"/>
                </a:cubicBezTo>
                <a:cubicBezTo>
                  <a:pt x="1302868" y="341986"/>
                  <a:pt x="1274978" y="282550"/>
                  <a:pt x="1274978" y="223571"/>
                </a:cubicBezTo>
                <a:cubicBezTo>
                  <a:pt x="1274978" y="156820"/>
                  <a:pt x="1308354" y="101041"/>
                  <a:pt x="1376477" y="101041"/>
                </a:cubicBezTo>
                <a:close/>
                <a:moveTo>
                  <a:pt x="1009650" y="101041"/>
                </a:moveTo>
                <a:cubicBezTo>
                  <a:pt x="1042111" y="101041"/>
                  <a:pt x="1066343" y="117043"/>
                  <a:pt x="1075030" y="144475"/>
                </a:cubicBezTo>
                <a:cubicBezTo>
                  <a:pt x="1086917" y="121615"/>
                  <a:pt x="1109320" y="101041"/>
                  <a:pt x="1149553" y="101041"/>
                </a:cubicBezTo>
                <a:cubicBezTo>
                  <a:pt x="1185672" y="101041"/>
                  <a:pt x="1221791" y="122072"/>
                  <a:pt x="1221791" y="185166"/>
                </a:cubicBezTo>
                <a:lnTo>
                  <a:pt x="1221791" y="336499"/>
                </a:lnTo>
                <a:lnTo>
                  <a:pt x="1191616" y="336499"/>
                </a:lnTo>
                <a:lnTo>
                  <a:pt x="1191616" y="188824"/>
                </a:lnTo>
                <a:cubicBezTo>
                  <a:pt x="1191616" y="160020"/>
                  <a:pt x="1181100" y="128930"/>
                  <a:pt x="1141324" y="128930"/>
                </a:cubicBezTo>
                <a:cubicBezTo>
                  <a:pt x="1100176" y="128930"/>
                  <a:pt x="1081430" y="161392"/>
                  <a:pt x="1081430" y="204368"/>
                </a:cubicBezTo>
                <a:lnTo>
                  <a:pt x="1081430" y="336499"/>
                </a:lnTo>
                <a:lnTo>
                  <a:pt x="1051712" y="336499"/>
                </a:lnTo>
                <a:lnTo>
                  <a:pt x="1051712" y="189738"/>
                </a:lnTo>
                <a:cubicBezTo>
                  <a:pt x="1051712" y="157734"/>
                  <a:pt x="1042111" y="128930"/>
                  <a:pt x="1002792" y="128930"/>
                </a:cubicBezTo>
                <a:cubicBezTo>
                  <a:pt x="961644" y="128930"/>
                  <a:pt x="941527" y="164135"/>
                  <a:pt x="941527" y="209398"/>
                </a:cubicBezTo>
                <a:lnTo>
                  <a:pt x="941527" y="336499"/>
                </a:lnTo>
                <a:lnTo>
                  <a:pt x="911352" y="336499"/>
                </a:lnTo>
                <a:lnTo>
                  <a:pt x="911352" y="165964"/>
                </a:lnTo>
                <a:cubicBezTo>
                  <a:pt x="911352" y="145847"/>
                  <a:pt x="911352" y="124816"/>
                  <a:pt x="910895" y="106528"/>
                </a:cubicBezTo>
                <a:lnTo>
                  <a:pt x="940613" y="106528"/>
                </a:lnTo>
                <a:cubicBezTo>
                  <a:pt x="941070" y="113843"/>
                  <a:pt x="941984" y="132131"/>
                  <a:pt x="941527" y="144932"/>
                </a:cubicBezTo>
                <a:cubicBezTo>
                  <a:pt x="951586" y="122987"/>
                  <a:pt x="972617" y="101041"/>
                  <a:pt x="1009650" y="101041"/>
                </a:cubicBezTo>
                <a:close/>
                <a:moveTo>
                  <a:pt x="628650" y="101041"/>
                </a:moveTo>
                <a:cubicBezTo>
                  <a:pt x="661111" y="101041"/>
                  <a:pt x="685343" y="117043"/>
                  <a:pt x="694030" y="144475"/>
                </a:cubicBezTo>
                <a:cubicBezTo>
                  <a:pt x="705917" y="121615"/>
                  <a:pt x="728320" y="101041"/>
                  <a:pt x="768553" y="101041"/>
                </a:cubicBezTo>
                <a:cubicBezTo>
                  <a:pt x="804672" y="101041"/>
                  <a:pt x="840791" y="122072"/>
                  <a:pt x="840791" y="185166"/>
                </a:cubicBezTo>
                <a:lnTo>
                  <a:pt x="840791" y="336499"/>
                </a:lnTo>
                <a:lnTo>
                  <a:pt x="810616" y="336499"/>
                </a:lnTo>
                <a:lnTo>
                  <a:pt x="810616" y="188824"/>
                </a:lnTo>
                <a:cubicBezTo>
                  <a:pt x="810616" y="160020"/>
                  <a:pt x="800100" y="128930"/>
                  <a:pt x="760324" y="128930"/>
                </a:cubicBezTo>
                <a:cubicBezTo>
                  <a:pt x="719176" y="128930"/>
                  <a:pt x="700430" y="161392"/>
                  <a:pt x="700430" y="204368"/>
                </a:cubicBezTo>
                <a:lnTo>
                  <a:pt x="700430" y="336499"/>
                </a:lnTo>
                <a:lnTo>
                  <a:pt x="670712" y="336499"/>
                </a:lnTo>
                <a:lnTo>
                  <a:pt x="670712" y="189738"/>
                </a:lnTo>
                <a:cubicBezTo>
                  <a:pt x="670712" y="157734"/>
                  <a:pt x="661111" y="128930"/>
                  <a:pt x="621792" y="128930"/>
                </a:cubicBezTo>
                <a:cubicBezTo>
                  <a:pt x="580644" y="128930"/>
                  <a:pt x="560527" y="164135"/>
                  <a:pt x="560527" y="209398"/>
                </a:cubicBezTo>
                <a:lnTo>
                  <a:pt x="560527" y="336499"/>
                </a:lnTo>
                <a:lnTo>
                  <a:pt x="530352" y="336499"/>
                </a:lnTo>
                <a:lnTo>
                  <a:pt x="530352" y="165964"/>
                </a:lnTo>
                <a:cubicBezTo>
                  <a:pt x="530352" y="145847"/>
                  <a:pt x="530352" y="124816"/>
                  <a:pt x="529895" y="106528"/>
                </a:cubicBezTo>
                <a:lnTo>
                  <a:pt x="559613" y="106528"/>
                </a:lnTo>
                <a:cubicBezTo>
                  <a:pt x="560070" y="113843"/>
                  <a:pt x="560984" y="132131"/>
                  <a:pt x="560527" y="144932"/>
                </a:cubicBezTo>
                <a:cubicBezTo>
                  <a:pt x="570586" y="122987"/>
                  <a:pt x="591617" y="101041"/>
                  <a:pt x="628650" y="101041"/>
                </a:cubicBezTo>
                <a:close/>
                <a:moveTo>
                  <a:pt x="371780" y="101041"/>
                </a:moveTo>
                <a:cubicBezTo>
                  <a:pt x="425729" y="101041"/>
                  <a:pt x="455905" y="123444"/>
                  <a:pt x="455905" y="174650"/>
                </a:cubicBezTo>
                <a:lnTo>
                  <a:pt x="455905" y="289865"/>
                </a:lnTo>
                <a:cubicBezTo>
                  <a:pt x="455905" y="310439"/>
                  <a:pt x="457733" y="329641"/>
                  <a:pt x="459105" y="336499"/>
                </a:cubicBezTo>
                <a:lnTo>
                  <a:pt x="429844" y="336499"/>
                </a:lnTo>
                <a:cubicBezTo>
                  <a:pt x="428015" y="331013"/>
                  <a:pt x="426644" y="320497"/>
                  <a:pt x="426187" y="303581"/>
                </a:cubicBezTo>
                <a:cubicBezTo>
                  <a:pt x="417957" y="319583"/>
                  <a:pt x="398755" y="341986"/>
                  <a:pt x="352577" y="341986"/>
                </a:cubicBezTo>
                <a:cubicBezTo>
                  <a:pt x="298628" y="341986"/>
                  <a:pt x="275768" y="307238"/>
                  <a:pt x="275768" y="272491"/>
                </a:cubicBezTo>
                <a:cubicBezTo>
                  <a:pt x="275768" y="221285"/>
                  <a:pt x="315544" y="198425"/>
                  <a:pt x="384124" y="198425"/>
                </a:cubicBezTo>
                <a:lnTo>
                  <a:pt x="425729" y="198425"/>
                </a:lnTo>
                <a:lnTo>
                  <a:pt x="425729" y="176479"/>
                </a:lnTo>
                <a:cubicBezTo>
                  <a:pt x="425729" y="154534"/>
                  <a:pt x="418871" y="126644"/>
                  <a:pt x="370865" y="126644"/>
                </a:cubicBezTo>
                <a:cubicBezTo>
                  <a:pt x="327889" y="126644"/>
                  <a:pt x="321488" y="148590"/>
                  <a:pt x="316916" y="166878"/>
                </a:cubicBezTo>
                <a:lnTo>
                  <a:pt x="286741" y="166878"/>
                </a:lnTo>
                <a:cubicBezTo>
                  <a:pt x="289484" y="138989"/>
                  <a:pt x="306857" y="101041"/>
                  <a:pt x="371780" y="101041"/>
                </a:cubicBezTo>
                <a:close/>
                <a:moveTo>
                  <a:pt x="115672" y="12802"/>
                </a:moveTo>
                <a:cubicBezTo>
                  <a:pt x="188367" y="12802"/>
                  <a:pt x="218999" y="56236"/>
                  <a:pt x="223114" y="96469"/>
                </a:cubicBezTo>
                <a:lnTo>
                  <a:pt x="189738" y="96469"/>
                </a:lnTo>
                <a:cubicBezTo>
                  <a:pt x="182880" y="64922"/>
                  <a:pt x="162763" y="40691"/>
                  <a:pt x="114300" y="40691"/>
                </a:cubicBezTo>
                <a:cubicBezTo>
                  <a:pt x="71323" y="40691"/>
                  <a:pt x="47549" y="60350"/>
                  <a:pt x="47549" y="93726"/>
                </a:cubicBezTo>
                <a:cubicBezTo>
                  <a:pt x="47549" y="126187"/>
                  <a:pt x="67208" y="138989"/>
                  <a:pt x="124816" y="153162"/>
                </a:cubicBezTo>
                <a:cubicBezTo>
                  <a:pt x="215341" y="175565"/>
                  <a:pt x="229972" y="211226"/>
                  <a:pt x="229972" y="251003"/>
                </a:cubicBezTo>
                <a:cubicBezTo>
                  <a:pt x="229972" y="299923"/>
                  <a:pt x="193853" y="340157"/>
                  <a:pt x="117958" y="340157"/>
                </a:cubicBezTo>
                <a:cubicBezTo>
                  <a:pt x="37948" y="340157"/>
                  <a:pt x="6401" y="294894"/>
                  <a:pt x="0" y="249174"/>
                </a:cubicBezTo>
                <a:lnTo>
                  <a:pt x="33833" y="249174"/>
                </a:lnTo>
                <a:cubicBezTo>
                  <a:pt x="42977" y="289865"/>
                  <a:pt x="69952" y="313182"/>
                  <a:pt x="119786" y="313182"/>
                </a:cubicBezTo>
                <a:cubicBezTo>
                  <a:pt x="174193" y="313182"/>
                  <a:pt x="195224" y="286664"/>
                  <a:pt x="195224" y="253746"/>
                </a:cubicBezTo>
                <a:cubicBezTo>
                  <a:pt x="195224" y="219456"/>
                  <a:pt x="179680" y="199339"/>
                  <a:pt x="112014" y="182880"/>
                </a:cubicBezTo>
                <a:cubicBezTo>
                  <a:pt x="41148" y="165049"/>
                  <a:pt x="13259" y="141732"/>
                  <a:pt x="13259" y="96012"/>
                </a:cubicBezTo>
                <a:cubicBezTo>
                  <a:pt x="13259" y="51664"/>
                  <a:pt x="45720" y="12802"/>
                  <a:pt x="115672" y="12802"/>
                </a:cubicBezTo>
                <a:close/>
                <a:moveTo>
                  <a:pt x="3835526" y="0"/>
                </a:moveTo>
                <a:lnTo>
                  <a:pt x="3866159" y="0"/>
                </a:lnTo>
                <a:lnTo>
                  <a:pt x="3866159" y="221285"/>
                </a:lnTo>
                <a:cubicBezTo>
                  <a:pt x="3886276" y="198425"/>
                  <a:pt x="3944340" y="138532"/>
                  <a:pt x="3975430" y="106528"/>
                </a:cubicBezTo>
                <a:lnTo>
                  <a:pt x="4012920" y="106528"/>
                </a:lnTo>
                <a:lnTo>
                  <a:pt x="3924223" y="197053"/>
                </a:lnTo>
                <a:lnTo>
                  <a:pt x="4023893" y="336499"/>
                </a:lnTo>
                <a:lnTo>
                  <a:pt x="3987317" y="336499"/>
                </a:lnTo>
                <a:lnTo>
                  <a:pt x="3902735" y="216713"/>
                </a:lnTo>
                <a:lnTo>
                  <a:pt x="3866159" y="251917"/>
                </a:lnTo>
                <a:lnTo>
                  <a:pt x="3866159" y="336499"/>
                </a:lnTo>
                <a:lnTo>
                  <a:pt x="3835526" y="336499"/>
                </a:lnTo>
                <a:close/>
                <a:moveTo>
                  <a:pt x="2644902" y="0"/>
                </a:moveTo>
                <a:lnTo>
                  <a:pt x="2675534" y="0"/>
                </a:lnTo>
                <a:lnTo>
                  <a:pt x="2675534" y="221285"/>
                </a:lnTo>
                <a:cubicBezTo>
                  <a:pt x="2695651" y="198425"/>
                  <a:pt x="2753715" y="138532"/>
                  <a:pt x="2784805" y="106528"/>
                </a:cubicBezTo>
                <a:lnTo>
                  <a:pt x="2822295" y="106528"/>
                </a:lnTo>
                <a:lnTo>
                  <a:pt x="2733598" y="197053"/>
                </a:lnTo>
                <a:lnTo>
                  <a:pt x="2833268" y="336499"/>
                </a:lnTo>
                <a:lnTo>
                  <a:pt x="2796692" y="336499"/>
                </a:lnTo>
                <a:lnTo>
                  <a:pt x="2712110" y="216713"/>
                </a:lnTo>
                <a:lnTo>
                  <a:pt x="2675534" y="251917"/>
                </a:lnTo>
                <a:lnTo>
                  <a:pt x="2675534" y="336499"/>
                </a:lnTo>
                <a:lnTo>
                  <a:pt x="2644902" y="336499"/>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346572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Rød logo">
    <p:bg>
      <p:bgPr>
        <a:solidFill>
          <a:srgbClr val="E6E3DC"/>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27BDD637-9DCB-6D3A-BCFA-1A5EB3293170}"/>
              </a:ext>
            </a:extLst>
          </p:cNvPr>
          <p:cNvPicPr>
            <a:picLocks noChangeAspect="1"/>
          </p:cNvPicPr>
          <p:nvPr userDrawn="1"/>
        </p:nvPicPr>
        <p:blipFill>
          <a:blip r:embed="rId2"/>
          <a:stretch>
            <a:fillRect/>
          </a:stretch>
        </p:blipFill>
        <p:spPr>
          <a:xfrm>
            <a:off x="525140" y="5784174"/>
            <a:ext cx="3104180" cy="576733"/>
          </a:xfrm>
          <a:prstGeom prst="rect">
            <a:avLst/>
          </a:prstGeom>
        </p:spPr>
      </p:pic>
      <p:sp>
        <p:nvSpPr>
          <p:cNvPr id="7" name="Friform 6">
            <a:extLst>
              <a:ext uri="{FF2B5EF4-FFF2-40B4-BE49-F238E27FC236}">
                <a16:creationId xmlns:a16="http://schemas.microsoft.com/office/drawing/2014/main" id="{A552C025-5774-16F3-B56B-3DBA9FBE5BAF}"/>
              </a:ext>
            </a:extLst>
          </p:cNvPr>
          <p:cNvSpPr/>
          <p:nvPr userDrawn="1"/>
        </p:nvSpPr>
        <p:spPr>
          <a:xfrm>
            <a:off x="3256534" y="2891940"/>
            <a:ext cx="5692368" cy="432511"/>
          </a:xfrm>
          <a:custGeom>
            <a:avLst/>
            <a:gdLst/>
            <a:ahLst/>
            <a:cxnLst/>
            <a:rect l="l" t="t" r="r" b="b"/>
            <a:pathLst>
              <a:path w="5692368" h="432511">
                <a:moveTo>
                  <a:pt x="798652" y="221742"/>
                </a:moveTo>
                <a:cubicBezTo>
                  <a:pt x="750189" y="221742"/>
                  <a:pt x="721385" y="234544"/>
                  <a:pt x="721385" y="270662"/>
                </a:cubicBezTo>
                <a:cubicBezTo>
                  <a:pt x="721385" y="297637"/>
                  <a:pt x="740130" y="316382"/>
                  <a:pt x="770763" y="316382"/>
                </a:cubicBezTo>
                <a:cubicBezTo>
                  <a:pt x="832027" y="316382"/>
                  <a:pt x="840258" y="275692"/>
                  <a:pt x="840258" y="229514"/>
                </a:cubicBezTo>
                <a:lnTo>
                  <a:pt x="840258" y="221742"/>
                </a:lnTo>
                <a:close/>
                <a:moveTo>
                  <a:pt x="4543730" y="128016"/>
                </a:moveTo>
                <a:cubicBezTo>
                  <a:pt x="4495266" y="128016"/>
                  <a:pt x="4473778" y="169164"/>
                  <a:pt x="4473778" y="220370"/>
                </a:cubicBezTo>
                <a:cubicBezTo>
                  <a:pt x="4473778" y="272034"/>
                  <a:pt x="4500753" y="308610"/>
                  <a:pt x="4542358" y="308610"/>
                </a:cubicBezTo>
                <a:cubicBezTo>
                  <a:pt x="4596307" y="308610"/>
                  <a:pt x="4612310" y="272948"/>
                  <a:pt x="4612310" y="217170"/>
                </a:cubicBezTo>
                <a:cubicBezTo>
                  <a:pt x="4612310" y="160477"/>
                  <a:pt x="4595850" y="128016"/>
                  <a:pt x="4543730" y="128016"/>
                </a:cubicBezTo>
                <a:close/>
                <a:moveTo>
                  <a:pt x="4297908" y="128016"/>
                </a:moveTo>
                <a:cubicBezTo>
                  <a:pt x="4249445" y="128016"/>
                  <a:pt x="4225671" y="167335"/>
                  <a:pt x="4225671" y="221285"/>
                </a:cubicBezTo>
                <a:cubicBezTo>
                  <a:pt x="4225671" y="274320"/>
                  <a:pt x="4253560" y="315011"/>
                  <a:pt x="4298823" y="315011"/>
                </a:cubicBezTo>
                <a:cubicBezTo>
                  <a:pt x="4345000" y="315011"/>
                  <a:pt x="4371060" y="277063"/>
                  <a:pt x="4371060" y="221742"/>
                </a:cubicBezTo>
                <a:cubicBezTo>
                  <a:pt x="4371060" y="168250"/>
                  <a:pt x="4345457" y="128016"/>
                  <a:pt x="4297908" y="128016"/>
                </a:cubicBezTo>
                <a:close/>
                <a:moveTo>
                  <a:pt x="3562654" y="128016"/>
                </a:moveTo>
                <a:cubicBezTo>
                  <a:pt x="3514191" y="128016"/>
                  <a:pt x="3492703" y="169164"/>
                  <a:pt x="3492703" y="220370"/>
                </a:cubicBezTo>
                <a:cubicBezTo>
                  <a:pt x="3492703" y="272034"/>
                  <a:pt x="3519678" y="308610"/>
                  <a:pt x="3561283" y="308610"/>
                </a:cubicBezTo>
                <a:cubicBezTo>
                  <a:pt x="3615233" y="308610"/>
                  <a:pt x="3631234" y="272948"/>
                  <a:pt x="3631234" y="217170"/>
                </a:cubicBezTo>
                <a:cubicBezTo>
                  <a:pt x="3631234" y="160477"/>
                  <a:pt x="3614775" y="128016"/>
                  <a:pt x="3562654" y="128016"/>
                </a:cubicBezTo>
                <a:close/>
                <a:moveTo>
                  <a:pt x="3306851" y="128016"/>
                </a:moveTo>
                <a:cubicBezTo>
                  <a:pt x="3263874" y="128016"/>
                  <a:pt x="3235528" y="162306"/>
                  <a:pt x="3235528" y="223114"/>
                </a:cubicBezTo>
                <a:cubicBezTo>
                  <a:pt x="3235528" y="282550"/>
                  <a:pt x="3265246" y="315011"/>
                  <a:pt x="3303193" y="315011"/>
                </a:cubicBezTo>
                <a:cubicBezTo>
                  <a:pt x="3360801" y="315011"/>
                  <a:pt x="3375431" y="273863"/>
                  <a:pt x="3375431" y="216713"/>
                </a:cubicBezTo>
                <a:cubicBezTo>
                  <a:pt x="3375431" y="161392"/>
                  <a:pt x="3362629" y="128016"/>
                  <a:pt x="3306851" y="128016"/>
                </a:cubicBezTo>
                <a:close/>
                <a:moveTo>
                  <a:pt x="2373858" y="128016"/>
                </a:moveTo>
                <a:cubicBezTo>
                  <a:pt x="2325395" y="128016"/>
                  <a:pt x="2301621" y="167335"/>
                  <a:pt x="2301621" y="221285"/>
                </a:cubicBezTo>
                <a:cubicBezTo>
                  <a:pt x="2301621" y="274320"/>
                  <a:pt x="2329510" y="315011"/>
                  <a:pt x="2374773" y="315011"/>
                </a:cubicBezTo>
                <a:cubicBezTo>
                  <a:pt x="2420950" y="315011"/>
                  <a:pt x="2447010" y="277063"/>
                  <a:pt x="2447010" y="221742"/>
                </a:cubicBezTo>
                <a:cubicBezTo>
                  <a:pt x="2447010" y="168250"/>
                  <a:pt x="2421407" y="128016"/>
                  <a:pt x="2373858" y="128016"/>
                </a:cubicBezTo>
                <a:close/>
                <a:moveTo>
                  <a:pt x="1524305" y="128016"/>
                </a:moveTo>
                <a:cubicBezTo>
                  <a:pt x="1475841" y="128016"/>
                  <a:pt x="1454353" y="169164"/>
                  <a:pt x="1454353" y="220370"/>
                </a:cubicBezTo>
                <a:cubicBezTo>
                  <a:pt x="1454353" y="272034"/>
                  <a:pt x="1481328" y="308610"/>
                  <a:pt x="1522933" y="308610"/>
                </a:cubicBezTo>
                <a:cubicBezTo>
                  <a:pt x="1576883" y="308610"/>
                  <a:pt x="1592885" y="272948"/>
                  <a:pt x="1592885" y="217170"/>
                </a:cubicBezTo>
                <a:cubicBezTo>
                  <a:pt x="1592885" y="160477"/>
                  <a:pt x="1576425" y="128016"/>
                  <a:pt x="1524305" y="128016"/>
                </a:cubicBezTo>
                <a:close/>
                <a:moveTo>
                  <a:pt x="5428640" y="127102"/>
                </a:moveTo>
                <a:cubicBezTo>
                  <a:pt x="5384292" y="127102"/>
                  <a:pt x="5364632" y="157734"/>
                  <a:pt x="5360060" y="202540"/>
                </a:cubicBezTo>
                <a:lnTo>
                  <a:pt x="5493562" y="202540"/>
                </a:lnTo>
                <a:cubicBezTo>
                  <a:pt x="5493106" y="160477"/>
                  <a:pt x="5471160" y="127102"/>
                  <a:pt x="5428640" y="127102"/>
                </a:cubicBezTo>
                <a:close/>
                <a:moveTo>
                  <a:pt x="4799990" y="127102"/>
                </a:moveTo>
                <a:cubicBezTo>
                  <a:pt x="4755642" y="127102"/>
                  <a:pt x="4735982" y="157734"/>
                  <a:pt x="4731410" y="202540"/>
                </a:cubicBezTo>
                <a:lnTo>
                  <a:pt x="4864912" y="202540"/>
                </a:lnTo>
                <a:cubicBezTo>
                  <a:pt x="4864456" y="160477"/>
                  <a:pt x="4842510" y="127102"/>
                  <a:pt x="4799990" y="127102"/>
                </a:cubicBezTo>
                <a:close/>
                <a:moveTo>
                  <a:pt x="3818915" y="127102"/>
                </a:moveTo>
                <a:cubicBezTo>
                  <a:pt x="3774567" y="127102"/>
                  <a:pt x="3754907" y="157734"/>
                  <a:pt x="3750335" y="202540"/>
                </a:cubicBezTo>
                <a:lnTo>
                  <a:pt x="3883837" y="202540"/>
                </a:lnTo>
                <a:cubicBezTo>
                  <a:pt x="3883380" y="160477"/>
                  <a:pt x="3861435" y="127102"/>
                  <a:pt x="3818915" y="127102"/>
                </a:cubicBezTo>
                <a:close/>
                <a:moveTo>
                  <a:pt x="3066440" y="127102"/>
                </a:moveTo>
                <a:cubicBezTo>
                  <a:pt x="3022092" y="127102"/>
                  <a:pt x="3002432" y="157734"/>
                  <a:pt x="2997860" y="202540"/>
                </a:cubicBezTo>
                <a:lnTo>
                  <a:pt x="3131362" y="202540"/>
                </a:lnTo>
                <a:cubicBezTo>
                  <a:pt x="3130905" y="160477"/>
                  <a:pt x="3108960" y="127102"/>
                  <a:pt x="3066440" y="127102"/>
                </a:cubicBezTo>
                <a:close/>
                <a:moveTo>
                  <a:pt x="551840" y="127102"/>
                </a:moveTo>
                <a:cubicBezTo>
                  <a:pt x="507492" y="127102"/>
                  <a:pt x="487832" y="157734"/>
                  <a:pt x="483260" y="202540"/>
                </a:cubicBezTo>
                <a:lnTo>
                  <a:pt x="616762" y="202540"/>
                </a:lnTo>
                <a:cubicBezTo>
                  <a:pt x="616305" y="160477"/>
                  <a:pt x="594360" y="127102"/>
                  <a:pt x="551840" y="127102"/>
                </a:cubicBezTo>
                <a:close/>
                <a:moveTo>
                  <a:pt x="2511780" y="106528"/>
                </a:moveTo>
                <a:lnTo>
                  <a:pt x="2544241" y="106528"/>
                </a:lnTo>
                <a:cubicBezTo>
                  <a:pt x="2575788" y="220370"/>
                  <a:pt x="2593619" y="285293"/>
                  <a:pt x="2597734" y="307238"/>
                </a:cubicBezTo>
                <a:lnTo>
                  <a:pt x="2598191" y="307238"/>
                </a:lnTo>
                <a:cubicBezTo>
                  <a:pt x="2601849" y="287579"/>
                  <a:pt x="2621966" y="221742"/>
                  <a:pt x="2656256" y="106528"/>
                </a:cubicBezTo>
                <a:lnTo>
                  <a:pt x="2687802" y="106528"/>
                </a:lnTo>
                <a:cubicBezTo>
                  <a:pt x="2727122" y="243230"/>
                  <a:pt x="2739009" y="282550"/>
                  <a:pt x="2743124" y="301752"/>
                </a:cubicBezTo>
                <a:lnTo>
                  <a:pt x="2743581" y="301752"/>
                </a:lnTo>
                <a:cubicBezTo>
                  <a:pt x="2749524" y="277063"/>
                  <a:pt x="2759583" y="242316"/>
                  <a:pt x="2798902" y="106528"/>
                </a:cubicBezTo>
                <a:lnTo>
                  <a:pt x="2830906" y="106528"/>
                </a:lnTo>
                <a:lnTo>
                  <a:pt x="2758668" y="336499"/>
                </a:lnTo>
                <a:lnTo>
                  <a:pt x="2725293" y="336499"/>
                </a:lnTo>
                <a:cubicBezTo>
                  <a:pt x="2701975" y="253746"/>
                  <a:pt x="2675458" y="164135"/>
                  <a:pt x="2670886" y="141275"/>
                </a:cubicBezTo>
                <a:lnTo>
                  <a:pt x="2670429" y="141275"/>
                </a:lnTo>
                <a:cubicBezTo>
                  <a:pt x="2665857" y="165049"/>
                  <a:pt x="2642082" y="241859"/>
                  <a:pt x="2614193" y="336499"/>
                </a:cubicBezTo>
                <a:lnTo>
                  <a:pt x="2578989" y="336499"/>
                </a:lnTo>
                <a:close/>
                <a:moveTo>
                  <a:pt x="1077772" y="106528"/>
                </a:moveTo>
                <a:lnTo>
                  <a:pt x="1108405" y="106528"/>
                </a:lnTo>
                <a:lnTo>
                  <a:pt x="1108405" y="336499"/>
                </a:lnTo>
                <a:lnTo>
                  <a:pt x="1077772" y="336499"/>
                </a:lnTo>
                <a:close/>
                <a:moveTo>
                  <a:pt x="5692368" y="101041"/>
                </a:moveTo>
                <a:lnTo>
                  <a:pt x="5692368" y="132588"/>
                </a:lnTo>
                <a:cubicBezTo>
                  <a:pt x="5644820" y="134874"/>
                  <a:pt x="5613730" y="164135"/>
                  <a:pt x="5613730" y="220370"/>
                </a:cubicBezTo>
                <a:lnTo>
                  <a:pt x="5613730" y="336499"/>
                </a:lnTo>
                <a:lnTo>
                  <a:pt x="5583098" y="336499"/>
                </a:lnTo>
                <a:lnTo>
                  <a:pt x="5583098" y="169164"/>
                </a:lnTo>
                <a:cubicBezTo>
                  <a:pt x="5583098" y="133502"/>
                  <a:pt x="5582640" y="116129"/>
                  <a:pt x="5582640" y="106528"/>
                </a:cubicBezTo>
                <a:lnTo>
                  <a:pt x="5612358" y="106528"/>
                </a:lnTo>
                <a:cubicBezTo>
                  <a:pt x="5613272" y="113386"/>
                  <a:pt x="5613730" y="129845"/>
                  <a:pt x="5613730" y="155905"/>
                </a:cubicBezTo>
                <a:cubicBezTo>
                  <a:pt x="5626532" y="122987"/>
                  <a:pt x="5654878" y="102413"/>
                  <a:pt x="5692368" y="101041"/>
                </a:cubicBezTo>
                <a:close/>
                <a:moveTo>
                  <a:pt x="5429097" y="101041"/>
                </a:moveTo>
                <a:cubicBezTo>
                  <a:pt x="5501792" y="101041"/>
                  <a:pt x="5525109" y="161392"/>
                  <a:pt x="5525109" y="207112"/>
                </a:cubicBezTo>
                <a:cubicBezTo>
                  <a:pt x="5525109" y="213970"/>
                  <a:pt x="5525109" y="220370"/>
                  <a:pt x="5524652" y="226314"/>
                </a:cubicBezTo>
                <a:lnTo>
                  <a:pt x="5358688" y="226314"/>
                </a:lnTo>
                <a:cubicBezTo>
                  <a:pt x="5358688" y="279806"/>
                  <a:pt x="5385663" y="315011"/>
                  <a:pt x="5427726" y="315011"/>
                </a:cubicBezTo>
                <a:cubicBezTo>
                  <a:pt x="5467959" y="315011"/>
                  <a:pt x="5481218" y="293065"/>
                  <a:pt x="5488990" y="275234"/>
                </a:cubicBezTo>
                <a:lnTo>
                  <a:pt x="5520080" y="275234"/>
                </a:lnTo>
                <a:cubicBezTo>
                  <a:pt x="5510478" y="305410"/>
                  <a:pt x="5486247" y="341986"/>
                  <a:pt x="5426811" y="341986"/>
                </a:cubicBezTo>
                <a:cubicBezTo>
                  <a:pt x="5355488" y="341986"/>
                  <a:pt x="5327598" y="282550"/>
                  <a:pt x="5327598" y="223571"/>
                </a:cubicBezTo>
                <a:cubicBezTo>
                  <a:pt x="5327598" y="156820"/>
                  <a:pt x="5360974" y="101041"/>
                  <a:pt x="5429097" y="101041"/>
                </a:cubicBezTo>
                <a:close/>
                <a:moveTo>
                  <a:pt x="4800447" y="101041"/>
                </a:moveTo>
                <a:cubicBezTo>
                  <a:pt x="4873142" y="101041"/>
                  <a:pt x="4896459" y="161392"/>
                  <a:pt x="4896459" y="207112"/>
                </a:cubicBezTo>
                <a:cubicBezTo>
                  <a:pt x="4896459" y="213970"/>
                  <a:pt x="4896459" y="220370"/>
                  <a:pt x="4896002" y="226314"/>
                </a:cubicBezTo>
                <a:lnTo>
                  <a:pt x="4730039" y="226314"/>
                </a:lnTo>
                <a:cubicBezTo>
                  <a:pt x="4730039" y="279806"/>
                  <a:pt x="4757013" y="315011"/>
                  <a:pt x="4799076" y="315011"/>
                </a:cubicBezTo>
                <a:cubicBezTo>
                  <a:pt x="4839309" y="315011"/>
                  <a:pt x="4852568" y="293065"/>
                  <a:pt x="4860341" y="275234"/>
                </a:cubicBezTo>
                <a:lnTo>
                  <a:pt x="4891430" y="275234"/>
                </a:lnTo>
                <a:cubicBezTo>
                  <a:pt x="4881829" y="305410"/>
                  <a:pt x="4857597" y="341986"/>
                  <a:pt x="4798161" y="341986"/>
                </a:cubicBezTo>
                <a:cubicBezTo>
                  <a:pt x="4726838" y="341986"/>
                  <a:pt x="4698949" y="282550"/>
                  <a:pt x="4698949" y="223571"/>
                </a:cubicBezTo>
                <a:cubicBezTo>
                  <a:pt x="4698949" y="156820"/>
                  <a:pt x="4732325" y="101041"/>
                  <a:pt x="4800447" y="101041"/>
                </a:cubicBezTo>
                <a:close/>
                <a:moveTo>
                  <a:pt x="4540529" y="101041"/>
                </a:moveTo>
                <a:cubicBezTo>
                  <a:pt x="4586249" y="101041"/>
                  <a:pt x="4605452" y="122530"/>
                  <a:pt x="4611395" y="139446"/>
                </a:cubicBezTo>
                <a:cubicBezTo>
                  <a:pt x="4611852" y="127559"/>
                  <a:pt x="4612767" y="111557"/>
                  <a:pt x="4613224" y="106528"/>
                </a:cubicBezTo>
                <a:lnTo>
                  <a:pt x="4642028" y="106528"/>
                </a:lnTo>
                <a:cubicBezTo>
                  <a:pt x="4642028" y="117043"/>
                  <a:pt x="4641113" y="150876"/>
                  <a:pt x="4641113" y="172822"/>
                </a:cubicBezTo>
                <a:lnTo>
                  <a:pt x="4641113" y="318668"/>
                </a:lnTo>
                <a:cubicBezTo>
                  <a:pt x="4641113" y="392278"/>
                  <a:pt x="4609566" y="432511"/>
                  <a:pt x="4538700" y="432511"/>
                </a:cubicBezTo>
                <a:cubicBezTo>
                  <a:pt x="4474692" y="432511"/>
                  <a:pt x="4451375" y="396392"/>
                  <a:pt x="4446346" y="363017"/>
                </a:cubicBezTo>
                <a:lnTo>
                  <a:pt x="4477436" y="363017"/>
                </a:lnTo>
                <a:cubicBezTo>
                  <a:pt x="4485208" y="391820"/>
                  <a:pt x="4508525" y="405994"/>
                  <a:pt x="4540072" y="405994"/>
                </a:cubicBezTo>
                <a:cubicBezTo>
                  <a:pt x="4596765" y="405994"/>
                  <a:pt x="4611395" y="369875"/>
                  <a:pt x="4611395" y="314096"/>
                </a:cubicBezTo>
                <a:lnTo>
                  <a:pt x="4611395" y="292608"/>
                </a:lnTo>
                <a:cubicBezTo>
                  <a:pt x="4599051" y="320497"/>
                  <a:pt x="4577105" y="336042"/>
                  <a:pt x="4536871" y="336042"/>
                </a:cubicBezTo>
                <a:cubicBezTo>
                  <a:pt x="4481550" y="336042"/>
                  <a:pt x="4441774" y="291236"/>
                  <a:pt x="4441774" y="221742"/>
                </a:cubicBezTo>
                <a:cubicBezTo>
                  <a:pt x="4441774" y="145390"/>
                  <a:pt x="4485665" y="101041"/>
                  <a:pt x="4540529" y="101041"/>
                </a:cubicBezTo>
                <a:close/>
                <a:moveTo>
                  <a:pt x="4299280" y="101041"/>
                </a:moveTo>
                <a:cubicBezTo>
                  <a:pt x="4361916" y="101041"/>
                  <a:pt x="4403064" y="148590"/>
                  <a:pt x="4403064" y="220828"/>
                </a:cubicBezTo>
                <a:cubicBezTo>
                  <a:pt x="4403064" y="286207"/>
                  <a:pt x="4366489" y="341986"/>
                  <a:pt x="4296994" y="341986"/>
                </a:cubicBezTo>
                <a:cubicBezTo>
                  <a:pt x="4232986" y="341986"/>
                  <a:pt x="4194124" y="290779"/>
                  <a:pt x="4194124" y="221742"/>
                </a:cubicBezTo>
                <a:cubicBezTo>
                  <a:pt x="4194124" y="154991"/>
                  <a:pt x="4231614" y="101041"/>
                  <a:pt x="4299280" y="101041"/>
                </a:cubicBezTo>
                <a:close/>
                <a:moveTo>
                  <a:pt x="3819372" y="101041"/>
                </a:moveTo>
                <a:cubicBezTo>
                  <a:pt x="3892067" y="101041"/>
                  <a:pt x="3915384" y="161392"/>
                  <a:pt x="3915384" y="207112"/>
                </a:cubicBezTo>
                <a:cubicBezTo>
                  <a:pt x="3915384" y="213970"/>
                  <a:pt x="3915384" y="220370"/>
                  <a:pt x="3914927" y="226314"/>
                </a:cubicBezTo>
                <a:lnTo>
                  <a:pt x="3748963" y="226314"/>
                </a:lnTo>
                <a:cubicBezTo>
                  <a:pt x="3748963" y="279806"/>
                  <a:pt x="3775938" y="315011"/>
                  <a:pt x="3818001" y="315011"/>
                </a:cubicBezTo>
                <a:cubicBezTo>
                  <a:pt x="3858234" y="315011"/>
                  <a:pt x="3871493" y="293065"/>
                  <a:pt x="3879265" y="275234"/>
                </a:cubicBezTo>
                <a:lnTo>
                  <a:pt x="3910355" y="275234"/>
                </a:lnTo>
                <a:cubicBezTo>
                  <a:pt x="3900754" y="305410"/>
                  <a:pt x="3876522" y="341986"/>
                  <a:pt x="3817086" y="341986"/>
                </a:cubicBezTo>
                <a:cubicBezTo>
                  <a:pt x="3745763" y="341986"/>
                  <a:pt x="3717874" y="282550"/>
                  <a:pt x="3717874" y="223571"/>
                </a:cubicBezTo>
                <a:cubicBezTo>
                  <a:pt x="3717874" y="156820"/>
                  <a:pt x="3751249" y="101041"/>
                  <a:pt x="3819372" y="101041"/>
                </a:cubicBezTo>
                <a:close/>
                <a:moveTo>
                  <a:pt x="3559454" y="101041"/>
                </a:moveTo>
                <a:cubicBezTo>
                  <a:pt x="3605174" y="101041"/>
                  <a:pt x="3624376" y="122530"/>
                  <a:pt x="3630320" y="139446"/>
                </a:cubicBezTo>
                <a:cubicBezTo>
                  <a:pt x="3630777" y="127559"/>
                  <a:pt x="3631692" y="111557"/>
                  <a:pt x="3632149" y="106528"/>
                </a:cubicBezTo>
                <a:lnTo>
                  <a:pt x="3660952" y="106528"/>
                </a:lnTo>
                <a:cubicBezTo>
                  <a:pt x="3660952" y="117043"/>
                  <a:pt x="3660038" y="150876"/>
                  <a:pt x="3660038" y="172822"/>
                </a:cubicBezTo>
                <a:lnTo>
                  <a:pt x="3660038" y="318668"/>
                </a:lnTo>
                <a:cubicBezTo>
                  <a:pt x="3660038" y="392278"/>
                  <a:pt x="3628491" y="432511"/>
                  <a:pt x="3557625" y="432511"/>
                </a:cubicBezTo>
                <a:cubicBezTo>
                  <a:pt x="3493617" y="432511"/>
                  <a:pt x="3470300" y="396392"/>
                  <a:pt x="3465271" y="363017"/>
                </a:cubicBezTo>
                <a:lnTo>
                  <a:pt x="3496360" y="363017"/>
                </a:lnTo>
                <a:cubicBezTo>
                  <a:pt x="3504133" y="391820"/>
                  <a:pt x="3527450" y="405994"/>
                  <a:pt x="3558997" y="405994"/>
                </a:cubicBezTo>
                <a:cubicBezTo>
                  <a:pt x="3615689" y="405994"/>
                  <a:pt x="3630320" y="369875"/>
                  <a:pt x="3630320" y="314096"/>
                </a:cubicBezTo>
                <a:lnTo>
                  <a:pt x="3630320" y="292608"/>
                </a:lnTo>
                <a:cubicBezTo>
                  <a:pt x="3617976" y="320497"/>
                  <a:pt x="3596030" y="336042"/>
                  <a:pt x="3555796" y="336042"/>
                </a:cubicBezTo>
                <a:cubicBezTo>
                  <a:pt x="3500475" y="336042"/>
                  <a:pt x="3460699" y="291236"/>
                  <a:pt x="3460699" y="221742"/>
                </a:cubicBezTo>
                <a:cubicBezTo>
                  <a:pt x="3460699" y="145390"/>
                  <a:pt x="3504590" y="101041"/>
                  <a:pt x="3559454" y="101041"/>
                </a:cubicBezTo>
                <a:close/>
                <a:moveTo>
                  <a:pt x="3066897" y="101041"/>
                </a:moveTo>
                <a:cubicBezTo>
                  <a:pt x="3139592" y="101041"/>
                  <a:pt x="3162909" y="161392"/>
                  <a:pt x="3162909" y="207112"/>
                </a:cubicBezTo>
                <a:cubicBezTo>
                  <a:pt x="3162909" y="213970"/>
                  <a:pt x="3162909" y="220370"/>
                  <a:pt x="3162452" y="226314"/>
                </a:cubicBezTo>
                <a:lnTo>
                  <a:pt x="2996489" y="226314"/>
                </a:lnTo>
                <a:cubicBezTo>
                  <a:pt x="2996489" y="279806"/>
                  <a:pt x="3023463" y="315011"/>
                  <a:pt x="3065526" y="315011"/>
                </a:cubicBezTo>
                <a:cubicBezTo>
                  <a:pt x="3105759" y="315011"/>
                  <a:pt x="3119018" y="293065"/>
                  <a:pt x="3126791" y="275234"/>
                </a:cubicBezTo>
                <a:lnTo>
                  <a:pt x="3157880" y="275234"/>
                </a:lnTo>
                <a:cubicBezTo>
                  <a:pt x="3148279" y="305410"/>
                  <a:pt x="3124047" y="341986"/>
                  <a:pt x="3064611" y="341986"/>
                </a:cubicBezTo>
                <a:cubicBezTo>
                  <a:pt x="2993288" y="341986"/>
                  <a:pt x="2965399" y="282550"/>
                  <a:pt x="2965399" y="223571"/>
                </a:cubicBezTo>
                <a:cubicBezTo>
                  <a:pt x="2965399" y="156820"/>
                  <a:pt x="2998774" y="101041"/>
                  <a:pt x="3066897" y="101041"/>
                </a:cubicBezTo>
                <a:close/>
                <a:moveTo>
                  <a:pt x="2375230" y="101041"/>
                </a:moveTo>
                <a:cubicBezTo>
                  <a:pt x="2437866" y="101041"/>
                  <a:pt x="2479014" y="148590"/>
                  <a:pt x="2479014" y="220828"/>
                </a:cubicBezTo>
                <a:cubicBezTo>
                  <a:pt x="2479014" y="286207"/>
                  <a:pt x="2442438" y="341986"/>
                  <a:pt x="2372944" y="341986"/>
                </a:cubicBezTo>
                <a:cubicBezTo>
                  <a:pt x="2308936" y="341986"/>
                  <a:pt x="2270074" y="290779"/>
                  <a:pt x="2270074" y="221742"/>
                </a:cubicBezTo>
                <a:cubicBezTo>
                  <a:pt x="2270074" y="154991"/>
                  <a:pt x="2307564" y="101041"/>
                  <a:pt x="2375230" y="101041"/>
                </a:cubicBezTo>
                <a:close/>
                <a:moveTo>
                  <a:pt x="2135428" y="101041"/>
                </a:moveTo>
                <a:cubicBezTo>
                  <a:pt x="2177491" y="101041"/>
                  <a:pt x="2212695" y="125273"/>
                  <a:pt x="2212695" y="187909"/>
                </a:cubicBezTo>
                <a:lnTo>
                  <a:pt x="2212695" y="336499"/>
                </a:lnTo>
                <a:lnTo>
                  <a:pt x="2182063" y="336499"/>
                </a:lnTo>
                <a:lnTo>
                  <a:pt x="2182063" y="192024"/>
                </a:lnTo>
                <a:cubicBezTo>
                  <a:pt x="2182063" y="154076"/>
                  <a:pt x="2166518" y="128930"/>
                  <a:pt x="2128570" y="128930"/>
                </a:cubicBezTo>
                <a:cubicBezTo>
                  <a:pt x="2079193" y="128930"/>
                  <a:pt x="2060905" y="168707"/>
                  <a:pt x="2060905" y="217170"/>
                </a:cubicBezTo>
                <a:lnTo>
                  <a:pt x="2060905" y="336499"/>
                </a:lnTo>
                <a:lnTo>
                  <a:pt x="2030272" y="336499"/>
                </a:lnTo>
                <a:lnTo>
                  <a:pt x="2030272" y="164592"/>
                </a:lnTo>
                <a:cubicBezTo>
                  <a:pt x="2030272" y="144475"/>
                  <a:pt x="2030272" y="124358"/>
                  <a:pt x="2029815" y="106528"/>
                </a:cubicBezTo>
                <a:lnTo>
                  <a:pt x="2059533" y="106528"/>
                </a:lnTo>
                <a:cubicBezTo>
                  <a:pt x="2060448" y="113386"/>
                  <a:pt x="2061362" y="140818"/>
                  <a:pt x="2060905" y="147676"/>
                </a:cubicBezTo>
                <a:cubicBezTo>
                  <a:pt x="2070506" y="125730"/>
                  <a:pt x="2089251" y="101041"/>
                  <a:pt x="2135428" y="101041"/>
                </a:cubicBezTo>
                <a:close/>
                <a:moveTo>
                  <a:pt x="1521104" y="101041"/>
                </a:moveTo>
                <a:cubicBezTo>
                  <a:pt x="1566824" y="101041"/>
                  <a:pt x="1586026" y="122530"/>
                  <a:pt x="1591970" y="139446"/>
                </a:cubicBezTo>
                <a:cubicBezTo>
                  <a:pt x="1592427" y="127559"/>
                  <a:pt x="1593342" y="111557"/>
                  <a:pt x="1593799" y="106528"/>
                </a:cubicBezTo>
                <a:lnTo>
                  <a:pt x="1622603" y="106528"/>
                </a:lnTo>
                <a:cubicBezTo>
                  <a:pt x="1622603" y="117043"/>
                  <a:pt x="1621688" y="150876"/>
                  <a:pt x="1621688" y="172822"/>
                </a:cubicBezTo>
                <a:lnTo>
                  <a:pt x="1621688" y="318668"/>
                </a:lnTo>
                <a:cubicBezTo>
                  <a:pt x="1621688" y="392278"/>
                  <a:pt x="1590141" y="432511"/>
                  <a:pt x="1519275" y="432511"/>
                </a:cubicBezTo>
                <a:cubicBezTo>
                  <a:pt x="1455267" y="432511"/>
                  <a:pt x="1431950" y="396392"/>
                  <a:pt x="1426921" y="363017"/>
                </a:cubicBezTo>
                <a:lnTo>
                  <a:pt x="1458011" y="363017"/>
                </a:lnTo>
                <a:cubicBezTo>
                  <a:pt x="1465783" y="391820"/>
                  <a:pt x="1489100" y="405994"/>
                  <a:pt x="1520647" y="405994"/>
                </a:cubicBezTo>
                <a:cubicBezTo>
                  <a:pt x="1577340" y="405994"/>
                  <a:pt x="1591970" y="369875"/>
                  <a:pt x="1591970" y="314096"/>
                </a:cubicBezTo>
                <a:lnTo>
                  <a:pt x="1591970" y="292608"/>
                </a:lnTo>
                <a:cubicBezTo>
                  <a:pt x="1579626" y="320497"/>
                  <a:pt x="1557680" y="336042"/>
                  <a:pt x="1517447" y="336042"/>
                </a:cubicBezTo>
                <a:cubicBezTo>
                  <a:pt x="1462125" y="336042"/>
                  <a:pt x="1422349" y="291236"/>
                  <a:pt x="1422349" y="221742"/>
                </a:cubicBezTo>
                <a:cubicBezTo>
                  <a:pt x="1422349" y="145390"/>
                  <a:pt x="1466240" y="101041"/>
                  <a:pt x="1521104" y="101041"/>
                </a:cubicBezTo>
                <a:close/>
                <a:moveTo>
                  <a:pt x="1287704" y="101041"/>
                </a:moveTo>
                <a:cubicBezTo>
                  <a:pt x="1329766" y="101041"/>
                  <a:pt x="1364970" y="125273"/>
                  <a:pt x="1364970" y="187909"/>
                </a:cubicBezTo>
                <a:lnTo>
                  <a:pt x="1364970" y="336499"/>
                </a:lnTo>
                <a:lnTo>
                  <a:pt x="1334338" y="336499"/>
                </a:lnTo>
                <a:lnTo>
                  <a:pt x="1334338" y="192024"/>
                </a:lnTo>
                <a:cubicBezTo>
                  <a:pt x="1334338" y="154076"/>
                  <a:pt x="1318793" y="128930"/>
                  <a:pt x="1280846" y="128930"/>
                </a:cubicBezTo>
                <a:cubicBezTo>
                  <a:pt x="1231468" y="128930"/>
                  <a:pt x="1213180" y="168707"/>
                  <a:pt x="1213180" y="217170"/>
                </a:cubicBezTo>
                <a:lnTo>
                  <a:pt x="1213180" y="336499"/>
                </a:lnTo>
                <a:lnTo>
                  <a:pt x="1182547" y="336499"/>
                </a:lnTo>
                <a:lnTo>
                  <a:pt x="1182547" y="164592"/>
                </a:lnTo>
                <a:cubicBezTo>
                  <a:pt x="1182547" y="144475"/>
                  <a:pt x="1182547" y="124358"/>
                  <a:pt x="1182090" y="106528"/>
                </a:cubicBezTo>
                <a:lnTo>
                  <a:pt x="1211808" y="106528"/>
                </a:lnTo>
                <a:cubicBezTo>
                  <a:pt x="1212723" y="113386"/>
                  <a:pt x="1213637" y="140818"/>
                  <a:pt x="1213180" y="147676"/>
                </a:cubicBezTo>
                <a:cubicBezTo>
                  <a:pt x="1222781" y="125730"/>
                  <a:pt x="1241526" y="101041"/>
                  <a:pt x="1287704" y="101041"/>
                </a:cubicBezTo>
                <a:close/>
                <a:moveTo>
                  <a:pt x="785850" y="101041"/>
                </a:moveTo>
                <a:cubicBezTo>
                  <a:pt x="839800" y="101041"/>
                  <a:pt x="869975" y="123444"/>
                  <a:pt x="869975" y="174650"/>
                </a:cubicBezTo>
                <a:lnTo>
                  <a:pt x="869975" y="289865"/>
                </a:lnTo>
                <a:cubicBezTo>
                  <a:pt x="869975" y="310439"/>
                  <a:pt x="871804" y="329641"/>
                  <a:pt x="873176" y="336499"/>
                </a:cubicBezTo>
                <a:lnTo>
                  <a:pt x="843915" y="336499"/>
                </a:lnTo>
                <a:cubicBezTo>
                  <a:pt x="842086" y="331013"/>
                  <a:pt x="840714" y="320497"/>
                  <a:pt x="840258" y="303581"/>
                </a:cubicBezTo>
                <a:cubicBezTo>
                  <a:pt x="832027" y="319583"/>
                  <a:pt x="812825" y="341986"/>
                  <a:pt x="766648" y="341986"/>
                </a:cubicBezTo>
                <a:cubicBezTo>
                  <a:pt x="712698" y="341986"/>
                  <a:pt x="689838" y="307238"/>
                  <a:pt x="689838" y="272491"/>
                </a:cubicBezTo>
                <a:cubicBezTo>
                  <a:pt x="689838" y="221285"/>
                  <a:pt x="729615" y="198425"/>
                  <a:pt x="798195" y="198425"/>
                </a:cubicBezTo>
                <a:lnTo>
                  <a:pt x="839800" y="198425"/>
                </a:lnTo>
                <a:lnTo>
                  <a:pt x="839800" y="176479"/>
                </a:lnTo>
                <a:cubicBezTo>
                  <a:pt x="839800" y="154534"/>
                  <a:pt x="832942" y="126644"/>
                  <a:pt x="784936" y="126644"/>
                </a:cubicBezTo>
                <a:cubicBezTo>
                  <a:pt x="741959" y="126644"/>
                  <a:pt x="735558" y="148590"/>
                  <a:pt x="730986" y="166878"/>
                </a:cubicBezTo>
                <a:lnTo>
                  <a:pt x="700811" y="166878"/>
                </a:lnTo>
                <a:cubicBezTo>
                  <a:pt x="703554" y="138989"/>
                  <a:pt x="720928" y="101041"/>
                  <a:pt x="785850" y="101041"/>
                </a:cubicBezTo>
                <a:close/>
                <a:moveTo>
                  <a:pt x="552297" y="101041"/>
                </a:moveTo>
                <a:cubicBezTo>
                  <a:pt x="624992" y="101041"/>
                  <a:pt x="648309" y="161392"/>
                  <a:pt x="648309" y="207112"/>
                </a:cubicBezTo>
                <a:cubicBezTo>
                  <a:pt x="648309" y="213970"/>
                  <a:pt x="648309" y="220370"/>
                  <a:pt x="647852" y="226314"/>
                </a:cubicBezTo>
                <a:lnTo>
                  <a:pt x="481889" y="226314"/>
                </a:lnTo>
                <a:cubicBezTo>
                  <a:pt x="481889" y="279806"/>
                  <a:pt x="508863" y="315011"/>
                  <a:pt x="550926" y="315011"/>
                </a:cubicBezTo>
                <a:cubicBezTo>
                  <a:pt x="591159" y="315011"/>
                  <a:pt x="604418" y="293065"/>
                  <a:pt x="612191" y="275234"/>
                </a:cubicBezTo>
                <a:lnTo>
                  <a:pt x="643280" y="275234"/>
                </a:lnTo>
                <a:cubicBezTo>
                  <a:pt x="633679" y="305410"/>
                  <a:pt x="609447" y="341986"/>
                  <a:pt x="550011" y="341986"/>
                </a:cubicBezTo>
                <a:cubicBezTo>
                  <a:pt x="478688" y="341986"/>
                  <a:pt x="450799" y="282550"/>
                  <a:pt x="450799" y="223571"/>
                </a:cubicBezTo>
                <a:cubicBezTo>
                  <a:pt x="450799" y="156820"/>
                  <a:pt x="484175" y="101041"/>
                  <a:pt x="552297" y="101041"/>
                </a:cubicBezTo>
                <a:close/>
                <a:moveTo>
                  <a:pt x="425043" y="101041"/>
                </a:moveTo>
                <a:lnTo>
                  <a:pt x="425043" y="132588"/>
                </a:lnTo>
                <a:cubicBezTo>
                  <a:pt x="377495" y="134874"/>
                  <a:pt x="346405" y="164135"/>
                  <a:pt x="346405" y="220370"/>
                </a:cubicBezTo>
                <a:lnTo>
                  <a:pt x="346405" y="336499"/>
                </a:lnTo>
                <a:lnTo>
                  <a:pt x="315773" y="336499"/>
                </a:lnTo>
                <a:lnTo>
                  <a:pt x="315773" y="169164"/>
                </a:lnTo>
                <a:cubicBezTo>
                  <a:pt x="315773" y="133502"/>
                  <a:pt x="315315" y="116129"/>
                  <a:pt x="315315" y="106528"/>
                </a:cubicBezTo>
                <a:lnTo>
                  <a:pt x="345033" y="106528"/>
                </a:lnTo>
                <a:cubicBezTo>
                  <a:pt x="345948" y="113386"/>
                  <a:pt x="346405" y="129845"/>
                  <a:pt x="346405" y="155905"/>
                </a:cubicBezTo>
                <a:cubicBezTo>
                  <a:pt x="359207" y="122987"/>
                  <a:pt x="387553" y="102413"/>
                  <a:pt x="425043" y="101041"/>
                </a:cubicBezTo>
                <a:close/>
                <a:moveTo>
                  <a:pt x="4963591" y="36576"/>
                </a:moveTo>
                <a:lnTo>
                  <a:pt x="4994224" y="36576"/>
                </a:lnTo>
                <a:lnTo>
                  <a:pt x="4994224" y="106528"/>
                </a:lnTo>
                <a:lnTo>
                  <a:pt x="5047259" y="106528"/>
                </a:lnTo>
                <a:lnTo>
                  <a:pt x="5047259" y="133045"/>
                </a:lnTo>
                <a:lnTo>
                  <a:pt x="4994224" y="133045"/>
                </a:lnTo>
                <a:lnTo>
                  <a:pt x="4994224" y="275692"/>
                </a:lnTo>
                <a:cubicBezTo>
                  <a:pt x="4994224" y="299923"/>
                  <a:pt x="4999711" y="313182"/>
                  <a:pt x="5021199" y="313182"/>
                </a:cubicBezTo>
                <a:cubicBezTo>
                  <a:pt x="5027600" y="313182"/>
                  <a:pt x="5036286" y="312725"/>
                  <a:pt x="5043145" y="310896"/>
                </a:cubicBezTo>
                <a:lnTo>
                  <a:pt x="5043145" y="335585"/>
                </a:lnTo>
                <a:cubicBezTo>
                  <a:pt x="5034457" y="338785"/>
                  <a:pt x="5022570" y="339700"/>
                  <a:pt x="5012055" y="339700"/>
                </a:cubicBezTo>
                <a:cubicBezTo>
                  <a:pt x="4979594" y="339700"/>
                  <a:pt x="4963591" y="323240"/>
                  <a:pt x="4963591" y="285750"/>
                </a:cubicBezTo>
                <a:lnTo>
                  <a:pt x="4963591" y="133045"/>
                </a:lnTo>
                <a:lnTo>
                  <a:pt x="4921986" y="133045"/>
                </a:lnTo>
                <a:lnTo>
                  <a:pt x="4921986" y="106528"/>
                </a:lnTo>
                <a:lnTo>
                  <a:pt x="4963591" y="106528"/>
                </a:lnTo>
                <a:close/>
                <a:moveTo>
                  <a:pt x="4087292" y="36576"/>
                </a:moveTo>
                <a:lnTo>
                  <a:pt x="4117924" y="36576"/>
                </a:lnTo>
                <a:lnTo>
                  <a:pt x="4117924" y="106528"/>
                </a:lnTo>
                <a:lnTo>
                  <a:pt x="4170959" y="106528"/>
                </a:lnTo>
                <a:lnTo>
                  <a:pt x="4170959" y="133045"/>
                </a:lnTo>
                <a:lnTo>
                  <a:pt x="4117924" y="133045"/>
                </a:lnTo>
                <a:lnTo>
                  <a:pt x="4117924" y="275692"/>
                </a:lnTo>
                <a:cubicBezTo>
                  <a:pt x="4117924" y="299923"/>
                  <a:pt x="4123410" y="313182"/>
                  <a:pt x="4144899" y="313182"/>
                </a:cubicBezTo>
                <a:cubicBezTo>
                  <a:pt x="4151300" y="313182"/>
                  <a:pt x="4159986" y="312725"/>
                  <a:pt x="4166844" y="310896"/>
                </a:cubicBezTo>
                <a:lnTo>
                  <a:pt x="4166844" y="335585"/>
                </a:lnTo>
                <a:cubicBezTo>
                  <a:pt x="4158158" y="338785"/>
                  <a:pt x="4146270" y="339700"/>
                  <a:pt x="4135755" y="339700"/>
                </a:cubicBezTo>
                <a:cubicBezTo>
                  <a:pt x="4103294" y="339700"/>
                  <a:pt x="4087292" y="323240"/>
                  <a:pt x="4087292" y="285750"/>
                </a:cubicBezTo>
                <a:lnTo>
                  <a:pt x="4087292" y="133045"/>
                </a:lnTo>
                <a:lnTo>
                  <a:pt x="4045686" y="133045"/>
                </a:lnTo>
                <a:lnTo>
                  <a:pt x="4045686" y="106528"/>
                </a:lnTo>
                <a:lnTo>
                  <a:pt x="4087292" y="106528"/>
                </a:lnTo>
                <a:close/>
                <a:moveTo>
                  <a:pt x="953567" y="36576"/>
                </a:moveTo>
                <a:lnTo>
                  <a:pt x="984199" y="36576"/>
                </a:lnTo>
                <a:lnTo>
                  <a:pt x="984199" y="106528"/>
                </a:lnTo>
                <a:lnTo>
                  <a:pt x="1037234" y="106528"/>
                </a:lnTo>
                <a:lnTo>
                  <a:pt x="1037234" y="133045"/>
                </a:lnTo>
                <a:lnTo>
                  <a:pt x="984199" y="133045"/>
                </a:lnTo>
                <a:lnTo>
                  <a:pt x="984199" y="275692"/>
                </a:lnTo>
                <a:cubicBezTo>
                  <a:pt x="984199" y="299923"/>
                  <a:pt x="989685" y="313182"/>
                  <a:pt x="1011174" y="313182"/>
                </a:cubicBezTo>
                <a:cubicBezTo>
                  <a:pt x="1017575" y="313182"/>
                  <a:pt x="1026261" y="312725"/>
                  <a:pt x="1033119" y="310896"/>
                </a:cubicBezTo>
                <a:lnTo>
                  <a:pt x="1033119" y="335585"/>
                </a:lnTo>
                <a:cubicBezTo>
                  <a:pt x="1024432" y="338785"/>
                  <a:pt x="1012545" y="339700"/>
                  <a:pt x="1002030" y="339700"/>
                </a:cubicBezTo>
                <a:cubicBezTo>
                  <a:pt x="969568" y="339700"/>
                  <a:pt x="953567" y="323240"/>
                  <a:pt x="953567" y="285750"/>
                </a:cubicBezTo>
                <a:lnTo>
                  <a:pt x="953567" y="133045"/>
                </a:lnTo>
                <a:lnTo>
                  <a:pt x="911961" y="133045"/>
                </a:lnTo>
                <a:lnTo>
                  <a:pt x="911961" y="106528"/>
                </a:lnTo>
                <a:lnTo>
                  <a:pt x="953567" y="106528"/>
                </a:lnTo>
                <a:close/>
                <a:moveTo>
                  <a:pt x="142189" y="12802"/>
                </a:moveTo>
                <a:cubicBezTo>
                  <a:pt x="213969" y="12802"/>
                  <a:pt x="254660" y="53035"/>
                  <a:pt x="264719" y="106528"/>
                </a:cubicBezTo>
                <a:lnTo>
                  <a:pt x="232257" y="106528"/>
                </a:lnTo>
                <a:cubicBezTo>
                  <a:pt x="218998" y="68123"/>
                  <a:pt x="193852" y="41148"/>
                  <a:pt x="140817" y="41148"/>
                </a:cubicBezTo>
                <a:cubicBezTo>
                  <a:pt x="65379" y="41148"/>
                  <a:pt x="34290" y="109728"/>
                  <a:pt x="34290" y="176936"/>
                </a:cubicBezTo>
                <a:cubicBezTo>
                  <a:pt x="34290" y="242773"/>
                  <a:pt x="64465" y="311810"/>
                  <a:pt x="142646" y="311810"/>
                </a:cubicBezTo>
                <a:cubicBezTo>
                  <a:pt x="193395" y="311810"/>
                  <a:pt x="217627" y="284378"/>
                  <a:pt x="231800" y="248717"/>
                </a:cubicBezTo>
                <a:lnTo>
                  <a:pt x="264719" y="248717"/>
                </a:lnTo>
                <a:cubicBezTo>
                  <a:pt x="249631" y="301295"/>
                  <a:pt x="211226" y="340157"/>
                  <a:pt x="141274" y="340157"/>
                </a:cubicBezTo>
                <a:cubicBezTo>
                  <a:pt x="48006" y="340157"/>
                  <a:pt x="0" y="267462"/>
                  <a:pt x="0" y="177394"/>
                </a:cubicBezTo>
                <a:cubicBezTo>
                  <a:pt x="0" y="90983"/>
                  <a:pt x="47548" y="12802"/>
                  <a:pt x="142189" y="12802"/>
                </a:cubicBezTo>
                <a:close/>
                <a:moveTo>
                  <a:pt x="5087798" y="0"/>
                </a:moveTo>
                <a:lnTo>
                  <a:pt x="5118430" y="0"/>
                </a:lnTo>
                <a:lnTo>
                  <a:pt x="5118430" y="143104"/>
                </a:lnTo>
                <a:cubicBezTo>
                  <a:pt x="5130774" y="120701"/>
                  <a:pt x="5152720" y="101041"/>
                  <a:pt x="5192496" y="101041"/>
                </a:cubicBezTo>
                <a:cubicBezTo>
                  <a:pt x="5226786" y="101041"/>
                  <a:pt x="5270220" y="119329"/>
                  <a:pt x="5270220" y="189738"/>
                </a:cubicBezTo>
                <a:lnTo>
                  <a:pt x="5270220" y="336499"/>
                </a:lnTo>
                <a:lnTo>
                  <a:pt x="5239588" y="336499"/>
                </a:lnTo>
                <a:lnTo>
                  <a:pt x="5239588" y="195682"/>
                </a:lnTo>
                <a:cubicBezTo>
                  <a:pt x="5239588" y="152705"/>
                  <a:pt x="5220843" y="128930"/>
                  <a:pt x="5184724" y="128930"/>
                </a:cubicBezTo>
                <a:cubicBezTo>
                  <a:pt x="5140832" y="128930"/>
                  <a:pt x="5118430" y="156820"/>
                  <a:pt x="5118430" y="209398"/>
                </a:cubicBezTo>
                <a:lnTo>
                  <a:pt x="5118430" y="336499"/>
                </a:lnTo>
                <a:lnTo>
                  <a:pt x="5087798" y="336499"/>
                </a:lnTo>
                <a:close/>
                <a:moveTo>
                  <a:pt x="3374059" y="0"/>
                </a:moveTo>
                <a:lnTo>
                  <a:pt x="3404692" y="0"/>
                </a:lnTo>
                <a:lnTo>
                  <a:pt x="3404692" y="270662"/>
                </a:lnTo>
                <a:cubicBezTo>
                  <a:pt x="3404692" y="292608"/>
                  <a:pt x="3404692" y="313639"/>
                  <a:pt x="3405149" y="336499"/>
                </a:cubicBezTo>
                <a:lnTo>
                  <a:pt x="3375888" y="336499"/>
                </a:lnTo>
                <a:cubicBezTo>
                  <a:pt x="3374517" y="330556"/>
                  <a:pt x="3374059" y="310896"/>
                  <a:pt x="3374059" y="300380"/>
                </a:cubicBezTo>
                <a:cubicBezTo>
                  <a:pt x="3362629" y="326898"/>
                  <a:pt x="3337941" y="341986"/>
                  <a:pt x="3299079" y="341986"/>
                </a:cubicBezTo>
                <a:cubicBezTo>
                  <a:pt x="3239643" y="341986"/>
                  <a:pt x="3203524" y="293522"/>
                  <a:pt x="3203524" y="224028"/>
                </a:cubicBezTo>
                <a:cubicBezTo>
                  <a:pt x="3203524" y="153162"/>
                  <a:pt x="3242386" y="101041"/>
                  <a:pt x="3305479" y="101041"/>
                </a:cubicBezTo>
                <a:cubicBezTo>
                  <a:pt x="3349371" y="101041"/>
                  <a:pt x="3367659" y="119329"/>
                  <a:pt x="3374059" y="133045"/>
                </a:cubicBezTo>
                <a:close/>
                <a:moveTo>
                  <a:pt x="2877998" y="0"/>
                </a:moveTo>
                <a:lnTo>
                  <a:pt x="2908630" y="0"/>
                </a:lnTo>
                <a:lnTo>
                  <a:pt x="2908630" y="336499"/>
                </a:lnTo>
                <a:lnTo>
                  <a:pt x="2877998" y="336499"/>
                </a:lnTo>
                <a:close/>
                <a:moveTo>
                  <a:pt x="1811197" y="0"/>
                </a:moveTo>
                <a:lnTo>
                  <a:pt x="1841830" y="0"/>
                </a:lnTo>
                <a:lnTo>
                  <a:pt x="1841830" y="221285"/>
                </a:lnTo>
                <a:cubicBezTo>
                  <a:pt x="1861947" y="198425"/>
                  <a:pt x="1920011" y="138532"/>
                  <a:pt x="1951101" y="106528"/>
                </a:cubicBezTo>
                <a:lnTo>
                  <a:pt x="1988591" y="106528"/>
                </a:lnTo>
                <a:lnTo>
                  <a:pt x="1899894" y="197053"/>
                </a:lnTo>
                <a:lnTo>
                  <a:pt x="1999564" y="336499"/>
                </a:lnTo>
                <a:lnTo>
                  <a:pt x="1962988" y="336499"/>
                </a:lnTo>
                <a:lnTo>
                  <a:pt x="1878406" y="216713"/>
                </a:lnTo>
                <a:lnTo>
                  <a:pt x="1841830" y="251917"/>
                </a:lnTo>
                <a:lnTo>
                  <a:pt x="1841830" y="336499"/>
                </a:lnTo>
                <a:lnTo>
                  <a:pt x="1811197" y="336499"/>
                </a:lnTo>
                <a:close/>
                <a:moveTo>
                  <a:pt x="1077772" y="0"/>
                </a:moveTo>
                <a:lnTo>
                  <a:pt x="1108405" y="0"/>
                </a:lnTo>
                <a:lnTo>
                  <a:pt x="1108405" y="47092"/>
                </a:lnTo>
                <a:lnTo>
                  <a:pt x="1077772" y="47092"/>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7549804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18" name="Friform 17">
            <a:extLst>
              <a:ext uri="{FF2B5EF4-FFF2-40B4-BE49-F238E27FC236}">
                <a16:creationId xmlns:a16="http://schemas.microsoft.com/office/drawing/2014/main" id="{9814FE51-3F35-8004-F605-583BC63BFBCC}"/>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306423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2" name="Friform 1">
            <a:extLst>
              <a:ext uri="{FF2B5EF4-FFF2-40B4-BE49-F238E27FC236}">
                <a16:creationId xmlns:a16="http://schemas.microsoft.com/office/drawing/2014/main" id="{FD5FFC5B-6AD9-06AD-FD0C-A4C30D909EA2}"/>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818641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amskapingslogo">
    <p:spTree>
      <p:nvGrpSpPr>
        <p:cNvPr id="1" name=""/>
        <p:cNvGrpSpPr/>
        <p:nvPr/>
      </p:nvGrpSpPr>
      <p:grpSpPr>
        <a:xfrm>
          <a:off x="0" y="0"/>
          <a:ext cx="0" cy="0"/>
          <a:chOff x="0" y="0"/>
          <a:chExt cx="0" cy="0"/>
        </a:xfrm>
      </p:grpSpPr>
      <p:pic>
        <p:nvPicPr>
          <p:cNvPr id="7" name="Bilde 6" descr="Et bilde som inneholder tekst&#10;&#10;Automatisk generert beskrivelse">
            <a:extLst>
              <a:ext uri="{FF2B5EF4-FFF2-40B4-BE49-F238E27FC236}">
                <a16:creationId xmlns:a16="http://schemas.microsoft.com/office/drawing/2014/main" id="{94A19347-95B7-6A4A-A792-70AAD4A6F80F}"/>
              </a:ext>
            </a:extLst>
          </p:cNvPr>
          <p:cNvPicPr>
            <a:picLocks noChangeAspect="1"/>
          </p:cNvPicPr>
          <p:nvPr userDrawn="1"/>
        </p:nvPicPr>
        <p:blipFill>
          <a:blip r:embed="rId2"/>
          <a:stretch>
            <a:fillRect/>
          </a:stretch>
        </p:blipFill>
        <p:spPr>
          <a:xfrm>
            <a:off x="3874258" y="2993539"/>
            <a:ext cx="4443484" cy="870923"/>
          </a:xfrm>
          <a:prstGeom prst="rect">
            <a:avLst/>
          </a:prstGeom>
        </p:spPr>
      </p:pic>
    </p:spTree>
    <p:extLst>
      <p:ext uri="{BB962C8B-B14F-4D97-AF65-F5344CB8AC3E}">
        <p14:creationId xmlns:p14="http://schemas.microsoft.com/office/powerpoint/2010/main" val="25645308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d logo">
    <p:bg>
      <p:bgPr>
        <a:solidFill>
          <a:srgbClr val="E6E3DC"/>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4" name="Friform 3">
            <a:extLst>
              <a:ext uri="{FF2B5EF4-FFF2-40B4-BE49-F238E27FC236}">
                <a16:creationId xmlns:a16="http://schemas.microsoft.com/office/drawing/2014/main" id="{7252D788-5165-4E2A-A5A1-7E9A06DD79C9}"/>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41842804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2" name="Friform 1">
            <a:extLst>
              <a:ext uri="{FF2B5EF4-FFF2-40B4-BE49-F238E27FC236}">
                <a16:creationId xmlns:a16="http://schemas.microsoft.com/office/drawing/2014/main" id="{70D54F4D-50F1-D4E6-40EB-310BE3BED051}"/>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3257606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2" name="Friform 1">
            <a:extLst>
              <a:ext uri="{FF2B5EF4-FFF2-40B4-BE49-F238E27FC236}">
                <a16:creationId xmlns:a16="http://schemas.microsoft.com/office/drawing/2014/main" id="{D491DFE5-5165-48AE-9981-85AF35D5FEA9}"/>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600718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9026268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apittel">
    <p:bg>
      <p:bgPr>
        <a:solidFill>
          <a:srgbClr val="D2002B"/>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chemeClr val="bg2"/>
                </a:solidFill>
              </a:defRPr>
            </a:lvl1pPr>
          </a:lstStyle>
          <a:p>
            <a:fld id="{CB34E9FF-35ED-4746-A218-B58892FE7A5D}" type="slidenum">
              <a:rPr lang="nb-NO" smtClean="0"/>
              <a:pPr/>
              <a:t>‹#›</a:t>
            </a:fld>
            <a:endParaRPr lang="nb-NO">
              <a:solidFill>
                <a:schemeClr val="bg2"/>
              </a:solidFill>
            </a:endParaRPr>
          </a:p>
        </p:txBody>
      </p:sp>
      <p:pic>
        <p:nvPicPr>
          <p:cNvPr id="6" name="Bilde 5" descr="Et bilde som inneholder utklipp&#10;&#10;&#10;&#10;Automatisk generert beskrivelse">
            <a:extLst>
              <a:ext uri="{FF2B5EF4-FFF2-40B4-BE49-F238E27FC236}">
                <a16:creationId xmlns:a16="http://schemas.microsoft.com/office/drawing/2014/main" id="{938096F5-5CE4-BD4A-863B-A857C64BB1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
        <p:nvSpPr>
          <p:cNvPr id="7" name="Plassholder for tekst 6">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2138934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576629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707571"/>
            <a:ext cx="10621108" cy="5048979"/>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2" name="Plassholder for lysbildenummer 1">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6" name="Plassholder for tekst 6">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83162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741959" y="2455863"/>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741959" y="4741863"/>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741959" y="5224463"/>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2" name="Plassholder for lysbildenummer 1">
            <a:extLst>
              <a:ext uri="{FF2B5EF4-FFF2-40B4-BE49-F238E27FC236}">
                <a16:creationId xmlns:a16="http://schemas.microsoft.com/office/drawing/2014/main" id="{1C3611E1-915D-FC45-B483-31D28954FCBA}"/>
              </a:ext>
            </a:extLst>
          </p:cNvPr>
          <p:cNvSpPr>
            <a:spLocks noGrp="1"/>
          </p:cNvSpPr>
          <p:nvPr>
            <p:ph type="sldNum" sz="quarter" idx="17"/>
          </p:nvPr>
        </p:nvSpPr>
        <p:spPr/>
        <p:txBody>
          <a:bodyPr/>
          <a:lstStyle/>
          <a:p>
            <a:fld id="{CB34E9FF-35ED-4746-A218-B58892FE7A5D}" type="slidenum">
              <a:rPr lang="nb-NO" smtClean="0"/>
              <a:t>‹#›</a:t>
            </a:fld>
            <a:endParaRPr lang="nb-NO"/>
          </a:p>
        </p:txBody>
      </p:sp>
      <p:sp>
        <p:nvSpPr>
          <p:cNvPr id="10" name="Plassholder for tekst 6">
            <a:extLst>
              <a:ext uri="{FF2B5EF4-FFF2-40B4-BE49-F238E27FC236}">
                <a16:creationId xmlns:a16="http://schemas.microsoft.com/office/drawing/2014/main" id="{37853000-4C2C-8144-B86A-D528C93C902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815446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694790" y="377865"/>
            <a:ext cx="10659007" cy="905378"/>
          </a:xfrm>
        </p:spPr>
        <p:txBody>
          <a:bodyPr>
            <a:normAutofit/>
          </a:bodyPr>
          <a:lstStyle>
            <a:lvl1pPr>
              <a:defRPr sz="2800">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83228"/>
            <a:ext cx="4933123"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5" name="Plassholder for lysbildenummer 4">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8" name="Plassholder for tekst 7">
            <a:extLst>
              <a:ext uri="{FF2B5EF4-FFF2-40B4-BE49-F238E27FC236}">
                <a16:creationId xmlns:a16="http://schemas.microsoft.com/office/drawing/2014/main" id="{7B79EED7-7374-E644-9787-62E7E1656BB5}"/>
              </a:ext>
            </a:extLst>
          </p:cNvPr>
          <p:cNvSpPr>
            <a:spLocks noGrp="1"/>
          </p:cNvSpPr>
          <p:nvPr>
            <p:ph type="body" sz="quarter" idx="11" hasCustomPrompt="1"/>
          </p:nvPr>
        </p:nvSpPr>
        <p:spPr>
          <a:xfrm>
            <a:off x="721056" y="1478920"/>
            <a:ext cx="4933122" cy="370115"/>
          </a:xfrm>
        </p:spPr>
        <p:txBody>
          <a:bodyPr/>
          <a:lstStyle>
            <a:lvl1pPr>
              <a:buNone/>
              <a:defRPr b="1">
                <a:solidFill>
                  <a:srgbClr val="D2002B"/>
                </a:solidFill>
              </a:defRPr>
            </a:lvl1pPr>
            <a:lvl2pPr>
              <a:buNone/>
              <a:defRPr/>
            </a:lvl2pPr>
            <a:lvl3pPr>
              <a:buNone/>
              <a:defRPr/>
            </a:lvl3pPr>
            <a:lvl4pPr>
              <a:buNone/>
              <a:defRPr/>
            </a:lvl4pPr>
            <a:lvl5pPr>
              <a:buNone/>
              <a:defRPr/>
            </a:lvl5pPr>
          </a:lstStyle>
          <a:p>
            <a:pPr lvl="0"/>
            <a:r>
              <a:rPr lang="nb-NO"/>
              <a:t>Tittel</a:t>
            </a:r>
          </a:p>
        </p:txBody>
      </p:sp>
      <p:sp>
        <p:nvSpPr>
          <p:cNvPr id="9" name="Plassholder for tekst 7">
            <a:extLst>
              <a:ext uri="{FF2B5EF4-FFF2-40B4-BE49-F238E27FC236}">
                <a16:creationId xmlns:a16="http://schemas.microsoft.com/office/drawing/2014/main" id="{4736E952-F94D-E14F-A6F4-5297C60265E7}"/>
              </a:ext>
            </a:extLst>
          </p:cNvPr>
          <p:cNvSpPr>
            <a:spLocks noGrp="1"/>
          </p:cNvSpPr>
          <p:nvPr>
            <p:ph type="body" sz="quarter" idx="12" hasCustomPrompt="1"/>
          </p:nvPr>
        </p:nvSpPr>
        <p:spPr>
          <a:xfrm>
            <a:off x="6420676" y="1478030"/>
            <a:ext cx="4933122" cy="370115"/>
          </a:xfrm>
        </p:spPr>
        <p:txBody>
          <a:bodyPr/>
          <a:lstStyle>
            <a:lvl1pPr>
              <a:buNone/>
              <a:defRPr b="1">
                <a:solidFill>
                  <a:srgbClr val="D2002B"/>
                </a:solidFill>
              </a:defRPr>
            </a:lvl1pPr>
            <a:lvl2pPr>
              <a:buNone/>
              <a:defRPr/>
            </a:lvl2pPr>
            <a:lvl3pPr>
              <a:buNone/>
              <a:defRPr/>
            </a:lvl3pPr>
            <a:lvl4pPr>
              <a:buNone/>
              <a:defRPr/>
            </a:lvl4pPr>
            <a:lvl5pPr>
              <a:buNone/>
              <a:defRPr/>
            </a:lvl5pPr>
          </a:lstStyle>
          <a:p>
            <a:pPr lvl="0"/>
            <a:r>
              <a:rPr lang="nb-NO"/>
              <a:t>Tittel</a:t>
            </a:r>
          </a:p>
        </p:txBody>
      </p:sp>
      <p:sp>
        <p:nvSpPr>
          <p:cNvPr id="10" name="Plassholder for tekst 6">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6787891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35406347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lde til venstre og tekst til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0" y="0"/>
            <a:ext cx="5910262" cy="6858000"/>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0" y="0"/>
            <a:ext cx="5910262" cy="6858000"/>
          </a:xfrm>
        </p:spPr>
        <p:txBody>
          <a:bodyPr/>
          <a:lstStyle/>
          <a:p>
            <a:r>
              <a:rPr lang="nb-NO"/>
              <a:t>Legg bilde rett inn her</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6335472"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9" name="Bilde 8" descr="Et bilde som inneholder utklipp&#10;&#10;&#10;&#10;Automatisk generert beskrivelse">
            <a:extLst>
              <a:ext uri="{FF2B5EF4-FFF2-40B4-BE49-F238E27FC236}">
                <a16:creationId xmlns:a16="http://schemas.microsoft.com/office/drawing/2014/main" id="{CA832A86-F517-B343-A28F-37A1C691F9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7" name="Plassholder for tekst 6">
            <a:extLst>
              <a:ext uri="{FF2B5EF4-FFF2-40B4-BE49-F238E27FC236}">
                <a16:creationId xmlns:a16="http://schemas.microsoft.com/office/drawing/2014/main" id="{838F0658-EC45-5A48-B3C1-47900CACF701}"/>
              </a:ext>
            </a:extLst>
          </p:cNvPr>
          <p:cNvSpPr>
            <a:spLocks noGrp="1"/>
          </p:cNvSpPr>
          <p:nvPr>
            <p:ph type="body" sz="quarter" idx="13" hasCustomPrompt="1"/>
          </p:nvPr>
        </p:nvSpPr>
        <p:spPr>
          <a:xfrm>
            <a:off x="6335472" y="6370638"/>
            <a:ext cx="4230595" cy="365125"/>
          </a:xfrm>
        </p:spPr>
        <p:txBody>
          <a:bodyPr>
            <a:normAutofit/>
          </a:bodyPr>
          <a:lstStyle>
            <a:lvl1pPr algn="l">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Plassholder for lysbildenummer 4">
            <a:extLst>
              <a:ext uri="{FF2B5EF4-FFF2-40B4-BE49-F238E27FC236}">
                <a16:creationId xmlns:a16="http://schemas.microsoft.com/office/drawing/2014/main" id="{12F0E66B-ABF8-4E42-BDB6-0F41AB489985}"/>
              </a:ext>
            </a:extLst>
          </p:cNvPr>
          <p:cNvSpPr>
            <a:spLocks noGrp="1"/>
          </p:cNvSpPr>
          <p:nvPr>
            <p:ph type="sldNum" sz="quarter" idx="10"/>
          </p:nvPr>
        </p:nvSpPr>
        <p:spPr>
          <a:xfrm>
            <a:off x="10727473" y="6370637"/>
            <a:ext cx="1295400" cy="365125"/>
          </a:xfrm>
        </p:spPr>
        <p:txBody>
          <a:bodyPr/>
          <a:lstStyle/>
          <a:p>
            <a:fld id="{CB34E9FF-35ED-4746-A218-B58892FE7A5D}" type="slidenum">
              <a:rPr lang="nb-NO" smtClean="0"/>
              <a:t>‹#›</a:t>
            </a:fld>
            <a:endParaRPr lang="nb-NO"/>
          </a:p>
        </p:txBody>
      </p:sp>
      <p:sp>
        <p:nvSpPr>
          <p:cNvPr id="12" name="Tittel 1">
            <a:extLst>
              <a:ext uri="{FF2B5EF4-FFF2-40B4-BE49-F238E27FC236}">
                <a16:creationId xmlns:a16="http://schemas.microsoft.com/office/drawing/2014/main" id="{43AD8D1C-EAB0-3645-8548-77AB0AF6BF85}"/>
              </a:ext>
            </a:extLst>
          </p:cNvPr>
          <p:cNvSpPr>
            <a:spLocks noGrp="1"/>
          </p:cNvSpPr>
          <p:nvPr>
            <p:ph type="title" hasCustomPrompt="1"/>
          </p:nvPr>
        </p:nvSpPr>
        <p:spPr>
          <a:xfrm>
            <a:off x="6335472"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20504770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3" name="Plassholder for lysbildenummer 2">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p>
            <a:fld id="{CB34E9FF-35ED-4746-A218-B58892FE7A5D}" type="slidenum">
              <a:rPr lang="nb-NO" smtClean="0"/>
              <a:t>‹#›</a:t>
            </a:fld>
            <a:endParaRPr lang="nb-NO"/>
          </a:p>
        </p:txBody>
      </p:sp>
      <p:sp>
        <p:nvSpPr>
          <p:cNvPr id="8" name="Plassholder for tekst 6">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9184422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40509" y="1000124"/>
            <a:ext cx="2440153" cy="3050191"/>
          </a:xfrm>
          <a:prstGeom prst="rect">
            <a:avLst/>
          </a:prstGeom>
        </p:spPr>
      </p:pic>
      <p:sp>
        <p:nvSpPr>
          <p:cNvPr id="2" name="Title 1"/>
          <p:cNvSpPr>
            <a:spLocks noGrp="1"/>
          </p:cNvSpPr>
          <p:nvPr>
            <p:ph type="title" hasCustomPrompt="1"/>
          </p:nvPr>
        </p:nvSpPr>
        <p:spPr>
          <a:xfrm>
            <a:off x="3645552" y="1499784"/>
            <a:ext cx="7709771"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644991" y="1000125"/>
            <a:ext cx="7702412"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838200"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649080" y="3552172"/>
            <a:ext cx="7702412"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644989" y="2994120"/>
            <a:ext cx="7702413"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p>
            <a:fld id="{CB34E9FF-35ED-4746-A218-B58892FE7A5D}" type="slidenum">
              <a:rPr lang="nb-NO" smtClean="0"/>
              <a:t>‹#›</a:t>
            </a:fld>
            <a:endParaRPr lang="nb-NO"/>
          </a:p>
        </p:txBody>
      </p:sp>
      <p:sp>
        <p:nvSpPr>
          <p:cNvPr id="10" name="Plassholder for tekst 6">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5281102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3" name="Plassholder for lysbildenummer 2">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4" name="Plassholder for tekst 6">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7981375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619E64D4-0150-E151-6B1F-77FB77B6D1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4059217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fld id="{018F7B9F-8F9D-43CD-8618-DFED96E3C19A}" type="datetime1">
              <a:rPr lang="nb-NO" smtClean="0"/>
              <a:t>02.03.2026</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B01D6A19-7398-44A9-9743-804DE68A4930}" type="slidenum">
              <a:rPr lang="nb-NO" smtClean="0"/>
              <a:t>‹#›</a:t>
            </a:fld>
            <a:endParaRPr lang="nb-NO"/>
          </a:p>
        </p:txBody>
      </p:sp>
      <p:pic>
        <p:nvPicPr>
          <p:cNvPr id="8" name="Bilde 7">
            <a:extLst>
              <a:ext uri="{FF2B5EF4-FFF2-40B4-BE49-F238E27FC236}">
                <a16:creationId xmlns:a16="http://schemas.microsoft.com/office/drawing/2014/main" id="{0AA4E067-E65D-EE67-064F-F1DD4C272F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5057" y="6311900"/>
            <a:ext cx="817817" cy="341848"/>
          </a:xfrm>
          <a:prstGeom prst="rect">
            <a:avLst/>
          </a:prstGeom>
        </p:spPr>
      </p:pic>
    </p:spTree>
    <p:extLst>
      <p:ext uri="{BB962C8B-B14F-4D97-AF65-F5344CB8AC3E}">
        <p14:creationId xmlns:p14="http://schemas.microsoft.com/office/powerpoint/2010/main" val="175190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385569713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
        <p:nvSpPr>
          <p:cNvPr id="4" name="Plassholder for lysbildenummer 3">
            <a:extLst>
              <a:ext uri="{FF2B5EF4-FFF2-40B4-BE49-F238E27FC236}">
                <a16:creationId xmlns:a16="http://schemas.microsoft.com/office/drawing/2014/main" id="{53AFE20B-E02E-FE4F-8D93-63F4E9E56FAA}"/>
              </a:ext>
            </a:extLst>
          </p:cNvPr>
          <p:cNvSpPr>
            <a:spLocks noGrp="1"/>
          </p:cNvSpPr>
          <p:nvPr>
            <p:ph type="sldNum" sz="quarter" idx="4"/>
          </p:nvPr>
        </p:nvSpPr>
        <p:spPr>
          <a:xfrm>
            <a:off x="10727473" y="6370637"/>
            <a:ext cx="12954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CB34E9FF-35ED-4746-A218-B58892FE7A5D}" type="slidenum">
              <a:rPr lang="nb-NO" smtClean="0"/>
              <a:t>‹#›</a:t>
            </a:fld>
            <a:endParaRPr lang="nb-NO"/>
          </a:p>
        </p:txBody>
      </p:sp>
    </p:spTree>
    <p:extLst>
      <p:ext uri="{BB962C8B-B14F-4D97-AF65-F5344CB8AC3E}">
        <p14:creationId xmlns:p14="http://schemas.microsoft.com/office/powerpoint/2010/main" val="254096882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Lst>
  <p:hf hdr="0" ftr="0" dt="0"/>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E56C2_FA7E4251.xm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44.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7FFE56B5_17374F6F.xml"/><Relationship Id="rId2" Type="http://schemas.openxmlformats.org/officeDocument/2006/relationships/notesSlide" Target="../notesSlides/notesSlide16.xml"/><Relationship Id="rId1" Type="http://schemas.openxmlformats.org/officeDocument/2006/relationships/slideLayout" Target="../slideLayouts/slideLayout44.xml"/><Relationship Id="rId4" Type="http://schemas.openxmlformats.org/officeDocument/2006/relationships/chart" Target="../charts/char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7FFE56C8_165B9C81.xml"/><Relationship Id="rId2" Type="http://schemas.openxmlformats.org/officeDocument/2006/relationships/notesSlide" Target="../notesSlides/notesSlide18.xml"/><Relationship Id="rId1" Type="http://schemas.openxmlformats.org/officeDocument/2006/relationships/slideLayout" Target="../slideLayouts/slideLayout44.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23136D9-5DF9-3EA2-7E75-794A5D827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17B510D7-CADA-5AE2-F14E-A1127BA7F5AC}"/>
              </a:ext>
            </a:extLst>
          </p:cNvPr>
          <p:cNvSpPr>
            <a:spLocks noGrp="1"/>
          </p:cNvSpPr>
          <p:nvPr>
            <p:ph type="sldNum" sz="quarter" idx="10"/>
          </p:nvPr>
        </p:nvSpPr>
        <p:spPr/>
        <p:txBody>
          <a:bodyPr/>
          <a:lstStyle/>
          <a:p>
            <a:fld id="{CB34E9FF-35ED-4746-A218-B58892FE7A5D}" type="slidenum">
              <a:rPr lang="nb-NO" smtClean="0"/>
              <a:t>1</a:t>
            </a:fld>
            <a:endParaRPr lang="nb-NO"/>
          </a:p>
        </p:txBody>
      </p:sp>
      <p:sp>
        <p:nvSpPr>
          <p:cNvPr id="7" name="TextBox 6">
            <a:extLst>
              <a:ext uri="{FF2B5EF4-FFF2-40B4-BE49-F238E27FC236}">
                <a16:creationId xmlns:a16="http://schemas.microsoft.com/office/drawing/2014/main" id="{07067772-3A8E-9303-61DC-6459F8BEB986}"/>
              </a:ext>
            </a:extLst>
          </p:cNvPr>
          <p:cNvSpPr txBox="1"/>
          <p:nvPr/>
        </p:nvSpPr>
        <p:spPr>
          <a:xfrm>
            <a:off x="326110" y="4781780"/>
            <a:ext cx="4835472" cy="769441"/>
          </a:xfrm>
          <a:prstGeom prst="rect">
            <a:avLst/>
          </a:prstGeom>
          <a:noFill/>
        </p:spPr>
        <p:txBody>
          <a:bodyPr wrap="square" rtlCol="0">
            <a:spAutoFit/>
          </a:bodyPr>
          <a:lstStyle/>
          <a:p>
            <a:r>
              <a:rPr lang="nb-NO" sz="4400" dirty="0">
                <a:solidFill>
                  <a:schemeClr val="bg1"/>
                </a:solidFill>
                <a:latin typeface="Abadi ExtraLight" panose="020B0204020104020204" pitchFamily="34" charset="0"/>
              </a:rPr>
              <a:t>Handelshøyskolen</a:t>
            </a:r>
            <a:endParaRPr lang="nb-NO" sz="2000" dirty="0">
              <a:solidFill>
                <a:schemeClr val="bg1"/>
              </a:solidFill>
              <a:latin typeface="Abadi ExtraLight" panose="020B0204020104020204" pitchFamily="34" charset="0"/>
            </a:endParaRPr>
          </a:p>
        </p:txBody>
      </p:sp>
    </p:spTree>
    <p:extLst>
      <p:ext uri="{BB962C8B-B14F-4D97-AF65-F5344CB8AC3E}">
        <p14:creationId xmlns:p14="http://schemas.microsoft.com/office/powerpoint/2010/main" val="3258277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844ED340-1C42-71C2-F6DD-906617397DE7}"/>
              </a:ext>
            </a:extLst>
          </p:cNvPr>
          <p:cNvSpPr>
            <a:spLocks noGrp="1"/>
          </p:cNvSpPr>
          <p:nvPr>
            <p:ph idx="1"/>
          </p:nvPr>
        </p:nvSpPr>
        <p:spPr>
          <a:xfrm>
            <a:off x="537109" y="1960256"/>
            <a:ext cx="3262760" cy="537889"/>
          </a:xfrm>
        </p:spPr>
        <p:txBody>
          <a:bodyPr vert="horz" lIns="91440" tIns="45720" rIns="91440" bIns="45720" rtlCol="0" anchor="t">
            <a:noAutofit/>
          </a:bodyPr>
          <a:lstStyle/>
          <a:p>
            <a:pPr marL="0" indent="0" algn="ctr">
              <a:buNone/>
            </a:pPr>
            <a:r>
              <a:rPr lang="nb-NO" sz="2400" b="1" dirty="0"/>
              <a:t>Svarprosent HH 2025</a:t>
            </a:r>
            <a:endParaRPr lang="nb-NO" sz="2400" dirty="0"/>
          </a:p>
        </p:txBody>
      </p:sp>
      <p:sp>
        <p:nvSpPr>
          <p:cNvPr id="4" name="Plassholder for lysbildenummer 3">
            <a:extLst>
              <a:ext uri="{FF2B5EF4-FFF2-40B4-BE49-F238E27FC236}">
                <a16:creationId xmlns:a16="http://schemas.microsoft.com/office/drawing/2014/main" id="{FBC9078D-1E19-253F-8D8C-C3F880D3B64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9AD569-83DD-4E5B-AF97-63825DE45633}" type="slidenum">
              <a:rPr lang="en-US" smtClean="0"/>
              <a:pPr/>
              <a:t>2</a:t>
            </a:fld>
            <a:endParaRPr lang="nb-NO"/>
          </a:p>
        </p:txBody>
      </p:sp>
      <p:sp>
        <p:nvSpPr>
          <p:cNvPr id="12" name="Plassholder for innhold 2">
            <a:extLst>
              <a:ext uri="{FF2B5EF4-FFF2-40B4-BE49-F238E27FC236}">
                <a16:creationId xmlns:a16="http://schemas.microsoft.com/office/drawing/2014/main" id="{396898B8-6F16-7E9B-0CA8-D32349E9E10F}"/>
              </a:ext>
            </a:extLst>
          </p:cNvPr>
          <p:cNvSpPr txBox="1">
            <a:spLocks/>
          </p:cNvSpPr>
          <p:nvPr/>
        </p:nvSpPr>
        <p:spPr bwMode="auto">
          <a:xfrm>
            <a:off x="1439991" y="2279369"/>
            <a:ext cx="1456996" cy="66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buFont typeface="Wingdings" pitchFamily="2" charset="2"/>
              <a:buNone/>
            </a:pPr>
            <a:r>
              <a:rPr lang="nb-NO" sz="4800" b="1" kern="0" dirty="0">
                <a:solidFill>
                  <a:schemeClr val="tx1"/>
                </a:solidFill>
                <a:ea typeface="Calibri"/>
                <a:cs typeface="Calibri"/>
              </a:rPr>
              <a:t>32 %</a:t>
            </a:r>
          </a:p>
          <a:p>
            <a:pPr marL="0" indent="0">
              <a:buFont typeface="Wingdings" pitchFamily="2" charset="2"/>
              <a:buNone/>
            </a:pPr>
            <a:endParaRPr lang="nb-NO" sz="2800" kern="0" dirty="0"/>
          </a:p>
        </p:txBody>
      </p:sp>
      <p:sp>
        <p:nvSpPr>
          <p:cNvPr id="13" name="Plassholder for innhold 2">
            <a:extLst>
              <a:ext uri="{FF2B5EF4-FFF2-40B4-BE49-F238E27FC236}">
                <a16:creationId xmlns:a16="http://schemas.microsoft.com/office/drawing/2014/main" id="{47C204D6-677A-54EF-1CEE-C5DA879AE809}"/>
              </a:ext>
            </a:extLst>
          </p:cNvPr>
          <p:cNvSpPr txBox="1">
            <a:spLocks/>
          </p:cNvSpPr>
          <p:nvPr/>
        </p:nvSpPr>
        <p:spPr bwMode="auto">
          <a:xfrm>
            <a:off x="246538" y="2983305"/>
            <a:ext cx="3808844" cy="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lgn="ctr">
              <a:buNone/>
            </a:pPr>
            <a:r>
              <a:rPr lang="nb-NO" sz="1900" kern="0" dirty="0"/>
              <a:t>474 kandidater</a:t>
            </a:r>
            <a:br>
              <a:rPr lang="nb-NO" sz="1900" kern="0" dirty="0"/>
            </a:br>
            <a:r>
              <a:rPr lang="nb-NO" sz="1900" kern="0" dirty="0"/>
              <a:t>U</a:t>
            </a:r>
            <a:r>
              <a:rPr lang="nb-NO" sz="1900" dirty="0"/>
              <a:t>teksaminert høst 2022 – vår 2025 </a:t>
            </a:r>
          </a:p>
        </p:txBody>
      </p:sp>
      <p:sp>
        <p:nvSpPr>
          <p:cNvPr id="18" name="Tittel 1">
            <a:extLst>
              <a:ext uri="{FF2B5EF4-FFF2-40B4-BE49-F238E27FC236}">
                <a16:creationId xmlns:a16="http://schemas.microsoft.com/office/drawing/2014/main" id="{9C91358C-17B9-6138-94EB-9654A202A197}"/>
              </a:ext>
            </a:extLst>
          </p:cNvPr>
          <p:cNvSpPr txBox="1">
            <a:spLocks/>
          </p:cNvSpPr>
          <p:nvPr/>
        </p:nvSpPr>
        <p:spPr>
          <a:xfrm>
            <a:off x="537109" y="11277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b="1">
                <a:solidFill>
                  <a:srgbClr val="D2002B"/>
                </a:solidFill>
              </a:rPr>
              <a:t>Om undersøkelsen</a:t>
            </a:r>
          </a:p>
        </p:txBody>
      </p:sp>
      <p:sp>
        <p:nvSpPr>
          <p:cNvPr id="19" name="Plassholder for innhold 2">
            <a:extLst>
              <a:ext uri="{FF2B5EF4-FFF2-40B4-BE49-F238E27FC236}">
                <a16:creationId xmlns:a16="http://schemas.microsoft.com/office/drawing/2014/main" id="{20249799-62CF-2C53-5CDC-D64BED90EC39}"/>
              </a:ext>
            </a:extLst>
          </p:cNvPr>
          <p:cNvSpPr txBox="1">
            <a:spLocks/>
          </p:cNvSpPr>
          <p:nvPr/>
        </p:nvSpPr>
        <p:spPr>
          <a:xfrm>
            <a:off x="5332955" y="2504705"/>
            <a:ext cx="6239437" cy="26842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b-NO" b="1" dirty="0"/>
              <a:t>Formål</a:t>
            </a:r>
            <a:endParaRPr lang="nb-NO" sz="2000" dirty="0">
              <a:solidFill>
                <a:srgbClr val="1B1B1A"/>
              </a:solidFill>
            </a:endParaRPr>
          </a:p>
          <a:p>
            <a:pPr>
              <a:lnSpc>
                <a:spcPct val="100000"/>
              </a:lnSpc>
            </a:pPr>
            <a:r>
              <a:rPr lang="nb-NO" sz="2000" kern="0" dirty="0">
                <a:solidFill>
                  <a:schemeClr val="bg1">
                    <a:lumMod val="50000"/>
                  </a:schemeClr>
                </a:solidFill>
              </a:rPr>
              <a:t>Kartlegge hvordan kandidatene har opplevd studietiden på </a:t>
            </a:r>
            <a:r>
              <a:rPr lang="nb-NO" sz="2000" kern="0" dirty="0" err="1">
                <a:solidFill>
                  <a:schemeClr val="bg1">
                    <a:lumMod val="50000"/>
                  </a:schemeClr>
                </a:solidFill>
              </a:rPr>
              <a:t>UiA</a:t>
            </a:r>
            <a:r>
              <a:rPr lang="nb-NO" sz="2000" kern="0" dirty="0">
                <a:solidFill>
                  <a:schemeClr val="bg1">
                    <a:lumMod val="50000"/>
                  </a:schemeClr>
                </a:solidFill>
              </a:rPr>
              <a:t> </a:t>
            </a:r>
            <a:br>
              <a:rPr lang="nb-NO" sz="2000" kern="0" dirty="0">
                <a:solidFill>
                  <a:schemeClr val="bg1">
                    <a:lumMod val="50000"/>
                  </a:schemeClr>
                </a:solidFill>
              </a:rPr>
            </a:br>
            <a:endParaRPr lang="nb-NO" sz="2000" kern="0" dirty="0">
              <a:solidFill>
                <a:schemeClr val="bg1">
                  <a:lumMod val="50000"/>
                </a:schemeClr>
              </a:solidFill>
            </a:endParaRPr>
          </a:p>
          <a:p>
            <a:pPr>
              <a:lnSpc>
                <a:spcPct val="100000"/>
              </a:lnSpc>
            </a:pPr>
            <a:r>
              <a:rPr lang="nb-NO" sz="2000" kern="0" dirty="0">
                <a:solidFill>
                  <a:schemeClr val="bg1">
                    <a:lumMod val="50000"/>
                  </a:schemeClr>
                </a:solidFill>
              </a:rPr>
              <a:t>Kartlegge kandidatenes situasjon i arbeidsmarkedet </a:t>
            </a:r>
            <a:br>
              <a:rPr lang="nb-NO" sz="2000" kern="0" dirty="0">
                <a:solidFill>
                  <a:schemeClr val="bg1">
                    <a:lumMod val="50000"/>
                  </a:schemeClr>
                </a:solidFill>
              </a:rPr>
            </a:br>
            <a:endParaRPr lang="nb-NO" sz="2000" kern="0" dirty="0">
              <a:solidFill>
                <a:schemeClr val="bg1">
                  <a:lumMod val="50000"/>
                </a:schemeClr>
              </a:solidFill>
            </a:endParaRPr>
          </a:p>
          <a:p>
            <a:pPr>
              <a:lnSpc>
                <a:spcPct val="100000"/>
              </a:lnSpc>
            </a:pPr>
            <a:r>
              <a:rPr lang="nb-NO" sz="2000" kern="0" dirty="0">
                <a:solidFill>
                  <a:schemeClr val="bg1">
                    <a:lumMod val="50000"/>
                  </a:schemeClr>
                </a:solidFill>
              </a:rPr>
              <a:t>Kartlegge kompetanser som har gjort kandidatene ettertraktet i arbeidslivet </a:t>
            </a:r>
            <a:endParaRPr lang="nb-NO" dirty="0"/>
          </a:p>
        </p:txBody>
      </p:sp>
      <p:cxnSp>
        <p:nvCxnSpPr>
          <p:cNvPr id="21" name="Rett linje 20">
            <a:extLst>
              <a:ext uri="{FF2B5EF4-FFF2-40B4-BE49-F238E27FC236}">
                <a16:creationId xmlns:a16="http://schemas.microsoft.com/office/drawing/2014/main" id="{A897CB2E-7066-E4BD-BC8D-BDCCF2425E94}"/>
              </a:ext>
            </a:extLst>
          </p:cNvPr>
          <p:cNvCxnSpPr/>
          <p:nvPr/>
        </p:nvCxnSpPr>
        <p:spPr>
          <a:xfrm>
            <a:off x="4512209" y="1552259"/>
            <a:ext cx="0" cy="48040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ssholder for innhold 2">
            <a:extLst>
              <a:ext uri="{FF2B5EF4-FFF2-40B4-BE49-F238E27FC236}">
                <a16:creationId xmlns:a16="http://schemas.microsoft.com/office/drawing/2014/main" id="{CED78886-F461-A40C-28D9-5D24A7110F94}"/>
              </a:ext>
            </a:extLst>
          </p:cNvPr>
          <p:cNvSpPr txBox="1">
            <a:spLocks/>
          </p:cNvSpPr>
          <p:nvPr/>
        </p:nvSpPr>
        <p:spPr bwMode="auto">
          <a:xfrm>
            <a:off x="1439991" y="4329631"/>
            <a:ext cx="1456996" cy="66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buFont typeface="Wingdings" pitchFamily="2" charset="2"/>
              <a:buNone/>
            </a:pPr>
            <a:r>
              <a:rPr lang="nb-NO" sz="4800" b="1" kern="0" dirty="0">
                <a:solidFill>
                  <a:schemeClr val="tx1"/>
                </a:solidFill>
                <a:ea typeface="Calibri"/>
                <a:cs typeface="Calibri"/>
              </a:rPr>
              <a:t>41 %</a:t>
            </a:r>
          </a:p>
          <a:p>
            <a:pPr marL="0" indent="0">
              <a:buFont typeface="Wingdings" pitchFamily="2" charset="2"/>
              <a:buNone/>
            </a:pPr>
            <a:endParaRPr lang="nb-NO" sz="2800" kern="0" dirty="0"/>
          </a:p>
        </p:txBody>
      </p:sp>
      <p:sp>
        <p:nvSpPr>
          <p:cNvPr id="7" name="Plassholder for innhold 2">
            <a:extLst>
              <a:ext uri="{FF2B5EF4-FFF2-40B4-BE49-F238E27FC236}">
                <a16:creationId xmlns:a16="http://schemas.microsoft.com/office/drawing/2014/main" id="{8DEF745B-A64B-9B8B-407A-0B537ABB429F}"/>
              </a:ext>
            </a:extLst>
          </p:cNvPr>
          <p:cNvSpPr txBox="1">
            <a:spLocks/>
          </p:cNvSpPr>
          <p:nvPr/>
        </p:nvSpPr>
        <p:spPr bwMode="auto">
          <a:xfrm>
            <a:off x="188683" y="5070542"/>
            <a:ext cx="3808844" cy="66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lgn="ctr">
              <a:buFont typeface="Wingdings" pitchFamily="2" charset="2"/>
              <a:buNone/>
            </a:pPr>
            <a:r>
              <a:rPr lang="nb-NO" sz="1900" kern="0" dirty="0"/>
              <a:t>533 kandidater</a:t>
            </a:r>
            <a:br>
              <a:rPr lang="nb-NO" sz="1900" kern="0" dirty="0"/>
            </a:br>
            <a:r>
              <a:rPr lang="nb-NO" sz="1900" kern="0" dirty="0"/>
              <a:t>U</a:t>
            </a:r>
            <a:r>
              <a:rPr lang="nb-NO" sz="1900" dirty="0"/>
              <a:t>teksaminert høst 2019 – vår 2022 </a:t>
            </a:r>
          </a:p>
          <a:p>
            <a:pPr marL="0" indent="0">
              <a:buFont typeface="Wingdings" pitchFamily="2" charset="2"/>
              <a:buNone/>
            </a:pPr>
            <a:endParaRPr lang="nb-NO" kern="0" dirty="0"/>
          </a:p>
          <a:p>
            <a:pPr marL="0" indent="0">
              <a:buFont typeface="Wingdings" pitchFamily="2" charset="2"/>
              <a:buNone/>
            </a:pPr>
            <a:endParaRPr lang="nb-NO" kern="0" dirty="0"/>
          </a:p>
        </p:txBody>
      </p:sp>
      <p:sp>
        <p:nvSpPr>
          <p:cNvPr id="5" name="Plassholder for innhold 2">
            <a:extLst>
              <a:ext uri="{FF2B5EF4-FFF2-40B4-BE49-F238E27FC236}">
                <a16:creationId xmlns:a16="http://schemas.microsoft.com/office/drawing/2014/main" id="{24977E89-DA61-8407-3048-507678C0689B}"/>
              </a:ext>
            </a:extLst>
          </p:cNvPr>
          <p:cNvSpPr txBox="1">
            <a:spLocks/>
          </p:cNvSpPr>
          <p:nvPr/>
        </p:nvSpPr>
        <p:spPr>
          <a:xfrm>
            <a:off x="513594" y="3972674"/>
            <a:ext cx="3262760" cy="4807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lumMod val="95000"/>
                    <a:lumOff val="5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b-NO" sz="2400" b="1" dirty="0"/>
              <a:t>Svarprosent KF 2022</a:t>
            </a:r>
            <a:endParaRPr lang="nb-NO" sz="2400" dirty="0"/>
          </a:p>
        </p:txBody>
      </p:sp>
    </p:spTree>
    <p:extLst>
      <p:ext uri="{BB962C8B-B14F-4D97-AF65-F5344CB8AC3E}">
        <p14:creationId xmlns:p14="http://schemas.microsoft.com/office/powerpoint/2010/main" val="280533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A5EF00BA-ECF6-FA11-2FFC-7ED3867E74E6}"/>
              </a:ext>
            </a:extLst>
          </p:cNvPr>
          <p:cNvSpPr>
            <a:spLocks noGrp="1"/>
          </p:cNvSpPr>
          <p:nvPr>
            <p:ph type="title"/>
          </p:nvPr>
        </p:nvSpPr>
        <p:spPr>
          <a:xfrm>
            <a:off x="838200" y="23277"/>
            <a:ext cx="10515600" cy="1325563"/>
          </a:xfrm>
        </p:spPr>
        <p:txBody>
          <a:bodyPr>
            <a:normAutofit fontScale="90000"/>
          </a:bodyPr>
          <a:lstStyle/>
          <a:p>
            <a:pPr algn="ctr"/>
            <a:r>
              <a:rPr lang="nb-NO" sz="3200" dirty="0">
                <a:latin typeface="Helvetica"/>
                <a:cs typeface="Helvetica"/>
              </a:rPr>
              <a:t>Handelshøyskolens kandidater vurderer studieprogram og utdanningen litt over gjennomsnittet på UiA</a:t>
            </a:r>
            <a:endParaRPr lang="nb-NO" sz="4400" dirty="0"/>
          </a:p>
        </p:txBody>
      </p:sp>
      <p:sp>
        <p:nvSpPr>
          <p:cNvPr id="2" name="Plassholder for innhold 2">
            <a:extLst>
              <a:ext uri="{FF2B5EF4-FFF2-40B4-BE49-F238E27FC236}">
                <a16:creationId xmlns:a16="http://schemas.microsoft.com/office/drawing/2014/main" id="{FE5573C2-2AD2-7833-708D-CA1BA993935A}"/>
              </a:ext>
            </a:extLst>
          </p:cNvPr>
          <p:cNvSpPr txBox="1">
            <a:spLocks/>
          </p:cNvSpPr>
          <p:nvPr/>
        </p:nvSpPr>
        <p:spPr bwMode="auto">
          <a:xfrm>
            <a:off x="2712124" y="1346305"/>
            <a:ext cx="6629399"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a:t>Overordnet vurdering av studieprogram, med nedbrytninger (summen av enig/helt enig)</a:t>
            </a:r>
            <a:endParaRPr lang="nb-NO" sz="1400" i="1" kern="0">
              <a:highlight>
                <a:srgbClr val="FFFF00"/>
              </a:highlight>
            </a:endParaRPr>
          </a:p>
        </p:txBody>
      </p:sp>
      <p:pic>
        <p:nvPicPr>
          <p:cNvPr id="5" name="Picture 4">
            <a:extLst>
              <a:ext uri="{FF2B5EF4-FFF2-40B4-BE49-F238E27FC236}">
                <a16:creationId xmlns:a16="http://schemas.microsoft.com/office/drawing/2014/main" id="{FA8F4FA4-C365-6F86-6E3A-AEE0EDA1597A}"/>
              </a:ext>
            </a:extLst>
          </p:cNvPr>
          <p:cNvPicPr>
            <a:picLocks noChangeAspect="1"/>
          </p:cNvPicPr>
          <p:nvPr/>
        </p:nvPicPr>
        <p:blipFill>
          <a:blip r:embed="rId3"/>
          <a:stretch>
            <a:fillRect/>
          </a:stretch>
        </p:blipFill>
        <p:spPr>
          <a:xfrm>
            <a:off x="1498194" y="1731180"/>
            <a:ext cx="9195612" cy="4422094"/>
          </a:xfrm>
          <a:prstGeom prst="rect">
            <a:avLst/>
          </a:prstGeom>
        </p:spPr>
      </p:pic>
      <p:sp>
        <p:nvSpPr>
          <p:cNvPr id="7" name="Rektangel 5">
            <a:extLst>
              <a:ext uri="{FF2B5EF4-FFF2-40B4-BE49-F238E27FC236}">
                <a16:creationId xmlns:a16="http://schemas.microsoft.com/office/drawing/2014/main" id="{6453395D-EDA2-5C68-948D-7F65E6794BB2}"/>
              </a:ext>
            </a:extLst>
          </p:cNvPr>
          <p:cNvSpPr/>
          <p:nvPr/>
        </p:nvSpPr>
        <p:spPr>
          <a:xfrm>
            <a:off x="1498194" y="5828306"/>
            <a:ext cx="9195612" cy="309066"/>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52659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334E0-9B0B-8502-14B0-8B5C0AB03A55}"/>
              </a:ext>
            </a:extLst>
          </p:cNvPr>
          <p:cNvSpPr>
            <a:spLocks noGrp="1"/>
          </p:cNvSpPr>
          <p:nvPr>
            <p:ph type="title"/>
          </p:nvPr>
        </p:nvSpPr>
        <p:spPr>
          <a:xfrm>
            <a:off x="1627109" y="76201"/>
            <a:ext cx="8937781" cy="1011382"/>
          </a:xfrm>
        </p:spPr>
        <p:txBody>
          <a:bodyPr/>
          <a:lstStyle/>
          <a:p>
            <a:pPr algn="ctr"/>
            <a:r>
              <a:rPr lang="nb-NO" dirty="0"/>
              <a:t>Andel som vil anbefale sitt studieprogram til andre pr studieprogram ved Handelshøyskolen</a:t>
            </a:r>
          </a:p>
        </p:txBody>
      </p:sp>
      <p:sp>
        <p:nvSpPr>
          <p:cNvPr id="4" name="Plassholder for innhold 2">
            <a:extLst>
              <a:ext uri="{FF2B5EF4-FFF2-40B4-BE49-F238E27FC236}">
                <a16:creationId xmlns:a16="http://schemas.microsoft.com/office/drawing/2014/main" id="{A6AE7663-C464-4C83-A75E-5D2398CAD470}"/>
              </a:ext>
            </a:extLst>
          </p:cNvPr>
          <p:cNvSpPr txBox="1">
            <a:spLocks/>
          </p:cNvSpPr>
          <p:nvPr/>
        </p:nvSpPr>
        <p:spPr bwMode="auto">
          <a:xfrm>
            <a:off x="2781300" y="972714"/>
            <a:ext cx="6629399"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dirty="0"/>
              <a:t>Viser andel som har svart «Enig» og «Helt enig». N=427.</a:t>
            </a:r>
            <a:endParaRPr lang="nb-NO" sz="1400" i="1" kern="0" dirty="0">
              <a:highlight>
                <a:srgbClr val="FFFF00"/>
              </a:highlight>
            </a:endParaRPr>
          </a:p>
        </p:txBody>
      </p:sp>
      <p:graphicFrame>
        <p:nvGraphicFramePr>
          <p:cNvPr id="3" name="Chart 2">
            <a:extLst>
              <a:ext uri="{FF2B5EF4-FFF2-40B4-BE49-F238E27FC236}">
                <a16:creationId xmlns:a16="http://schemas.microsoft.com/office/drawing/2014/main" id="{01415324-9860-4419-B0EB-F5AF7B668231}"/>
              </a:ext>
            </a:extLst>
          </p:cNvPr>
          <p:cNvGraphicFramePr>
            <a:graphicFrameLocks/>
          </p:cNvGraphicFramePr>
          <p:nvPr>
            <p:extLst>
              <p:ext uri="{D42A27DB-BD31-4B8C-83A1-F6EECF244321}">
                <p14:modId xmlns:p14="http://schemas.microsoft.com/office/powerpoint/2010/main" val="2258556664"/>
              </p:ext>
            </p:extLst>
          </p:nvPr>
        </p:nvGraphicFramePr>
        <p:xfrm>
          <a:off x="1972034" y="1414692"/>
          <a:ext cx="8592856" cy="51557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271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FD2CB-7C22-DB84-DF83-31E85D8EDF25}"/>
              </a:ext>
            </a:extLst>
          </p:cNvPr>
          <p:cNvSpPr>
            <a:spLocks noGrp="1"/>
          </p:cNvSpPr>
          <p:nvPr>
            <p:ph type="title"/>
          </p:nvPr>
        </p:nvSpPr>
        <p:spPr>
          <a:xfrm>
            <a:off x="899746" y="0"/>
            <a:ext cx="10392508" cy="1177636"/>
          </a:xfrm>
        </p:spPr>
        <p:txBody>
          <a:bodyPr/>
          <a:lstStyle/>
          <a:p>
            <a:pPr algn="ctr"/>
            <a:r>
              <a:rPr lang="nb-NO" dirty="0"/>
              <a:t>Handelshøyskolekandidatenes vurderinger av studietiden ved </a:t>
            </a:r>
            <a:r>
              <a:rPr lang="nb-NO" dirty="0" err="1"/>
              <a:t>UiA</a:t>
            </a:r>
            <a:endParaRPr lang="nb-NO" dirty="0"/>
          </a:p>
        </p:txBody>
      </p:sp>
      <p:sp>
        <p:nvSpPr>
          <p:cNvPr id="3" name="Plassholder for innhold 2">
            <a:extLst>
              <a:ext uri="{FF2B5EF4-FFF2-40B4-BE49-F238E27FC236}">
                <a16:creationId xmlns:a16="http://schemas.microsoft.com/office/drawing/2014/main" id="{A0103E79-CD99-0676-6193-796D406B18F9}"/>
              </a:ext>
            </a:extLst>
          </p:cNvPr>
          <p:cNvSpPr txBox="1">
            <a:spLocks/>
          </p:cNvSpPr>
          <p:nvPr/>
        </p:nvSpPr>
        <p:spPr bwMode="auto">
          <a:xfrm>
            <a:off x="1442540" y="799675"/>
            <a:ext cx="9306920" cy="3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dirty="0">
                <a:solidFill>
                  <a:srgbClr val="333333"/>
                </a:solidFill>
                <a:latin typeface="Tableau Book"/>
              </a:rPr>
              <a:t>Viser a</a:t>
            </a:r>
            <a:r>
              <a:rPr lang="nb-NO" sz="1400" i="0" u="none" strike="noStrike" dirty="0">
                <a:solidFill>
                  <a:srgbClr val="333333"/>
                </a:solidFill>
                <a:effectLst/>
                <a:latin typeface="Tableau Book"/>
              </a:rPr>
              <a:t>ndel som har svart «</a:t>
            </a:r>
            <a:r>
              <a:rPr lang="nb-NO" sz="1400" dirty="0">
                <a:solidFill>
                  <a:srgbClr val="333333"/>
                </a:solidFill>
                <a:latin typeface="Tableau Book"/>
              </a:rPr>
              <a:t>Enig</a:t>
            </a:r>
            <a:r>
              <a:rPr lang="nb-NO" sz="1400" i="0" u="none" strike="noStrike" dirty="0">
                <a:solidFill>
                  <a:srgbClr val="333333"/>
                </a:solidFill>
                <a:effectLst/>
                <a:latin typeface="Tableau Book"/>
              </a:rPr>
              <a:t>»</a:t>
            </a:r>
            <a:r>
              <a:rPr lang="nb-NO" sz="1400" dirty="0">
                <a:solidFill>
                  <a:srgbClr val="333333"/>
                </a:solidFill>
                <a:latin typeface="Tableau Book"/>
              </a:rPr>
              <a:t> og «</a:t>
            </a:r>
            <a:r>
              <a:rPr lang="nb-NO" sz="1400" i="0" u="none" strike="noStrike" dirty="0">
                <a:solidFill>
                  <a:srgbClr val="333333"/>
                </a:solidFill>
                <a:effectLst/>
                <a:latin typeface="Tableau Book"/>
              </a:rPr>
              <a:t>Helt enig».</a:t>
            </a:r>
            <a:endParaRPr lang="nb-NO" sz="1400" i="0" dirty="0">
              <a:solidFill>
                <a:srgbClr val="000000"/>
              </a:solidFill>
              <a:effectLst/>
              <a:latin typeface="Benton Sans Low-DPI"/>
            </a:endParaRPr>
          </a:p>
          <a:p>
            <a:br>
              <a:rPr lang="nb-NO" sz="1400" dirty="0"/>
            </a:br>
            <a:endParaRPr lang="nb-NO" dirty="0"/>
          </a:p>
        </p:txBody>
      </p:sp>
      <p:graphicFrame>
        <p:nvGraphicFramePr>
          <p:cNvPr id="5" name="Chart 4">
            <a:extLst>
              <a:ext uri="{FF2B5EF4-FFF2-40B4-BE49-F238E27FC236}">
                <a16:creationId xmlns:a16="http://schemas.microsoft.com/office/drawing/2014/main" id="{459E3EFA-2B92-2C65-9044-3AE41B8CF147}"/>
              </a:ext>
            </a:extLst>
          </p:cNvPr>
          <p:cNvGraphicFramePr>
            <a:graphicFrameLocks noGrp="1"/>
          </p:cNvGraphicFramePr>
          <p:nvPr>
            <p:extLst>
              <p:ext uri="{D42A27DB-BD31-4B8C-83A1-F6EECF244321}">
                <p14:modId xmlns:p14="http://schemas.microsoft.com/office/powerpoint/2010/main" val="3650765240"/>
              </p:ext>
            </p:extLst>
          </p:nvPr>
        </p:nvGraphicFramePr>
        <p:xfrm>
          <a:off x="1614494" y="1427520"/>
          <a:ext cx="9199992" cy="49659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2213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DFC64-FCC4-C4FB-24BE-16D86C42F8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15CB66-B57D-7389-3C42-1F4CF46DB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C2DE51EE-8875-2836-C1CF-904F23F453E9}"/>
              </a:ext>
            </a:extLst>
          </p:cNvPr>
          <p:cNvSpPr txBox="1"/>
          <p:nvPr/>
        </p:nvSpPr>
        <p:spPr>
          <a:xfrm>
            <a:off x="4516581" y="4528366"/>
            <a:ext cx="3158837" cy="461665"/>
          </a:xfrm>
          <a:prstGeom prst="rect">
            <a:avLst/>
          </a:prstGeom>
          <a:noFill/>
        </p:spPr>
        <p:txBody>
          <a:bodyPr wrap="square" rtlCol="0">
            <a:spAutoFit/>
          </a:bodyPr>
          <a:lstStyle/>
          <a:p>
            <a:pPr algn="ctr"/>
            <a:r>
              <a:rPr lang="nb-NO" sz="2400" b="1" dirty="0">
                <a:latin typeface="Acumin Pro Semibold"/>
              </a:rPr>
              <a:t>Handelshøyskolen</a:t>
            </a:r>
          </a:p>
        </p:txBody>
      </p:sp>
      <p:sp>
        <p:nvSpPr>
          <p:cNvPr id="4" name="TextBox 3">
            <a:extLst>
              <a:ext uri="{FF2B5EF4-FFF2-40B4-BE49-F238E27FC236}">
                <a16:creationId xmlns:a16="http://schemas.microsoft.com/office/drawing/2014/main" id="{A34F0F69-7C46-5D7F-8E3B-807EC0360F8A}"/>
              </a:ext>
            </a:extLst>
          </p:cNvPr>
          <p:cNvSpPr txBox="1"/>
          <p:nvPr/>
        </p:nvSpPr>
        <p:spPr>
          <a:xfrm>
            <a:off x="1529811" y="5355271"/>
            <a:ext cx="2236123" cy="646331"/>
          </a:xfrm>
          <a:prstGeom prst="rect">
            <a:avLst/>
          </a:prstGeom>
          <a:noFill/>
        </p:spPr>
        <p:txBody>
          <a:bodyPr wrap="square" rtlCol="0">
            <a:spAutoFit/>
          </a:bodyPr>
          <a:lstStyle/>
          <a:p>
            <a:r>
              <a:rPr lang="nb-NO" b="1" dirty="0">
                <a:latin typeface="Acumin Pro Light"/>
              </a:rPr>
              <a:t>62 prosent </a:t>
            </a:r>
            <a:r>
              <a:rPr lang="nb-NO" dirty="0">
                <a:latin typeface="Acumin Pro Light"/>
              </a:rPr>
              <a:t>fikk jobb før fullført utdanning.</a:t>
            </a:r>
          </a:p>
        </p:txBody>
      </p:sp>
      <p:sp>
        <p:nvSpPr>
          <p:cNvPr id="5" name="TextBox 4">
            <a:extLst>
              <a:ext uri="{FF2B5EF4-FFF2-40B4-BE49-F238E27FC236}">
                <a16:creationId xmlns:a16="http://schemas.microsoft.com/office/drawing/2014/main" id="{B552FD68-0559-2B43-F63E-103DFFD020FE}"/>
              </a:ext>
            </a:extLst>
          </p:cNvPr>
          <p:cNvSpPr txBox="1"/>
          <p:nvPr/>
        </p:nvSpPr>
        <p:spPr>
          <a:xfrm>
            <a:off x="5065491" y="5216770"/>
            <a:ext cx="2457795" cy="923330"/>
          </a:xfrm>
          <a:prstGeom prst="rect">
            <a:avLst/>
          </a:prstGeom>
          <a:noFill/>
        </p:spPr>
        <p:txBody>
          <a:bodyPr wrap="square" rtlCol="0">
            <a:spAutoFit/>
          </a:bodyPr>
          <a:lstStyle/>
          <a:p>
            <a:r>
              <a:rPr lang="nb-NO" b="1" dirty="0">
                <a:latin typeface="Acumin Pro Light"/>
              </a:rPr>
              <a:t>77 prosent </a:t>
            </a:r>
            <a:r>
              <a:rPr lang="nb-NO" dirty="0">
                <a:latin typeface="Acumin Pro Light"/>
              </a:rPr>
              <a:t>fikk jobb innen tre måneder etter fullført grad.</a:t>
            </a:r>
          </a:p>
        </p:txBody>
      </p:sp>
      <p:sp>
        <p:nvSpPr>
          <p:cNvPr id="6" name="TextBox 5">
            <a:extLst>
              <a:ext uri="{FF2B5EF4-FFF2-40B4-BE49-F238E27FC236}">
                <a16:creationId xmlns:a16="http://schemas.microsoft.com/office/drawing/2014/main" id="{322C8017-87C7-827C-C857-F2613C21BE2A}"/>
              </a:ext>
            </a:extLst>
          </p:cNvPr>
          <p:cNvSpPr txBox="1"/>
          <p:nvPr/>
        </p:nvSpPr>
        <p:spPr>
          <a:xfrm>
            <a:off x="8401666" y="5355270"/>
            <a:ext cx="2457795" cy="646331"/>
          </a:xfrm>
          <a:prstGeom prst="rect">
            <a:avLst/>
          </a:prstGeom>
          <a:noFill/>
        </p:spPr>
        <p:txBody>
          <a:bodyPr wrap="square" rtlCol="0">
            <a:spAutoFit/>
          </a:bodyPr>
          <a:lstStyle/>
          <a:p>
            <a:r>
              <a:rPr lang="nb-NO" b="1" dirty="0">
                <a:latin typeface="Acumin Pro Light"/>
              </a:rPr>
              <a:t>83 prosent </a:t>
            </a:r>
            <a:r>
              <a:rPr lang="nb-NO" dirty="0">
                <a:latin typeface="Acumin Pro Light"/>
              </a:rPr>
              <a:t>har fått jobb innen 12 måneder. </a:t>
            </a:r>
          </a:p>
        </p:txBody>
      </p:sp>
    </p:spTree>
    <p:extLst>
      <p:ext uri="{BB962C8B-B14F-4D97-AF65-F5344CB8AC3E}">
        <p14:creationId xmlns:p14="http://schemas.microsoft.com/office/powerpoint/2010/main" val="2279696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AB68D1-FDCD-588C-DA80-441EAB9F50D9}"/>
              </a:ext>
            </a:extLst>
          </p:cNvPr>
          <p:cNvSpPr>
            <a:spLocks noGrp="1"/>
          </p:cNvSpPr>
          <p:nvPr>
            <p:ph type="title"/>
          </p:nvPr>
        </p:nvSpPr>
        <p:spPr>
          <a:xfrm>
            <a:off x="1768474" y="315855"/>
            <a:ext cx="8655051" cy="727993"/>
          </a:xfrm>
        </p:spPr>
        <p:txBody>
          <a:bodyPr wrap="square" anchor="b">
            <a:normAutofit fontScale="90000"/>
          </a:bodyPr>
          <a:lstStyle/>
          <a:p>
            <a:pPr algn="ctr"/>
            <a:r>
              <a:rPr lang="nb-NO" sz="3200" dirty="0">
                <a:latin typeface="Helvetica"/>
                <a:cs typeface="Helvetica"/>
              </a:rPr>
              <a:t>Overgangen til arbeidsmarkedet pr studieprogram</a:t>
            </a:r>
            <a:endParaRPr lang="nb-NO" sz="1800" dirty="0">
              <a:latin typeface="Helvetica"/>
              <a:cs typeface="Helvetica"/>
            </a:endParaRPr>
          </a:p>
        </p:txBody>
      </p:sp>
      <p:sp>
        <p:nvSpPr>
          <p:cNvPr id="4" name="Plassholder for lysbildenummer 3">
            <a:extLst>
              <a:ext uri="{FF2B5EF4-FFF2-40B4-BE49-F238E27FC236}">
                <a16:creationId xmlns:a16="http://schemas.microsoft.com/office/drawing/2014/main" id="{FC7DE95F-36A2-41D5-CF5F-4FEC3B5C5AD1}"/>
              </a:ext>
            </a:extLst>
          </p:cNvPr>
          <p:cNvSpPr>
            <a:spLocks noGrp="1"/>
          </p:cNvSpPr>
          <p:nvPr>
            <p:ph type="sldNum" sz="quarter" idx="4294967295"/>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lang="nb-NO" smtClean="0"/>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3" name="Plassholder for innhold 2">
            <a:extLst>
              <a:ext uri="{FF2B5EF4-FFF2-40B4-BE49-F238E27FC236}">
                <a16:creationId xmlns:a16="http://schemas.microsoft.com/office/drawing/2014/main" id="{908EA7FE-95A6-4E9E-4DB6-3BA2011DD6B9}"/>
              </a:ext>
            </a:extLst>
          </p:cNvPr>
          <p:cNvSpPr>
            <a:spLocks noGrp="1"/>
          </p:cNvSpPr>
          <p:nvPr>
            <p:ph idx="1"/>
          </p:nvPr>
        </p:nvSpPr>
        <p:spPr>
          <a:xfrm>
            <a:off x="3895724" y="1100118"/>
            <a:ext cx="4400550" cy="257445"/>
          </a:xfrm>
        </p:spPr>
        <p:txBody>
          <a:bodyPr>
            <a:normAutofit fontScale="92500" lnSpcReduction="10000"/>
          </a:bodyPr>
          <a:lstStyle/>
          <a:p>
            <a:pPr marL="0" indent="0" algn="ctr">
              <a:buNone/>
            </a:pPr>
            <a:r>
              <a:rPr lang="nb-NO" sz="1400" i="1" dirty="0"/>
              <a:t>Andelen som fikk jobb </a:t>
            </a:r>
            <a:r>
              <a:rPr lang="nb-NO" sz="1400" i="1" u="sng" dirty="0"/>
              <a:t>før</a:t>
            </a:r>
            <a:r>
              <a:rPr lang="nb-NO" sz="1400" i="1" dirty="0"/>
              <a:t> fullført utdanning</a:t>
            </a:r>
          </a:p>
        </p:txBody>
      </p:sp>
      <p:graphicFrame>
        <p:nvGraphicFramePr>
          <p:cNvPr id="6" name="Chart 5">
            <a:extLst>
              <a:ext uri="{FF2B5EF4-FFF2-40B4-BE49-F238E27FC236}">
                <a16:creationId xmlns:a16="http://schemas.microsoft.com/office/drawing/2014/main" id="{E602E596-2C3C-1259-5D80-424B4F72F84D}"/>
              </a:ext>
            </a:extLst>
          </p:cNvPr>
          <p:cNvGraphicFramePr>
            <a:graphicFrameLocks/>
          </p:cNvGraphicFramePr>
          <p:nvPr>
            <p:extLst>
              <p:ext uri="{D42A27DB-BD31-4B8C-83A1-F6EECF244321}">
                <p14:modId xmlns:p14="http://schemas.microsoft.com/office/powerpoint/2010/main" val="3958751995"/>
              </p:ext>
            </p:extLst>
          </p:nvPr>
        </p:nvGraphicFramePr>
        <p:xfrm>
          <a:off x="3017042" y="1481210"/>
          <a:ext cx="6157914" cy="49911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79644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9A46C-2163-83A6-9677-18EB467C2600}"/>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346A3600-4416-9265-53F7-96966FABBA62}"/>
              </a:ext>
            </a:extLst>
          </p:cNvPr>
          <p:cNvSpPr>
            <a:spLocks noGrp="1"/>
          </p:cNvSpPr>
          <p:nvPr>
            <p:ph type="title"/>
          </p:nvPr>
        </p:nvSpPr>
        <p:spPr>
          <a:xfrm>
            <a:off x="2085045" y="118125"/>
            <a:ext cx="8021910" cy="625277"/>
          </a:xfrm>
        </p:spPr>
        <p:txBody>
          <a:bodyPr anchor="ctr">
            <a:normAutofit/>
          </a:bodyPr>
          <a:lstStyle/>
          <a:p>
            <a:pPr algn="ctr"/>
            <a:r>
              <a:rPr lang="nb-NO" sz="3200" dirty="0">
                <a:latin typeface="Helvetica"/>
                <a:cs typeface="Helvetica"/>
              </a:rPr>
              <a:t>Arbeids- og studiesituasjon</a:t>
            </a:r>
          </a:p>
        </p:txBody>
      </p:sp>
      <p:sp>
        <p:nvSpPr>
          <p:cNvPr id="10" name="Plassholder for innhold 2">
            <a:extLst>
              <a:ext uri="{FF2B5EF4-FFF2-40B4-BE49-F238E27FC236}">
                <a16:creationId xmlns:a16="http://schemas.microsoft.com/office/drawing/2014/main" id="{CF1A63EC-C9F9-DFE7-8F32-E1B3299A9753}"/>
              </a:ext>
            </a:extLst>
          </p:cNvPr>
          <p:cNvSpPr txBox="1">
            <a:spLocks/>
          </p:cNvSpPr>
          <p:nvPr/>
        </p:nvSpPr>
        <p:spPr bwMode="auto">
          <a:xfrm>
            <a:off x="2342510" y="694575"/>
            <a:ext cx="7506980"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dirty="0"/>
              <a:t>Kandidatens arbeids- og studiesituasjon pr 25. august 2025</a:t>
            </a:r>
            <a:endParaRPr lang="nb-NO" dirty="0"/>
          </a:p>
        </p:txBody>
      </p:sp>
      <p:graphicFrame>
        <p:nvGraphicFramePr>
          <p:cNvPr id="9" name="Chart 8">
            <a:extLst>
              <a:ext uri="{FF2B5EF4-FFF2-40B4-BE49-F238E27FC236}">
                <a16:creationId xmlns:a16="http://schemas.microsoft.com/office/drawing/2014/main" id="{44AF1273-5503-8E55-1C83-2AE8ECFB0287}"/>
              </a:ext>
            </a:extLst>
          </p:cNvPr>
          <p:cNvGraphicFramePr>
            <a:graphicFrameLocks/>
          </p:cNvGraphicFramePr>
          <p:nvPr>
            <p:extLst>
              <p:ext uri="{D42A27DB-BD31-4B8C-83A1-F6EECF244321}">
                <p14:modId xmlns:p14="http://schemas.microsoft.com/office/powerpoint/2010/main" val="1234164150"/>
              </p:ext>
            </p:extLst>
          </p:nvPr>
        </p:nvGraphicFramePr>
        <p:xfrm>
          <a:off x="1460500" y="952020"/>
          <a:ext cx="9271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5786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0126A-41E9-1918-5460-174FE4DBF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44BE9-E505-932D-4C25-F068E58CD36F}"/>
              </a:ext>
            </a:extLst>
          </p:cNvPr>
          <p:cNvSpPr>
            <a:spLocks noGrp="1"/>
          </p:cNvSpPr>
          <p:nvPr>
            <p:ph type="title"/>
          </p:nvPr>
        </p:nvSpPr>
        <p:spPr>
          <a:xfrm>
            <a:off x="609600" y="123428"/>
            <a:ext cx="10972800" cy="925511"/>
          </a:xfrm>
        </p:spPr>
        <p:txBody>
          <a:bodyPr/>
          <a:lstStyle/>
          <a:p>
            <a:pPr algn="ctr"/>
            <a:r>
              <a:rPr lang="nb-NO" dirty="0">
                <a:solidFill>
                  <a:srgbClr val="C8102E"/>
                </a:solidFill>
              </a:rPr>
              <a:t>Mindre tilvekst av UiA kandidater som jobber i Agder, men flere ønsker å bli værende her på sikt</a:t>
            </a:r>
          </a:p>
        </p:txBody>
      </p:sp>
      <p:sp>
        <p:nvSpPr>
          <p:cNvPr id="4" name="Slide Number Placeholder 3">
            <a:extLst>
              <a:ext uri="{FF2B5EF4-FFF2-40B4-BE49-F238E27FC236}">
                <a16:creationId xmlns:a16="http://schemas.microsoft.com/office/drawing/2014/main" id="{0A2D1CDB-2B0A-A1C1-ED9E-265A84A91D19}"/>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D6A19-7398-44A9-9743-804DE68A4930}" type="slidenum">
              <a:rPr lang="nb-NO" smtClean="0"/>
              <a:pPr/>
              <a:t>9</a:t>
            </a:fld>
            <a:endParaRPr lang="nb-NO"/>
          </a:p>
        </p:txBody>
      </p:sp>
      <p:pic>
        <p:nvPicPr>
          <p:cNvPr id="10" name="Bilde 9" descr="Et bilde som inneholder illustrasjon&#10;&#10;KI-generert innhold kan være feil.">
            <a:extLst>
              <a:ext uri="{FF2B5EF4-FFF2-40B4-BE49-F238E27FC236}">
                <a16:creationId xmlns:a16="http://schemas.microsoft.com/office/drawing/2014/main" id="{AE399667-131A-2FE3-C493-5BADAE75D534}"/>
              </a:ext>
            </a:extLst>
          </p:cNvPr>
          <p:cNvPicPr>
            <a:picLocks noChangeAspect="1"/>
          </p:cNvPicPr>
          <p:nvPr/>
        </p:nvPicPr>
        <p:blipFill>
          <a:blip r:embed="rId4"/>
          <a:stretch>
            <a:fillRect/>
          </a:stretch>
        </p:blipFill>
        <p:spPr>
          <a:xfrm>
            <a:off x="7657532" y="2134947"/>
            <a:ext cx="4428598" cy="4192241"/>
          </a:xfrm>
          <a:prstGeom prst="rect">
            <a:avLst/>
          </a:prstGeom>
        </p:spPr>
      </p:pic>
      <p:sp>
        <p:nvSpPr>
          <p:cNvPr id="11" name="TekstSylinder 13">
            <a:extLst>
              <a:ext uri="{FF2B5EF4-FFF2-40B4-BE49-F238E27FC236}">
                <a16:creationId xmlns:a16="http://schemas.microsoft.com/office/drawing/2014/main" id="{884092D1-031F-42A6-FB3C-F5E1698C75C7}"/>
              </a:ext>
            </a:extLst>
          </p:cNvPr>
          <p:cNvSpPr txBox="1"/>
          <p:nvPr/>
        </p:nvSpPr>
        <p:spPr>
          <a:xfrm>
            <a:off x="1560633" y="3424302"/>
            <a:ext cx="1040670"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5400" b="1" i="0" u="none" strike="noStrike" kern="1200" cap="none" spc="0" normalizeH="0" baseline="0" noProof="0" dirty="0">
                <a:ln>
                  <a:noFill/>
                </a:ln>
                <a:solidFill>
                  <a:srgbClr val="C00000"/>
                </a:solidFill>
                <a:effectLst/>
                <a:uLnTx/>
                <a:uFillTx/>
                <a:latin typeface="Calibri" panose="020F0502020204030204"/>
                <a:ea typeface="+mn-ea"/>
                <a:cs typeface="+mn-cs"/>
              </a:rPr>
              <a:t>8%</a:t>
            </a:r>
          </a:p>
        </p:txBody>
      </p:sp>
      <p:sp>
        <p:nvSpPr>
          <p:cNvPr id="15" name="TekstSylinder 14">
            <a:extLst>
              <a:ext uri="{FF2B5EF4-FFF2-40B4-BE49-F238E27FC236}">
                <a16:creationId xmlns:a16="http://schemas.microsoft.com/office/drawing/2014/main" id="{38E343FB-5393-4DA4-C30B-828A28DB2806}"/>
              </a:ext>
            </a:extLst>
          </p:cNvPr>
          <p:cNvSpPr txBox="1"/>
          <p:nvPr/>
        </p:nvSpPr>
        <p:spPr>
          <a:xfrm>
            <a:off x="1732154" y="4347632"/>
            <a:ext cx="697627" cy="369332"/>
          </a:xfrm>
          <a:prstGeom prst="rect">
            <a:avLst/>
          </a:prstGeom>
          <a:noFill/>
        </p:spPr>
        <p:txBody>
          <a:bodyPr wrap="none" rtlCol="0">
            <a:spAutoFit/>
          </a:bodyPr>
          <a:lstStyle/>
          <a:p>
            <a:r>
              <a:rPr lang="nb-NO" b="1" dirty="0"/>
              <a:t>2019</a:t>
            </a:r>
          </a:p>
        </p:txBody>
      </p:sp>
      <p:sp>
        <p:nvSpPr>
          <p:cNvPr id="16" name="TekstSylinder 15">
            <a:extLst>
              <a:ext uri="{FF2B5EF4-FFF2-40B4-BE49-F238E27FC236}">
                <a16:creationId xmlns:a16="http://schemas.microsoft.com/office/drawing/2014/main" id="{CB75B147-94A1-43F3-675D-6C64FCA7927E}"/>
              </a:ext>
            </a:extLst>
          </p:cNvPr>
          <p:cNvSpPr txBox="1"/>
          <p:nvPr/>
        </p:nvSpPr>
        <p:spPr>
          <a:xfrm>
            <a:off x="871994" y="1808465"/>
            <a:ext cx="1796326" cy="369332"/>
          </a:xfrm>
          <a:prstGeom prst="rect">
            <a:avLst/>
          </a:prstGeom>
          <a:noFill/>
        </p:spPr>
        <p:txBody>
          <a:bodyPr wrap="none" rtlCol="0">
            <a:spAutoFit/>
          </a:bodyPr>
          <a:lstStyle/>
          <a:p>
            <a:r>
              <a:rPr lang="nb-NO" b="1" dirty="0"/>
              <a:t>Tilvekst i jobb:</a:t>
            </a:r>
          </a:p>
        </p:txBody>
      </p:sp>
      <p:sp>
        <p:nvSpPr>
          <p:cNvPr id="18" name="TekstSylinder 13">
            <a:extLst>
              <a:ext uri="{FF2B5EF4-FFF2-40B4-BE49-F238E27FC236}">
                <a16:creationId xmlns:a16="http://schemas.microsoft.com/office/drawing/2014/main" id="{60CF6AA9-7B14-ADF0-C181-3E0A55B0BDB5}"/>
              </a:ext>
            </a:extLst>
          </p:cNvPr>
          <p:cNvSpPr txBox="1"/>
          <p:nvPr/>
        </p:nvSpPr>
        <p:spPr>
          <a:xfrm>
            <a:off x="3771198" y="1937308"/>
            <a:ext cx="1391728"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5400" b="1" dirty="0">
                <a:solidFill>
                  <a:srgbClr val="C00000"/>
                </a:solidFill>
                <a:latin typeface="Calibri" panose="020F0502020204030204"/>
              </a:rPr>
              <a:t>14</a:t>
            </a:r>
            <a:r>
              <a:rPr kumimoji="0" lang="nb-NO" sz="54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19" name="TekstSylinder 18">
            <a:extLst>
              <a:ext uri="{FF2B5EF4-FFF2-40B4-BE49-F238E27FC236}">
                <a16:creationId xmlns:a16="http://schemas.microsoft.com/office/drawing/2014/main" id="{2E5BB59D-82DB-B277-68D6-448B9AFC218D}"/>
              </a:ext>
            </a:extLst>
          </p:cNvPr>
          <p:cNvSpPr txBox="1"/>
          <p:nvPr/>
        </p:nvSpPr>
        <p:spPr>
          <a:xfrm>
            <a:off x="4064686" y="2745725"/>
            <a:ext cx="697627" cy="369332"/>
          </a:xfrm>
          <a:prstGeom prst="rect">
            <a:avLst/>
          </a:prstGeom>
          <a:noFill/>
        </p:spPr>
        <p:txBody>
          <a:bodyPr wrap="none" rtlCol="0">
            <a:spAutoFit/>
          </a:bodyPr>
          <a:lstStyle/>
          <a:p>
            <a:r>
              <a:rPr lang="nb-NO" b="1" dirty="0"/>
              <a:t>2022</a:t>
            </a:r>
          </a:p>
        </p:txBody>
      </p:sp>
      <p:sp>
        <p:nvSpPr>
          <p:cNvPr id="20" name="TekstSylinder 13">
            <a:extLst>
              <a:ext uri="{FF2B5EF4-FFF2-40B4-BE49-F238E27FC236}">
                <a16:creationId xmlns:a16="http://schemas.microsoft.com/office/drawing/2014/main" id="{B65E58D8-422B-5810-F8CC-52A35784493A}"/>
              </a:ext>
            </a:extLst>
          </p:cNvPr>
          <p:cNvSpPr txBox="1"/>
          <p:nvPr/>
        </p:nvSpPr>
        <p:spPr>
          <a:xfrm>
            <a:off x="5926317" y="3370759"/>
            <a:ext cx="1391728"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5400" b="1" dirty="0">
                <a:solidFill>
                  <a:srgbClr val="C00000"/>
                </a:solidFill>
                <a:latin typeface="Calibri" panose="020F0502020204030204"/>
              </a:rPr>
              <a:t>10</a:t>
            </a:r>
            <a:r>
              <a:rPr kumimoji="0" lang="nb-NO" sz="54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21" name="TekstSylinder 20">
            <a:extLst>
              <a:ext uri="{FF2B5EF4-FFF2-40B4-BE49-F238E27FC236}">
                <a16:creationId xmlns:a16="http://schemas.microsoft.com/office/drawing/2014/main" id="{770782A5-24F1-A532-DC5A-1EA82D92437C}"/>
              </a:ext>
            </a:extLst>
          </p:cNvPr>
          <p:cNvSpPr txBox="1"/>
          <p:nvPr/>
        </p:nvSpPr>
        <p:spPr>
          <a:xfrm>
            <a:off x="6192802" y="4109423"/>
            <a:ext cx="697627" cy="369332"/>
          </a:xfrm>
          <a:prstGeom prst="rect">
            <a:avLst/>
          </a:prstGeom>
          <a:noFill/>
        </p:spPr>
        <p:txBody>
          <a:bodyPr wrap="none" rtlCol="0">
            <a:spAutoFit/>
          </a:bodyPr>
          <a:lstStyle/>
          <a:p>
            <a:r>
              <a:rPr lang="nb-NO" b="1" dirty="0"/>
              <a:t>2025</a:t>
            </a:r>
          </a:p>
        </p:txBody>
      </p:sp>
      <p:sp>
        <p:nvSpPr>
          <p:cNvPr id="22" name="Frihåndsform: figur 21">
            <a:extLst>
              <a:ext uri="{FF2B5EF4-FFF2-40B4-BE49-F238E27FC236}">
                <a16:creationId xmlns:a16="http://schemas.microsoft.com/office/drawing/2014/main" id="{A4289709-DA4A-9255-B42B-FF494763D513}"/>
              </a:ext>
            </a:extLst>
          </p:cNvPr>
          <p:cNvSpPr/>
          <p:nvPr/>
        </p:nvSpPr>
        <p:spPr>
          <a:xfrm>
            <a:off x="2463900" y="3691106"/>
            <a:ext cx="3078866" cy="1193697"/>
          </a:xfrm>
          <a:custGeom>
            <a:avLst/>
            <a:gdLst>
              <a:gd name="csX0" fmla="*/ 0 w 3078866"/>
              <a:gd name="csY0" fmla="*/ 1175655 h 1193697"/>
              <a:gd name="csX1" fmla="*/ 925975 w 3078866"/>
              <a:gd name="csY1" fmla="*/ 1036758 h 1193697"/>
              <a:gd name="csX2" fmla="*/ 1932972 w 3078866"/>
              <a:gd name="csY2" fmla="*/ 29761 h 1193697"/>
              <a:gd name="csX3" fmla="*/ 3078866 w 3078866"/>
              <a:gd name="csY3" fmla="*/ 365427 h 1193697"/>
            </a:gdLst>
            <a:ahLst/>
            <a:cxnLst>
              <a:cxn ang="0">
                <a:pos x="csX0" y="csY0"/>
              </a:cxn>
              <a:cxn ang="0">
                <a:pos x="csX1" y="csY1"/>
              </a:cxn>
              <a:cxn ang="0">
                <a:pos x="csX2" y="csY2"/>
              </a:cxn>
              <a:cxn ang="0">
                <a:pos x="csX3" y="csY3"/>
              </a:cxn>
            </a:cxnLst>
            <a:rect l="l" t="t" r="r" b="b"/>
            <a:pathLst>
              <a:path w="3078866" h="1193697">
                <a:moveTo>
                  <a:pt x="0" y="1175655"/>
                </a:moveTo>
                <a:cubicBezTo>
                  <a:pt x="301906" y="1201697"/>
                  <a:pt x="603813" y="1227740"/>
                  <a:pt x="925975" y="1036758"/>
                </a:cubicBezTo>
                <a:cubicBezTo>
                  <a:pt x="1248137" y="845776"/>
                  <a:pt x="1574157" y="141649"/>
                  <a:pt x="1932972" y="29761"/>
                </a:cubicBezTo>
                <a:cubicBezTo>
                  <a:pt x="2291787" y="-82128"/>
                  <a:pt x="2685326" y="141649"/>
                  <a:pt x="3078866" y="365427"/>
                </a:cubicBez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576F5CEE-507B-C77A-3958-C44B8B076D8B}"/>
              </a:ext>
            </a:extLst>
          </p:cNvPr>
          <p:cNvSpPr txBox="1"/>
          <p:nvPr/>
        </p:nvSpPr>
        <p:spPr>
          <a:xfrm>
            <a:off x="1186646" y="6365237"/>
            <a:ext cx="8973354" cy="369332"/>
          </a:xfrm>
          <a:prstGeom prst="rect">
            <a:avLst/>
          </a:prstGeom>
          <a:noFill/>
        </p:spPr>
        <p:txBody>
          <a:bodyPr wrap="none" rtlCol="0">
            <a:spAutoFit/>
          </a:bodyPr>
          <a:lstStyle/>
          <a:p>
            <a:r>
              <a:rPr lang="nb-NO" b="1" dirty="0"/>
              <a:t>På tilvekst totalt er det en økning fra 17% til 26% i andel som blir boende i Agder</a:t>
            </a:r>
          </a:p>
        </p:txBody>
      </p:sp>
    </p:spTree>
    <p:extLst>
      <p:ext uri="{BB962C8B-B14F-4D97-AF65-F5344CB8AC3E}">
        <p14:creationId xmlns:p14="http://schemas.microsoft.com/office/powerpoint/2010/main" val="4202578513"/>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AB68D1-FDCD-588C-DA80-441EAB9F50D9}"/>
              </a:ext>
            </a:extLst>
          </p:cNvPr>
          <p:cNvSpPr>
            <a:spLocks noGrp="1"/>
          </p:cNvSpPr>
          <p:nvPr>
            <p:ph type="title"/>
          </p:nvPr>
        </p:nvSpPr>
        <p:spPr>
          <a:xfrm>
            <a:off x="2239398" y="0"/>
            <a:ext cx="7713203" cy="754886"/>
          </a:xfrm>
        </p:spPr>
        <p:txBody>
          <a:bodyPr wrap="square" anchor="b">
            <a:normAutofit/>
          </a:bodyPr>
          <a:lstStyle/>
          <a:p>
            <a:pPr algn="ctr"/>
            <a:r>
              <a:rPr lang="nb-NO" sz="3200" dirty="0">
                <a:solidFill>
                  <a:srgbClr val="C8102E"/>
                </a:solidFill>
                <a:latin typeface="Helvetica"/>
                <a:cs typeface="Helvetica"/>
              </a:rPr>
              <a:t>Bo- og arbeidssted</a:t>
            </a:r>
            <a:endParaRPr lang="nb-NO" sz="1800" dirty="0">
              <a:solidFill>
                <a:srgbClr val="C8102E"/>
              </a:solidFill>
              <a:latin typeface="Helvetica"/>
              <a:cs typeface="Helvetica"/>
            </a:endParaRPr>
          </a:p>
        </p:txBody>
      </p:sp>
      <p:sp>
        <p:nvSpPr>
          <p:cNvPr id="4" name="Plassholder for lysbildenummer 3">
            <a:extLst>
              <a:ext uri="{FF2B5EF4-FFF2-40B4-BE49-F238E27FC236}">
                <a16:creationId xmlns:a16="http://schemas.microsoft.com/office/drawing/2014/main" id="{FC7DE95F-36A2-41D5-CF5F-4FEC3B5C5AD1}"/>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lang="nb-NO" smtClean="0"/>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5" name="Plassholder for innhold 2">
            <a:extLst>
              <a:ext uri="{FF2B5EF4-FFF2-40B4-BE49-F238E27FC236}">
                <a16:creationId xmlns:a16="http://schemas.microsoft.com/office/drawing/2014/main" id="{E9305060-7AA4-44E6-C35E-C9E969AE9250}"/>
              </a:ext>
            </a:extLst>
          </p:cNvPr>
          <p:cNvSpPr txBox="1">
            <a:spLocks/>
          </p:cNvSpPr>
          <p:nvPr/>
        </p:nvSpPr>
        <p:spPr bwMode="auto">
          <a:xfrm>
            <a:off x="2342509" y="752766"/>
            <a:ext cx="7506980"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dirty="0"/>
              <a:t>Regionene hvor kandidatene bor/jobber i dag (n=447)</a:t>
            </a:r>
            <a:endParaRPr lang="nb-NO" dirty="0"/>
          </a:p>
        </p:txBody>
      </p:sp>
      <p:graphicFrame>
        <p:nvGraphicFramePr>
          <p:cNvPr id="9" name="Chart 8">
            <a:extLst>
              <a:ext uri="{FF2B5EF4-FFF2-40B4-BE49-F238E27FC236}">
                <a16:creationId xmlns:a16="http://schemas.microsoft.com/office/drawing/2014/main" id="{A17FFF87-E21A-98A3-EC11-421E578AD1B0}"/>
              </a:ext>
            </a:extLst>
          </p:cNvPr>
          <p:cNvGraphicFramePr>
            <a:graphicFrameLocks noGrp="1"/>
          </p:cNvGraphicFramePr>
          <p:nvPr>
            <p:extLst>
              <p:ext uri="{D42A27DB-BD31-4B8C-83A1-F6EECF244321}">
                <p14:modId xmlns:p14="http://schemas.microsoft.com/office/powerpoint/2010/main" val="669417384"/>
              </p:ext>
            </p:extLst>
          </p:nvPr>
        </p:nvGraphicFramePr>
        <p:xfrm>
          <a:off x="2030819" y="1252902"/>
          <a:ext cx="8699598" cy="51901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80164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0EA2C8A3-06DA-40F8-D42A-1152FFE67C84}"/>
              </a:ext>
            </a:extLst>
          </p:cNvPr>
          <p:cNvSpPr>
            <a:spLocks noGrp="1"/>
          </p:cNvSpPr>
          <p:nvPr>
            <p:ph sz="half" idx="1"/>
          </p:nvPr>
        </p:nvSpPr>
        <p:spPr>
          <a:xfrm>
            <a:off x="7501455" y="5782614"/>
            <a:ext cx="4290981" cy="810038"/>
          </a:xfrm>
        </p:spPr>
        <p:txBody>
          <a:bodyPr/>
          <a:lstStyle/>
          <a:p>
            <a:pPr marL="0" indent="0">
              <a:buNone/>
            </a:pPr>
            <a:r>
              <a:rPr lang="nb-NO" sz="1100" b="1"/>
              <a:t>Merk: </a:t>
            </a:r>
            <a:r>
              <a:rPr lang="nb-NO" sz="1100"/>
              <a:t>I mistilpasning-analysene er kandidater som er studenter (som hovedbeskjeftigelse) tatt ut. Dette er delvis forklaringen på at arbeidsledighetstallene avviker noe fra tallene i figuren i senere lysbilder. </a:t>
            </a:r>
          </a:p>
        </p:txBody>
      </p:sp>
      <p:sp>
        <p:nvSpPr>
          <p:cNvPr id="4" name="Plassholder for lysbildenummer 3">
            <a:extLst>
              <a:ext uri="{FF2B5EF4-FFF2-40B4-BE49-F238E27FC236}">
                <a16:creationId xmlns:a16="http://schemas.microsoft.com/office/drawing/2014/main" id="{EDCC8441-7CA5-2373-C2CC-9B7528D8465A}"/>
              </a:ext>
            </a:extLst>
          </p:cNvPr>
          <p:cNvSpPr>
            <a:spLocks noGrp="1"/>
          </p:cNvSpPr>
          <p:nvPr>
            <p:ph type="sldNum" sz="quarter" idx="12"/>
          </p:nvPr>
        </p:nvSpPr>
        <p:spPr/>
        <p:txBody>
          <a:bodyPr/>
          <a:lstStyle/>
          <a:p>
            <a:fld id="{B01D6A19-7398-44A9-9743-804DE68A4930}" type="slidenum">
              <a:rPr lang="nb-NO" smtClean="0"/>
              <a:t>11</a:t>
            </a:fld>
            <a:endParaRPr lang="nb-NO"/>
          </a:p>
        </p:txBody>
      </p:sp>
      <p:graphicFrame>
        <p:nvGraphicFramePr>
          <p:cNvPr id="11" name="Chart 10">
            <a:extLst>
              <a:ext uri="{FF2B5EF4-FFF2-40B4-BE49-F238E27FC236}">
                <a16:creationId xmlns:a16="http://schemas.microsoft.com/office/drawing/2014/main" id="{1F8A54FE-B2B5-CAA6-3FBF-DA69893C6051}"/>
              </a:ext>
            </a:extLst>
          </p:cNvPr>
          <p:cNvGraphicFramePr>
            <a:graphicFrameLocks/>
          </p:cNvGraphicFramePr>
          <p:nvPr/>
        </p:nvGraphicFramePr>
        <p:xfrm>
          <a:off x="609601" y="1746913"/>
          <a:ext cx="6500884" cy="3748114"/>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11">
            <a:extLst>
              <a:ext uri="{FF2B5EF4-FFF2-40B4-BE49-F238E27FC236}">
                <a16:creationId xmlns:a16="http://schemas.microsoft.com/office/drawing/2014/main" id="{B243E68E-E717-3890-E775-C064FFCB3673}"/>
              </a:ext>
            </a:extLst>
          </p:cNvPr>
          <p:cNvPicPr>
            <a:picLocks noChangeAspect="1"/>
          </p:cNvPicPr>
          <p:nvPr/>
        </p:nvPicPr>
        <p:blipFill>
          <a:blip r:embed="rId4"/>
          <a:stretch>
            <a:fillRect/>
          </a:stretch>
        </p:blipFill>
        <p:spPr>
          <a:xfrm>
            <a:off x="7296636" y="2335627"/>
            <a:ext cx="4495800" cy="1733550"/>
          </a:xfrm>
          <a:prstGeom prst="rect">
            <a:avLst/>
          </a:prstGeom>
        </p:spPr>
      </p:pic>
      <p:sp>
        <p:nvSpPr>
          <p:cNvPr id="5" name="Rektangel 5">
            <a:extLst>
              <a:ext uri="{FF2B5EF4-FFF2-40B4-BE49-F238E27FC236}">
                <a16:creationId xmlns:a16="http://schemas.microsoft.com/office/drawing/2014/main" id="{F917609A-E450-9285-E336-BC66EF60FE25}"/>
              </a:ext>
            </a:extLst>
          </p:cNvPr>
          <p:cNvSpPr/>
          <p:nvPr/>
        </p:nvSpPr>
        <p:spPr>
          <a:xfrm flipV="1">
            <a:off x="7296636" y="3864252"/>
            <a:ext cx="4495800" cy="19302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1">
            <a:extLst>
              <a:ext uri="{FF2B5EF4-FFF2-40B4-BE49-F238E27FC236}">
                <a16:creationId xmlns:a16="http://schemas.microsoft.com/office/drawing/2014/main" id="{B2B8F1C4-9DE6-1ECB-E58D-2502D0336F3F}"/>
              </a:ext>
            </a:extLst>
          </p:cNvPr>
          <p:cNvSpPr txBox="1">
            <a:spLocks/>
          </p:cNvSpPr>
          <p:nvPr/>
        </p:nvSpPr>
        <p:spPr>
          <a:xfrm>
            <a:off x="609601" y="413250"/>
            <a:ext cx="10392508" cy="6931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dirty="0">
                <a:solidFill>
                  <a:srgbClr val="D2002B"/>
                </a:solidFill>
                <a:latin typeface="Helvetica"/>
                <a:cs typeface="Helvetica"/>
              </a:rPr>
              <a:t>Mistilpasning i arbeidslivet</a:t>
            </a:r>
            <a:endParaRPr lang="nb-NO" sz="3200" dirty="0">
              <a:solidFill>
                <a:srgbClr val="D2002B"/>
              </a:solidFill>
            </a:endParaRPr>
          </a:p>
        </p:txBody>
      </p:sp>
    </p:spTree>
    <p:extLst>
      <p:ext uri="{BB962C8B-B14F-4D97-AF65-F5344CB8AC3E}">
        <p14:creationId xmlns:p14="http://schemas.microsoft.com/office/powerpoint/2010/main" val="2228097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D26694-8C25-B75A-79E8-CC5F97246D40}"/>
              </a:ext>
            </a:extLst>
          </p:cNvPr>
          <p:cNvSpPr>
            <a:spLocks noGrp="1"/>
          </p:cNvSpPr>
          <p:nvPr>
            <p:ph type="title"/>
          </p:nvPr>
        </p:nvSpPr>
        <p:spPr>
          <a:xfrm>
            <a:off x="899746" y="403225"/>
            <a:ext cx="10392508" cy="655955"/>
          </a:xfrm>
        </p:spPr>
        <p:txBody>
          <a:bodyPr wrap="square" anchor="b">
            <a:normAutofit/>
          </a:bodyPr>
          <a:lstStyle/>
          <a:p>
            <a:pPr algn="ctr"/>
            <a:r>
              <a:rPr lang="nb-NO" sz="3200" dirty="0">
                <a:solidFill>
                  <a:srgbClr val="C8102E"/>
                </a:solidFill>
              </a:rPr>
              <a:t>Andel i relevant jobb</a:t>
            </a:r>
            <a:endParaRPr lang="nb-NO" sz="1800" dirty="0">
              <a:solidFill>
                <a:srgbClr val="C8102E"/>
              </a:solidFill>
            </a:endParaRPr>
          </a:p>
        </p:txBody>
      </p:sp>
      <p:sp>
        <p:nvSpPr>
          <p:cNvPr id="5" name="Plassholder for lysbildenummer 4">
            <a:extLst>
              <a:ext uri="{FF2B5EF4-FFF2-40B4-BE49-F238E27FC236}">
                <a16:creationId xmlns:a16="http://schemas.microsoft.com/office/drawing/2014/main" id="{627CCBD5-0217-2AA5-467A-FD1FB35B5BC8}"/>
              </a:ext>
            </a:extLst>
          </p:cNvPr>
          <p:cNvSpPr>
            <a:spLocks noGrp="1"/>
          </p:cNvSpPr>
          <p:nvPr>
            <p:ph type="sldNum" sz="quarter" idx="12"/>
          </p:nvPr>
        </p:nvSpPr>
        <p:spPr/>
        <p:txBody>
          <a:bodyPr/>
          <a:lstStyle/>
          <a:p>
            <a:fld id="{B01D6A19-7398-44A9-9743-804DE68A4930}" type="slidenum">
              <a:rPr lang="nb-NO" smtClean="0"/>
              <a:t>12</a:t>
            </a:fld>
            <a:endParaRPr lang="nb-NO"/>
          </a:p>
        </p:txBody>
      </p:sp>
      <p:graphicFrame>
        <p:nvGraphicFramePr>
          <p:cNvPr id="6" name="Chart 5">
            <a:extLst>
              <a:ext uri="{FF2B5EF4-FFF2-40B4-BE49-F238E27FC236}">
                <a16:creationId xmlns:a16="http://schemas.microsoft.com/office/drawing/2014/main" id="{F2BC391D-C7CB-49B8-D02F-3BAC974A9BF0}"/>
              </a:ext>
            </a:extLst>
          </p:cNvPr>
          <p:cNvGraphicFramePr>
            <a:graphicFrameLocks noGrp="1"/>
          </p:cNvGraphicFramePr>
          <p:nvPr>
            <p:extLst>
              <p:ext uri="{D42A27DB-BD31-4B8C-83A1-F6EECF244321}">
                <p14:modId xmlns:p14="http://schemas.microsoft.com/office/powerpoint/2010/main" val="2034447049"/>
              </p:ext>
            </p:extLst>
          </p:nvPr>
        </p:nvGraphicFramePr>
        <p:xfrm>
          <a:off x="1334883" y="1356360"/>
          <a:ext cx="9522234" cy="4869180"/>
        </p:xfrm>
        <a:graphic>
          <a:graphicData uri="http://schemas.openxmlformats.org/drawingml/2006/chart">
            <c:chart xmlns:c="http://schemas.openxmlformats.org/drawingml/2006/chart" xmlns:r="http://schemas.openxmlformats.org/officeDocument/2006/relationships" r:id="rId3"/>
          </a:graphicData>
        </a:graphic>
      </p:graphicFrame>
      <p:sp>
        <p:nvSpPr>
          <p:cNvPr id="4" name="Rektangel 10">
            <a:extLst>
              <a:ext uri="{FF2B5EF4-FFF2-40B4-BE49-F238E27FC236}">
                <a16:creationId xmlns:a16="http://schemas.microsoft.com/office/drawing/2014/main" id="{C446094A-A218-6707-2440-7E346CE416A7}"/>
              </a:ext>
            </a:extLst>
          </p:cNvPr>
          <p:cNvSpPr/>
          <p:nvPr/>
        </p:nvSpPr>
        <p:spPr>
          <a:xfrm>
            <a:off x="1334882" y="3113832"/>
            <a:ext cx="9522233" cy="52045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70282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627CCBD5-0217-2AA5-467A-FD1FB35B5B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7" name="Title 1">
            <a:extLst>
              <a:ext uri="{FF2B5EF4-FFF2-40B4-BE49-F238E27FC236}">
                <a16:creationId xmlns:a16="http://schemas.microsoft.com/office/drawing/2014/main" id="{6DABC04B-AE03-49EF-1361-94C9C490F664}"/>
              </a:ext>
            </a:extLst>
          </p:cNvPr>
          <p:cNvSpPr txBox="1">
            <a:spLocks/>
          </p:cNvSpPr>
          <p:nvPr/>
        </p:nvSpPr>
        <p:spPr>
          <a:xfrm>
            <a:off x="692331" y="47413"/>
            <a:ext cx="10807337" cy="996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dirty="0">
                <a:solidFill>
                  <a:srgbClr val="D2002B"/>
                </a:solidFill>
                <a:latin typeface="Helvetica"/>
                <a:cs typeface="Helvetica"/>
              </a:rPr>
              <a:t>Andel i relevant jobb pr studieprogram ved Handelshøyskolen</a:t>
            </a:r>
            <a:endParaRPr lang="en-US" sz="3200" dirty="0">
              <a:solidFill>
                <a:srgbClr val="D2002B"/>
              </a:solidFill>
            </a:endParaRPr>
          </a:p>
        </p:txBody>
      </p:sp>
      <p:graphicFrame>
        <p:nvGraphicFramePr>
          <p:cNvPr id="4" name="Chart 3">
            <a:extLst>
              <a:ext uri="{FF2B5EF4-FFF2-40B4-BE49-F238E27FC236}">
                <a16:creationId xmlns:a16="http://schemas.microsoft.com/office/drawing/2014/main" id="{D9CB5DD7-9E8A-F76F-911E-DE0BC3EEC39C}"/>
              </a:ext>
            </a:extLst>
          </p:cNvPr>
          <p:cNvGraphicFramePr>
            <a:graphicFrameLocks/>
          </p:cNvGraphicFramePr>
          <p:nvPr>
            <p:extLst>
              <p:ext uri="{D42A27DB-BD31-4B8C-83A1-F6EECF244321}">
                <p14:modId xmlns:p14="http://schemas.microsoft.com/office/powerpoint/2010/main" val="3419257516"/>
              </p:ext>
            </p:extLst>
          </p:nvPr>
        </p:nvGraphicFramePr>
        <p:xfrm>
          <a:off x="2574485" y="1239521"/>
          <a:ext cx="7043029" cy="51311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423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2806-5C03-EAE5-C98F-FF6811345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A92CB-05DB-2D53-D701-6B5C21440A27}"/>
              </a:ext>
            </a:extLst>
          </p:cNvPr>
          <p:cNvSpPr>
            <a:spLocks noGrp="1"/>
          </p:cNvSpPr>
          <p:nvPr>
            <p:ph type="title"/>
          </p:nvPr>
        </p:nvSpPr>
        <p:spPr>
          <a:xfrm>
            <a:off x="899746" y="0"/>
            <a:ext cx="10392508" cy="990600"/>
          </a:xfrm>
        </p:spPr>
        <p:txBody>
          <a:bodyPr/>
          <a:lstStyle/>
          <a:p>
            <a:pPr algn="ctr"/>
            <a:r>
              <a:rPr lang="nb-NO"/>
              <a:t>Hvorfor utdanningen oppleves som lite relevant i nåværende jobb</a:t>
            </a:r>
          </a:p>
        </p:txBody>
      </p:sp>
      <p:graphicFrame>
        <p:nvGraphicFramePr>
          <p:cNvPr id="4" name="Chart 3">
            <a:extLst>
              <a:ext uri="{FF2B5EF4-FFF2-40B4-BE49-F238E27FC236}">
                <a16:creationId xmlns:a16="http://schemas.microsoft.com/office/drawing/2014/main" id="{F6113C5F-73CA-3033-846B-40801F14E127}"/>
              </a:ext>
            </a:extLst>
          </p:cNvPr>
          <p:cNvGraphicFramePr>
            <a:graphicFrameLocks noGrp="1"/>
          </p:cNvGraphicFramePr>
          <p:nvPr>
            <p:extLst>
              <p:ext uri="{D42A27DB-BD31-4B8C-83A1-F6EECF244321}">
                <p14:modId xmlns:p14="http://schemas.microsoft.com/office/powerpoint/2010/main" val="4096249919"/>
              </p:ext>
            </p:extLst>
          </p:nvPr>
        </p:nvGraphicFramePr>
        <p:xfrm>
          <a:off x="1652380" y="1128251"/>
          <a:ext cx="8887239" cy="53020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7792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899745" y="502280"/>
            <a:ext cx="10392508" cy="765175"/>
          </a:xfrm>
        </p:spPr>
        <p:txBody>
          <a:bodyPr wrap="square" anchor="b">
            <a:normAutofit/>
          </a:bodyPr>
          <a:lstStyle/>
          <a:p>
            <a:pPr algn="ctr"/>
            <a:r>
              <a:rPr lang="nb-NO" sz="3200" dirty="0">
                <a:solidFill>
                  <a:srgbClr val="C8102E"/>
                </a:solidFill>
              </a:rPr>
              <a:t>Arbeidsledighet</a:t>
            </a:r>
            <a:endParaRPr lang="nb-NO" sz="2000" dirty="0">
              <a:solidFill>
                <a:srgbClr val="C8102E"/>
              </a:solidFill>
            </a:endParaRP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fld id="{B01D6A19-7398-44A9-9743-804DE68A4930}" type="slidenum">
              <a:rPr lang="nb-NO" smtClean="0"/>
              <a:t>15</a:t>
            </a:fld>
            <a:endParaRPr lang="nb-NO"/>
          </a:p>
        </p:txBody>
      </p:sp>
      <p:sp>
        <p:nvSpPr>
          <p:cNvPr id="9" name="TekstSylinder 8">
            <a:extLst>
              <a:ext uri="{FF2B5EF4-FFF2-40B4-BE49-F238E27FC236}">
                <a16:creationId xmlns:a16="http://schemas.microsoft.com/office/drawing/2014/main" id="{DE87C161-A8C1-4B9D-74D6-DC3D2B6F07A2}"/>
              </a:ext>
            </a:extLst>
          </p:cNvPr>
          <p:cNvSpPr txBox="1"/>
          <p:nvPr/>
        </p:nvSpPr>
        <p:spPr>
          <a:xfrm>
            <a:off x="1269659" y="6404798"/>
            <a:ext cx="6096000" cy="261610"/>
          </a:xfrm>
          <a:prstGeom prst="rect">
            <a:avLst/>
          </a:prstGeom>
          <a:noFill/>
        </p:spPr>
        <p:txBody>
          <a:bodyPr wrap="square">
            <a:spAutoFit/>
          </a:bodyPr>
          <a:lstStyle/>
          <a:p>
            <a:r>
              <a:rPr lang="nb-NO" sz="1100" b="1" i="1" dirty="0">
                <a:solidFill>
                  <a:schemeClr val="bg1">
                    <a:lumMod val="50000"/>
                  </a:schemeClr>
                </a:solidFill>
              </a:rPr>
              <a:t>Merk: </a:t>
            </a:r>
            <a:r>
              <a:rPr lang="nb-NO" sz="1100" i="1" dirty="0">
                <a:solidFill>
                  <a:schemeClr val="bg1">
                    <a:lumMod val="50000"/>
                  </a:schemeClr>
                </a:solidFill>
              </a:rPr>
              <a:t>Kandidater som er studenter (som hovedbeskjeftigelse) er tatt ut i denne analysen. </a:t>
            </a:r>
          </a:p>
        </p:txBody>
      </p:sp>
      <p:graphicFrame>
        <p:nvGraphicFramePr>
          <p:cNvPr id="6" name="Chart 5">
            <a:extLst>
              <a:ext uri="{FF2B5EF4-FFF2-40B4-BE49-F238E27FC236}">
                <a16:creationId xmlns:a16="http://schemas.microsoft.com/office/drawing/2014/main" id="{ACA4D36C-679C-D48A-5640-0BB3EADAD219}"/>
              </a:ext>
            </a:extLst>
          </p:cNvPr>
          <p:cNvGraphicFramePr>
            <a:graphicFrameLocks/>
          </p:cNvGraphicFramePr>
          <p:nvPr>
            <p:extLst>
              <p:ext uri="{D42A27DB-BD31-4B8C-83A1-F6EECF244321}">
                <p14:modId xmlns:p14="http://schemas.microsoft.com/office/powerpoint/2010/main" val="3341054314"/>
              </p:ext>
            </p:extLst>
          </p:nvPr>
        </p:nvGraphicFramePr>
        <p:xfrm>
          <a:off x="1768474" y="1568269"/>
          <a:ext cx="8655051" cy="4535715"/>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10">
            <a:extLst>
              <a:ext uri="{FF2B5EF4-FFF2-40B4-BE49-F238E27FC236}">
                <a16:creationId xmlns:a16="http://schemas.microsoft.com/office/drawing/2014/main" id="{CAE0A9D6-CB1A-2000-375C-330C62F4F8FF}"/>
              </a:ext>
            </a:extLst>
          </p:cNvPr>
          <p:cNvSpPr/>
          <p:nvPr/>
        </p:nvSpPr>
        <p:spPr>
          <a:xfrm>
            <a:off x="1768474" y="3240454"/>
            <a:ext cx="8655051" cy="52045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70502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15188" y="176425"/>
            <a:ext cx="12176812" cy="813259"/>
          </a:xfrm>
        </p:spPr>
        <p:txBody>
          <a:bodyPr wrap="square" anchor="b">
            <a:normAutofit fontScale="90000"/>
          </a:bodyPr>
          <a:lstStyle/>
          <a:p>
            <a:pPr algn="ctr"/>
            <a:r>
              <a:rPr lang="nb-NO" sz="3200" dirty="0">
                <a:solidFill>
                  <a:srgbClr val="D2002B"/>
                </a:solidFill>
                <a:latin typeface="Helvetica"/>
                <a:cs typeface="Helvetica"/>
              </a:rPr>
              <a:t>Arbeidsledighet pr</a:t>
            </a:r>
            <a:br>
              <a:rPr lang="nb-NO" sz="3200" dirty="0">
                <a:solidFill>
                  <a:srgbClr val="D2002B"/>
                </a:solidFill>
                <a:latin typeface="Helvetica"/>
                <a:cs typeface="Helvetica"/>
              </a:rPr>
            </a:br>
            <a:r>
              <a:rPr lang="nb-NO" sz="3200" dirty="0">
                <a:solidFill>
                  <a:srgbClr val="D2002B"/>
                </a:solidFill>
                <a:latin typeface="Helvetica"/>
                <a:cs typeface="Helvetica"/>
              </a:rPr>
              <a:t>studieprogram ved Handelshøyskolen</a:t>
            </a: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9" name="TekstSylinder 8">
            <a:extLst>
              <a:ext uri="{FF2B5EF4-FFF2-40B4-BE49-F238E27FC236}">
                <a16:creationId xmlns:a16="http://schemas.microsoft.com/office/drawing/2014/main" id="{DE87C161-A8C1-4B9D-74D6-DC3D2B6F07A2}"/>
              </a:ext>
            </a:extLst>
          </p:cNvPr>
          <p:cNvSpPr txBox="1"/>
          <p:nvPr/>
        </p:nvSpPr>
        <p:spPr>
          <a:xfrm>
            <a:off x="3396909" y="6575062"/>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100" b="1" i="1" u="none" strike="noStrike" kern="1200" cap="none" spc="0" normalizeH="0" baseline="0" noProof="0" dirty="0">
                <a:ln>
                  <a:noFill/>
                </a:ln>
                <a:solidFill>
                  <a:srgbClr val="FFFFFF">
                    <a:lumMod val="50000"/>
                  </a:srgbClr>
                </a:solidFill>
                <a:effectLst/>
                <a:uLnTx/>
                <a:uFillTx/>
                <a:latin typeface="Arial"/>
                <a:ea typeface="+mn-ea"/>
                <a:cs typeface="Arial"/>
              </a:rPr>
              <a:t>Merk: </a:t>
            </a:r>
            <a:r>
              <a:rPr kumimoji="0" lang="nb-NO" sz="1100" b="0" i="1" u="none" strike="noStrike" kern="1200" cap="none" spc="0" normalizeH="0" baseline="0" noProof="0" dirty="0">
                <a:ln>
                  <a:noFill/>
                </a:ln>
                <a:solidFill>
                  <a:srgbClr val="FFFFFF">
                    <a:lumMod val="50000"/>
                  </a:srgbClr>
                </a:solidFill>
                <a:effectLst/>
                <a:uLnTx/>
                <a:uFillTx/>
                <a:latin typeface="Arial"/>
                <a:ea typeface="+mn-ea"/>
                <a:cs typeface="Arial"/>
              </a:rPr>
              <a:t>Kandidater som er studenter (som hovedbeskjeftigelse) er tatt ut i denne analysen. </a:t>
            </a:r>
          </a:p>
        </p:txBody>
      </p:sp>
      <p:graphicFrame>
        <p:nvGraphicFramePr>
          <p:cNvPr id="6" name="Chart 5">
            <a:extLst>
              <a:ext uri="{FF2B5EF4-FFF2-40B4-BE49-F238E27FC236}">
                <a16:creationId xmlns:a16="http://schemas.microsoft.com/office/drawing/2014/main" id="{5341B4AF-DCF1-1D27-557D-C2F57D043281}"/>
              </a:ext>
            </a:extLst>
          </p:cNvPr>
          <p:cNvGraphicFramePr>
            <a:graphicFrameLocks/>
          </p:cNvGraphicFramePr>
          <p:nvPr>
            <p:extLst>
              <p:ext uri="{D42A27DB-BD31-4B8C-83A1-F6EECF244321}">
                <p14:modId xmlns:p14="http://schemas.microsoft.com/office/powerpoint/2010/main" val="355704242"/>
              </p:ext>
            </p:extLst>
          </p:nvPr>
        </p:nvGraphicFramePr>
        <p:xfrm>
          <a:off x="3452601" y="1221123"/>
          <a:ext cx="5286798" cy="48890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47626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17448" y="2784"/>
            <a:ext cx="12176812" cy="689547"/>
          </a:xfrm>
        </p:spPr>
        <p:txBody>
          <a:bodyPr wrap="square" anchor="b">
            <a:normAutofit/>
          </a:bodyPr>
          <a:lstStyle/>
          <a:p>
            <a:pPr algn="ctr"/>
            <a:r>
              <a:rPr lang="nb-NO" sz="3200" dirty="0">
                <a:solidFill>
                  <a:srgbClr val="D2002B"/>
                </a:solidFill>
                <a:latin typeface="Helvetica"/>
                <a:cs typeface="Helvetica"/>
              </a:rPr>
              <a:t>Bransjene handelshøyskolekandidatene jobber i</a:t>
            </a: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graphicFrame>
        <p:nvGraphicFramePr>
          <p:cNvPr id="7" name="Chart 6">
            <a:extLst>
              <a:ext uri="{FF2B5EF4-FFF2-40B4-BE49-F238E27FC236}">
                <a16:creationId xmlns:a16="http://schemas.microsoft.com/office/drawing/2014/main" id="{7D986A45-FFFF-7DA0-9116-5714885D744A}"/>
              </a:ext>
            </a:extLst>
          </p:cNvPr>
          <p:cNvGraphicFramePr>
            <a:graphicFrameLocks/>
          </p:cNvGraphicFramePr>
          <p:nvPr>
            <p:extLst>
              <p:ext uri="{D42A27DB-BD31-4B8C-83A1-F6EECF244321}">
                <p14:modId xmlns:p14="http://schemas.microsoft.com/office/powerpoint/2010/main" val="2614045878"/>
              </p:ext>
            </p:extLst>
          </p:nvPr>
        </p:nvGraphicFramePr>
        <p:xfrm>
          <a:off x="1890894" y="970939"/>
          <a:ext cx="8429919" cy="52409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9500783"/>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0" y="23678"/>
            <a:ext cx="12192000" cy="709922"/>
          </a:xfrm>
        </p:spPr>
        <p:txBody>
          <a:bodyPr wrap="square" anchor="b">
            <a:normAutofit fontScale="90000"/>
          </a:bodyPr>
          <a:lstStyle/>
          <a:p>
            <a:pPr algn="ctr"/>
            <a:r>
              <a:rPr lang="nb-NO" sz="3200">
                <a:solidFill>
                  <a:srgbClr val="D2002B"/>
                </a:solidFill>
              </a:rPr>
              <a:t>Generell/fagspesifikk kompetanse i studiene i nåværende jobb </a:t>
            </a: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3" name="Plassholder for innhold 2">
            <a:extLst>
              <a:ext uri="{FF2B5EF4-FFF2-40B4-BE49-F238E27FC236}">
                <a16:creationId xmlns:a16="http://schemas.microsoft.com/office/drawing/2014/main" id="{83D733CA-3C2B-83ED-93BB-E9BF08178076}"/>
              </a:ext>
            </a:extLst>
          </p:cNvPr>
          <p:cNvSpPr txBox="1">
            <a:spLocks/>
          </p:cNvSpPr>
          <p:nvPr/>
        </p:nvSpPr>
        <p:spPr bwMode="auto">
          <a:xfrm>
            <a:off x="73891" y="6576877"/>
            <a:ext cx="2040318"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marR="0" lvl="0" indent="0" algn="ctr" defTabSz="914400" rtl="0" eaLnBrk="1" fontAlgn="base" latinLnBrk="0" hangingPunct="1">
              <a:lnSpc>
                <a:spcPct val="100000"/>
              </a:lnSpc>
              <a:spcBef>
                <a:spcPct val="20000"/>
              </a:spcBef>
              <a:spcAft>
                <a:spcPct val="0"/>
              </a:spcAft>
              <a:buClr>
                <a:srgbClr val="02C2F1"/>
              </a:buClr>
              <a:buSzPct val="70000"/>
              <a:buFont typeface="Wingdings" pitchFamily="2" charset="2"/>
              <a:buNone/>
              <a:tabLst/>
              <a:defRPr/>
            </a:pPr>
            <a:endParaRPr kumimoji="0" lang="nb-NO" sz="1050" b="0" i="1" u="none" strike="noStrike" kern="0" cap="none" spc="0" normalizeH="0" baseline="0" noProof="0">
              <a:ln>
                <a:noFill/>
              </a:ln>
              <a:solidFill>
                <a:srgbClr val="FFFFFF">
                  <a:lumMod val="50000"/>
                </a:srgbClr>
              </a:solidFill>
              <a:effectLst/>
              <a:highlight>
                <a:srgbClr val="FFFF00"/>
              </a:highlight>
              <a:uLnTx/>
              <a:uFillTx/>
              <a:latin typeface="Arial"/>
              <a:ea typeface="+mn-ea"/>
              <a:cs typeface="Arial"/>
            </a:endParaRPr>
          </a:p>
        </p:txBody>
      </p:sp>
      <p:sp>
        <p:nvSpPr>
          <p:cNvPr id="5" name="Plassholder for innhold 2">
            <a:extLst>
              <a:ext uri="{FF2B5EF4-FFF2-40B4-BE49-F238E27FC236}">
                <a16:creationId xmlns:a16="http://schemas.microsoft.com/office/drawing/2014/main" id="{97EF7A79-4E4B-BE9D-E4D7-4C7E52803721}"/>
              </a:ext>
            </a:extLst>
          </p:cNvPr>
          <p:cNvSpPr txBox="1">
            <a:spLocks/>
          </p:cNvSpPr>
          <p:nvPr/>
        </p:nvSpPr>
        <p:spPr bwMode="auto">
          <a:xfrm>
            <a:off x="1442540" y="817434"/>
            <a:ext cx="9306920" cy="58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0" u="none" strike="noStrike" dirty="0">
                <a:solidFill>
                  <a:srgbClr val="333333"/>
                </a:solidFill>
                <a:effectLst/>
                <a:latin typeface="Tableau Book"/>
              </a:rPr>
              <a:t>Hvordan opplever du sammenhengen mellom utdanningen du har tatt og din nåværende jobb? </a:t>
            </a:r>
          </a:p>
          <a:p>
            <a:pPr algn="ctr"/>
            <a:r>
              <a:rPr lang="nb-NO" sz="1400" i="0" u="none" strike="noStrike" dirty="0">
                <a:solidFill>
                  <a:srgbClr val="333333"/>
                </a:solidFill>
                <a:effectLst/>
                <a:latin typeface="Tableau Book"/>
              </a:rPr>
              <a:t>Andel som har svart «</a:t>
            </a:r>
            <a:r>
              <a:rPr lang="nb-NO" sz="1400" dirty="0">
                <a:solidFill>
                  <a:srgbClr val="333333"/>
                </a:solidFill>
                <a:latin typeface="Tableau Book"/>
              </a:rPr>
              <a:t>I</a:t>
            </a:r>
            <a:r>
              <a:rPr lang="nb-NO" sz="1400" i="0" u="none" strike="noStrike" dirty="0">
                <a:solidFill>
                  <a:srgbClr val="333333"/>
                </a:solidFill>
                <a:effectLst/>
                <a:latin typeface="Tableau Book"/>
              </a:rPr>
              <a:t> ganske stor grad»</a:t>
            </a:r>
            <a:r>
              <a:rPr lang="nb-NO" sz="1400" dirty="0">
                <a:solidFill>
                  <a:srgbClr val="333333"/>
                </a:solidFill>
                <a:latin typeface="Tableau Book"/>
              </a:rPr>
              <a:t> og «</a:t>
            </a:r>
            <a:r>
              <a:rPr lang="nb-NO" sz="1400" i="0" u="none" strike="noStrike" dirty="0">
                <a:solidFill>
                  <a:srgbClr val="333333"/>
                </a:solidFill>
                <a:effectLst/>
                <a:latin typeface="Tableau Book"/>
              </a:rPr>
              <a:t>I svært stor grad» ved Handelshøyskolen. </a:t>
            </a:r>
            <a:endParaRPr lang="nb-NO" dirty="0"/>
          </a:p>
        </p:txBody>
      </p:sp>
      <p:graphicFrame>
        <p:nvGraphicFramePr>
          <p:cNvPr id="6" name="Chart 5">
            <a:extLst>
              <a:ext uri="{FF2B5EF4-FFF2-40B4-BE49-F238E27FC236}">
                <a16:creationId xmlns:a16="http://schemas.microsoft.com/office/drawing/2014/main" id="{A6576C5C-5774-4728-98A6-5A1AA450001A}"/>
              </a:ext>
            </a:extLst>
          </p:cNvPr>
          <p:cNvGraphicFramePr>
            <a:graphicFrameLocks/>
          </p:cNvGraphicFramePr>
          <p:nvPr>
            <p:extLst>
              <p:ext uri="{D42A27DB-BD31-4B8C-83A1-F6EECF244321}">
                <p14:modId xmlns:p14="http://schemas.microsoft.com/office/powerpoint/2010/main" val="1678610432"/>
              </p:ext>
            </p:extLst>
          </p:nvPr>
        </p:nvGraphicFramePr>
        <p:xfrm>
          <a:off x="1774996" y="1524501"/>
          <a:ext cx="8203598" cy="49289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3399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854927-6A7E-EFFB-62F7-FE4DB194C8A1}"/>
              </a:ext>
            </a:extLst>
          </p:cNvPr>
          <p:cNvSpPr>
            <a:spLocks noGrp="1"/>
          </p:cNvSpPr>
          <p:nvPr>
            <p:ph type="sldNum" sz="quarter" idx="12"/>
          </p:nvPr>
        </p:nvSpPr>
        <p:spPr/>
        <p:txBody>
          <a:bodyPr/>
          <a:lstStyle/>
          <a:p>
            <a:fld id="{B01D6A19-7398-44A9-9743-804DE68A4930}" type="slidenum">
              <a:rPr lang="nb-NO" smtClean="0"/>
              <a:t>19</a:t>
            </a:fld>
            <a:endParaRPr lang="nb-NO"/>
          </a:p>
        </p:txBody>
      </p:sp>
      <p:sp>
        <p:nvSpPr>
          <p:cNvPr id="6" name="Tittel 1">
            <a:extLst>
              <a:ext uri="{FF2B5EF4-FFF2-40B4-BE49-F238E27FC236}">
                <a16:creationId xmlns:a16="http://schemas.microsoft.com/office/drawing/2014/main" id="{500F50DC-C8CE-F2F4-BF76-DD08C1C6B41B}"/>
              </a:ext>
            </a:extLst>
          </p:cNvPr>
          <p:cNvSpPr>
            <a:spLocks noGrp="1"/>
          </p:cNvSpPr>
          <p:nvPr>
            <p:ph type="title"/>
          </p:nvPr>
        </p:nvSpPr>
        <p:spPr>
          <a:xfrm>
            <a:off x="0" y="23677"/>
            <a:ext cx="12192000" cy="1147031"/>
          </a:xfrm>
        </p:spPr>
        <p:txBody>
          <a:bodyPr wrap="square" anchor="b">
            <a:normAutofit/>
          </a:bodyPr>
          <a:lstStyle/>
          <a:p>
            <a:pPr algn="ctr"/>
            <a:r>
              <a:rPr lang="nb-NO" sz="3200" dirty="0">
                <a:solidFill>
                  <a:srgbClr val="D2002B"/>
                </a:solidFill>
              </a:rPr>
              <a:t>Generell/fagspesifikk kompetanse i studiene i nåværende jobb brutt ned på studieprogram</a:t>
            </a:r>
          </a:p>
        </p:txBody>
      </p:sp>
      <p:sp>
        <p:nvSpPr>
          <p:cNvPr id="3" name="Plassholder for innhold 2">
            <a:extLst>
              <a:ext uri="{FF2B5EF4-FFF2-40B4-BE49-F238E27FC236}">
                <a16:creationId xmlns:a16="http://schemas.microsoft.com/office/drawing/2014/main" id="{393A7BE7-0082-BE4F-1E7F-9BFBCA25EE1E}"/>
              </a:ext>
            </a:extLst>
          </p:cNvPr>
          <p:cNvSpPr txBox="1">
            <a:spLocks/>
          </p:cNvSpPr>
          <p:nvPr/>
        </p:nvSpPr>
        <p:spPr bwMode="auto">
          <a:xfrm>
            <a:off x="1442540" y="1336979"/>
            <a:ext cx="9306920" cy="48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0" u="none" strike="noStrike">
                <a:solidFill>
                  <a:srgbClr val="333333"/>
                </a:solidFill>
                <a:effectLst/>
                <a:latin typeface="Tableau Book"/>
              </a:rPr>
              <a:t>Hvordan opplever du sammenhengen mellom utdanningen du har tatt og din nåværende jobb? </a:t>
            </a:r>
          </a:p>
          <a:p>
            <a:pPr algn="ctr"/>
            <a:r>
              <a:rPr lang="nb-NO" sz="1400" i="0" u="none" strike="noStrike">
                <a:solidFill>
                  <a:srgbClr val="333333"/>
                </a:solidFill>
                <a:effectLst/>
                <a:latin typeface="Tableau Book"/>
              </a:rPr>
              <a:t>Andel som har svart «</a:t>
            </a:r>
            <a:r>
              <a:rPr lang="nb-NO" sz="1400">
                <a:solidFill>
                  <a:srgbClr val="333333"/>
                </a:solidFill>
                <a:latin typeface="Tableau Book"/>
              </a:rPr>
              <a:t>I</a:t>
            </a:r>
            <a:r>
              <a:rPr lang="nb-NO" sz="1400" i="0" u="none" strike="noStrike">
                <a:solidFill>
                  <a:srgbClr val="333333"/>
                </a:solidFill>
                <a:effectLst/>
                <a:latin typeface="Tableau Book"/>
              </a:rPr>
              <a:t> ganske stor grad»</a:t>
            </a:r>
            <a:r>
              <a:rPr lang="nb-NO" sz="1400">
                <a:solidFill>
                  <a:srgbClr val="333333"/>
                </a:solidFill>
                <a:latin typeface="Tableau Book"/>
              </a:rPr>
              <a:t> og «</a:t>
            </a:r>
            <a:r>
              <a:rPr lang="nb-NO" sz="1400" i="0" u="none" strike="noStrike">
                <a:solidFill>
                  <a:srgbClr val="333333"/>
                </a:solidFill>
                <a:effectLst/>
                <a:latin typeface="Tableau Book"/>
              </a:rPr>
              <a:t>I stor grad». Viser kun studieprogram hvor n&gt;5.</a:t>
            </a:r>
            <a:endParaRPr lang="nb-NO" sz="1400" i="0">
              <a:solidFill>
                <a:srgbClr val="000000"/>
              </a:solidFill>
              <a:effectLst/>
              <a:latin typeface="Benton Sans Low-DPI"/>
            </a:endParaRPr>
          </a:p>
          <a:p>
            <a:br>
              <a:rPr lang="nb-NO" sz="1400"/>
            </a:br>
            <a:endParaRPr lang="nb-NO"/>
          </a:p>
        </p:txBody>
      </p:sp>
      <p:graphicFrame>
        <p:nvGraphicFramePr>
          <p:cNvPr id="2" name="Chart 1">
            <a:extLst>
              <a:ext uri="{FF2B5EF4-FFF2-40B4-BE49-F238E27FC236}">
                <a16:creationId xmlns:a16="http://schemas.microsoft.com/office/drawing/2014/main" id="{3001477A-3AE1-4771-9DFB-16731638D884}"/>
              </a:ext>
            </a:extLst>
          </p:cNvPr>
          <p:cNvGraphicFramePr>
            <a:graphicFrameLocks/>
          </p:cNvGraphicFramePr>
          <p:nvPr>
            <p:extLst>
              <p:ext uri="{D42A27DB-BD31-4B8C-83A1-F6EECF244321}">
                <p14:modId xmlns:p14="http://schemas.microsoft.com/office/powerpoint/2010/main" val="1985154191"/>
              </p:ext>
            </p:extLst>
          </p:nvPr>
        </p:nvGraphicFramePr>
        <p:xfrm>
          <a:off x="2295985" y="1922263"/>
          <a:ext cx="7747666" cy="47387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5102593"/>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99E81-6604-4CEB-CD17-C029D39EF4BF}"/>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5341452C-5B8D-1133-1A81-46AB90371046}"/>
              </a:ext>
            </a:extLst>
          </p:cNvPr>
          <p:cNvSpPr>
            <a:spLocks noGrp="1"/>
          </p:cNvSpPr>
          <p:nvPr>
            <p:ph type="title"/>
          </p:nvPr>
        </p:nvSpPr>
        <p:spPr>
          <a:xfrm>
            <a:off x="603698" y="553080"/>
            <a:ext cx="10984604" cy="486757"/>
          </a:xfrm>
        </p:spPr>
        <p:txBody>
          <a:bodyPr>
            <a:normAutofit/>
          </a:bodyPr>
          <a:lstStyle/>
          <a:p>
            <a:pPr algn="ctr"/>
            <a:r>
              <a:rPr lang="nb-NO" sz="2800">
                <a:latin typeface="Helvetica"/>
                <a:cs typeface="Helvetica"/>
              </a:rPr>
              <a:t>Erfaring fra og nytte av ulike samarbeidsformer</a:t>
            </a:r>
            <a:endParaRPr lang="nb-NO" sz="2000"/>
          </a:p>
        </p:txBody>
      </p:sp>
      <p:pic>
        <p:nvPicPr>
          <p:cNvPr id="3" name="Picture 2">
            <a:extLst>
              <a:ext uri="{FF2B5EF4-FFF2-40B4-BE49-F238E27FC236}">
                <a16:creationId xmlns:a16="http://schemas.microsoft.com/office/drawing/2014/main" id="{B72B60D9-5AAD-E1B2-D4A1-40E61FFC17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318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801008-85D8-43DB-7DC7-73AFE96266D9}"/>
              </a:ext>
            </a:extLst>
          </p:cNvPr>
          <p:cNvSpPr>
            <a:spLocks noGrp="1"/>
          </p:cNvSpPr>
          <p:nvPr>
            <p:ph type="title"/>
          </p:nvPr>
        </p:nvSpPr>
        <p:spPr>
          <a:xfrm>
            <a:off x="899745" y="89167"/>
            <a:ext cx="10392508" cy="812732"/>
          </a:xfrm>
        </p:spPr>
        <p:txBody>
          <a:bodyPr/>
          <a:lstStyle/>
          <a:p>
            <a:pPr algn="ctr"/>
            <a:r>
              <a:rPr lang="nb-NO"/>
              <a:t>Oppgavesamarbeid fordelt på fakultet</a:t>
            </a:r>
          </a:p>
        </p:txBody>
      </p:sp>
      <p:sp>
        <p:nvSpPr>
          <p:cNvPr id="4" name="Plassholder for lysbildenummer 3">
            <a:extLst>
              <a:ext uri="{FF2B5EF4-FFF2-40B4-BE49-F238E27FC236}">
                <a16:creationId xmlns:a16="http://schemas.microsoft.com/office/drawing/2014/main" id="{509FAAF2-5CC5-A3D5-7BBD-8B87DBB43DEE}"/>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D6A19-7398-44A9-9743-804DE68A4930}" type="slidenum">
              <a:rPr lang="nb-NO" smtClean="0"/>
              <a:pPr/>
              <a:t>21</a:t>
            </a:fld>
            <a:endParaRPr lang="nb-NO"/>
          </a:p>
        </p:txBody>
      </p:sp>
      <p:sp>
        <p:nvSpPr>
          <p:cNvPr id="9" name="Plassholder for innhold 2">
            <a:extLst>
              <a:ext uri="{FF2B5EF4-FFF2-40B4-BE49-F238E27FC236}">
                <a16:creationId xmlns:a16="http://schemas.microsoft.com/office/drawing/2014/main" id="{0FC57986-C8DD-45AF-A8AD-FC8FFF5D49F9}"/>
              </a:ext>
            </a:extLst>
          </p:cNvPr>
          <p:cNvSpPr txBox="1">
            <a:spLocks/>
          </p:cNvSpPr>
          <p:nvPr/>
        </p:nvSpPr>
        <p:spPr bwMode="auto">
          <a:xfrm>
            <a:off x="5636490" y="6495816"/>
            <a:ext cx="6022110"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buFont typeface="Wingdings" pitchFamily="2" charset="2"/>
              <a:buNone/>
            </a:pPr>
            <a:r>
              <a:rPr lang="nb-NO" sz="1050" b="1" i="1" kern="0"/>
              <a:t>Merknad: </a:t>
            </a:r>
            <a:r>
              <a:rPr lang="nb-NO" sz="1050" i="1" kern="0"/>
              <a:t>Tallene avgrenset til kandidater uteksaminert med hhv. bachelor eller mastergrad</a:t>
            </a:r>
            <a:endParaRPr lang="nb-NO" sz="1050" i="1" kern="0">
              <a:highlight>
                <a:srgbClr val="FFFF00"/>
              </a:highlight>
            </a:endParaRPr>
          </a:p>
        </p:txBody>
      </p:sp>
      <p:graphicFrame>
        <p:nvGraphicFramePr>
          <p:cNvPr id="5" name="Chart 4">
            <a:extLst>
              <a:ext uri="{FF2B5EF4-FFF2-40B4-BE49-F238E27FC236}">
                <a16:creationId xmlns:a16="http://schemas.microsoft.com/office/drawing/2014/main" id="{747B9F41-2322-4CB6-9CD9-263CFBC16D0A}"/>
              </a:ext>
            </a:extLst>
          </p:cNvPr>
          <p:cNvGraphicFramePr>
            <a:graphicFrameLocks/>
          </p:cNvGraphicFramePr>
          <p:nvPr/>
        </p:nvGraphicFramePr>
        <p:xfrm>
          <a:off x="2212180" y="742949"/>
          <a:ext cx="7767639" cy="5505451"/>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2">
            <a:extLst>
              <a:ext uri="{FF2B5EF4-FFF2-40B4-BE49-F238E27FC236}">
                <a16:creationId xmlns:a16="http://schemas.microsoft.com/office/drawing/2014/main" id="{32EAC841-C76B-B7CD-E3D2-0FE8CEB5C570}"/>
              </a:ext>
            </a:extLst>
          </p:cNvPr>
          <p:cNvSpPr/>
          <p:nvPr/>
        </p:nvSpPr>
        <p:spPr>
          <a:xfrm>
            <a:off x="2095500" y="894525"/>
            <a:ext cx="7884319" cy="672832"/>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37150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1E1F-74D8-6F8E-4A34-7C9BB24B486F}"/>
              </a:ext>
            </a:extLst>
          </p:cNvPr>
          <p:cNvSpPr>
            <a:spLocks noGrp="1"/>
          </p:cNvSpPr>
          <p:nvPr>
            <p:ph type="title"/>
          </p:nvPr>
        </p:nvSpPr>
        <p:spPr>
          <a:xfrm>
            <a:off x="961292" y="1"/>
            <a:ext cx="10392508" cy="949035"/>
          </a:xfrm>
        </p:spPr>
        <p:txBody>
          <a:bodyPr/>
          <a:lstStyle/>
          <a:p>
            <a:pPr algn="ctr"/>
            <a:r>
              <a:rPr lang="nb-NO"/>
              <a:t>Hvilken kompetanse kandidatene mener studiene har gitt dem</a:t>
            </a:r>
          </a:p>
        </p:txBody>
      </p:sp>
      <p:sp>
        <p:nvSpPr>
          <p:cNvPr id="5" name="Plassholder for innhold 2">
            <a:extLst>
              <a:ext uri="{FF2B5EF4-FFF2-40B4-BE49-F238E27FC236}">
                <a16:creationId xmlns:a16="http://schemas.microsoft.com/office/drawing/2014/main" id="{95BEEA0C-0845-3B56-6C72-EE541F506468}"/>
              </a:ext>
            </a:extLst>
          </p:cNvPr>
          <p:cNvSpPr txBox="1">
            <a:spLocks/>
          </p:cNvSpPr>
          <p:nvPr/>
        </p:nvSpPr>
        <p:spPr bwMode="auto">
          <a:xfrm>
            <a:off x="1442540" y="771966"/>
            <a:ext cx="9306920" cy="3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dirty="0">
                <a:solidFill>
                  <a:srgbClr val="333333"/>
                </a:solidFill>
                <a:latin typeface="Tableau Book"/>
              </a:rPr>
              <a:t>Viser a</a:t>
            </a:r>
            <a:r>
              <a:rPr lang="nb-NO" sz="1400" i="0" u="none" strike="noStrike" dirty="0">
                <a:solidFill>
                  <a:srgbClr val="333333"/>
                </a:solidFill>
                <a:effectLst/>
                <a:latin typeface="Tableau Book"/>
              </a:rPr>
              <a:t>ndel som har svart «</a:t>
            </a:r>
            <a:r>
              <a:rPr lang="nb-NO" sz="1400" dirty="0">
                <a:solidFill>
                  <a:srgbClr val="333333"/>
                </a:solidFill>
                <a:latin typeface="Tableau Book"/>
              </a:rPr>
              <a:t>I</a:t>
            </a:r>
            <a:r>
              <a:rPr lang="nb-NO" sz="1400" i="0" u="none" strike="noStrike" dirty="0">
                <a:solidFill>
                  <a:srgbClr val="333333"/>
                </a:solidFill>
                <a:effectLst/>
                <a:latin typeface="Tableau Book"/>
              </a:rPr>
              <a:t> ganske stor grad»</a:t>
            </a:r>
            <a:r>
              <a:rPr lang="nb-NO" sz="1400" dirty="0">
                <a:solidFill>
                  <a:srgbClr val="333333"/>
                </a:solidFill>
                <a:latin typeface="Tableau Book"/>
              </a:rPr>
              <a:t> og «</a:t>
            </a:r>
            <a:r>
              <a:rPr lang="nb-NO" sz="1400" i="0" u="none" strike="noStrike" dirty="0">
                <a:solidFill>
                  <a:srgbClr val="333333"/>
                </a:solidFill>
                <a:effectLst/>
                <a:latin typeface="Tableau Book"/>
              </a:rPr>
              <a:t>I svært stor grad».</a:t>
            </a:r>
            <a:endParaRPr lang="nb-NO" sz="1400" i="0" dirty="0">
              <a:solidFill>
                <a:srgbClr val="000000"/>
              </a:solidFill>
              <a:effectLst/>
              <a:latin typeface="Benton Sans Low-DPI"/>
            </a:endParaRPr>
          </a:p>
          <a:p>
            <a:br>
              <a:rPr lang="nb-NO" sz="1400" dirty="0"/>
            </a:br>
            <a:endParaRPr lang="nb-NO" dirty="0"/>
          </a:p>
        </p:txBody>
      </p:sp>
      <p:graphicFrame>
        <p:nvGraphicFramePr>
          <p:cNvPr id="3" name="Chart 2">
            <a:extLst>
              <a:ext uri="{FF2B5EF4-FFF2-40B4-BE49-F238E27FC236}">
                <a16:creationId xmlns:a16="http://schemas.microsoft.com/office/drawing/2014/main" id="{8F66F7D2-89CB-767E-7FE3-D08F7179FF58}"/>
              </a:ext>
            </a:extLst>
          </p:cNvPr>
          <p:cNvGraphicFramePr>
            <a:graphicFrameLocks noGrp="1"/>
          </p:cNvGraphicFramePr>
          <p:nvPr>
            <p:extLst>
              <p:ext uri="{D42A27DB-BD31-4B8C-83A1-F6EECF244321}">
                <p14:modId xmlns:p14="http://schemas.microsoft.com/office/powerpoint/2010/main" val="3299636451"/>
              </p:ext>
            </p:extLst>
          </p:nvPr>
        </p:nvGraphicFramePr>
        <p:xfrm>
          <a:off x="828224" y="1349478"/>
          <a:ext cx="10535552" cy="50881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7550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D42F-9B7D-4A98-E164-B2C57D5AD966}"/>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F3818B0F-13CE-0961-4061-A7C37F78EF32}"/>
              </a:ext>
            </a:extLst>
          </p:cNvPr>
          <p:cNvSpPr txBox="1">
            <a:spLocks/>
          </p:cNvSpPr>
          <p:nvPr/>
        </p:nvSpPr>
        <p:spPr>
          <a:xfrm>
            <a:off x="312420" y="-64640"/>
            <a:ext cx="11567160" cy="8735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3200">
                <a:latin typeface="Helvetica"/>
                <a:cs typeface="Helvetica"/>
              </a:rPr>
              <a:t>Ferdigheter studiet burde fokusere mer på</a:t>
            </a:r>
            <a:endParaRPr lang="nb-NO" sz="4400"/>
          </a:p>
        </p:txBody>
      </p:sp>
      <p:graphicFrame>
        <p:nvGraphicFramePr>
          <p:cNvPr id="3" name="Chart 2">
            <a:extLst>
              <a:ext uri="{FF2B5EF4-FFF2-40B4-BE49-F238E27FC236}">
                <a16:creationId xmlns:a16="http://schemas.microsoft.com/office/drawing/2014/main" id="{C62B3471-6133-4022-B892-50DB5A2B2F11}"/>
              </a:ext>
            </a:extLst>
          </p:cNvPr>
          <p:cNvGraphicFramePr>
            <a:graphicFrameLocks/>
          </p:cNvGraphicFramePr>
          <p:nvPr>
            <p:extLst>
              <p:ext uri="{D42A27DB-BD31-4B8C-83A1-F6EECF244321}">
                <p14:modId xmlns:p14="http://schemas.microsoft.com/office/powerpoint/2010/main" val="2182768342"/>
              </p:ext>
            </p:extLst>
          </p:nvPr>
        </p:nvGraphicFramePr>
        <p:xfrm>
          <a:off x="2813653" y="967907"/>
          <a:ext cx="6564693" cy="55582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4380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1957-E56E-AC9B-725A-EC7D4EB3AC54}"/>
              </a:ext>
            </a:extLst>
          </p:cNvPr>
          <p:cNvSpPr>
            <a:spLocks noGrp="1"/>
          </p:cNvSpPr>
          <p:nvPr>
            <p:ph type="title"/>
          </p:nvPr>
        </p:nvSpPr>
        <p:spPr>
          <a:xfrm>
            <a:off x="899746" y="0"/>
            <a:ext cx="10392508" cy="1080655"/>
          </a:xfrm>
        </p:spPr>
        <p:txBody>
          <a:bodyPr/>
          <a:lstStyle/>
          <a:p>
            <a:pPr algn="ctr"/>
            <a:r>
              <a:rPr lang="nb-NO" dirty="0"/>
              <a:t>Hva studieprogrammet kunne gjort annerledes for å forberede handelshøyskolekandidatene bedre på arbeidslivet (n=437)</a:t>
            </a:r>
          </a:p>
        </p:txBody>
      </p:sp>
      <p:graphicFrame>
        <p:nvGraphicFramePr>
          <p:cNvPr id="3" name="Chart 2">
            <a:extLst>
              <a:ext uri="{FF2B5EF4-FFF2-40B4-BE49-F238E27FC236}">
                <a16:creationId xmlns:a16="http://schemas.microsoft.com/office/drawing/2014/main" id="{7E0B58A8-B489-A536-2395-F5CD9B678E2B}"/>
              </a:ext>
            </a:extLst>
          </p:cNvPr>
          <p:cNvGraphicFramePr>
            <a:graphicFrameLocks noGrp="1"/>
          </p:cNvGraphicFramePr>
          <p:nvPr>
            <p:extLst>
              <p:ext uri="{D42A27DB-BD31-4B8C-83A1-F6EECF244321}">
                <p14:modId xmlns:p14="http://schemas.microsoft.com/office/powerpoint/2010/main" val="2756221564"/>
              </p:ext>
            </p:extLst>
          </p:nvPr>
        </p:nvGraphicFramePr>
        <p:xfrm>
          <a:off x="1423507" y="1133167"/>
          <a:ext cx="9491668" cy="53929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4808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6D46A531-47DC-1A93-0774-E21703F1EBCA}"/>
              </a:ext>
            </a:extLst>
          </p:cNvPr>
          <p:cNvSpPr>
            <a:spLocks noGrp="1"/>
          </p:cNvSpPr>
          <p:nvPr>
            <p:ph type="title"/>
          </p:nvPr>
        </p:nvSpPr>
        <p:spPr>
          <a:xfrm>
            <a:off x="498653" y="132965"/>
            <a:ext cx="11321581" cy="639002"/>
          </a:xfrm>
        </p:spPr>
        <p:txBody>
          <a:bodyPr>
            <a:normAutofit/>
          </a:bodyPr>
          <a:lstStyle/>
          <a:p>
            <a:pPr algn="ctr"/>
            <a:r>
              <a:rPr lang="nb-NO" sz="2800" dirty="0">
                <a:latin typeface="Helvetica"/>
                <a:cs typeface="Helvetica"/>
              </a:rPr>
              <a:t>Ferdigheter kandidatene har fått fra utdanningen</a:t>
            </a:r>
            <a:endParaRPr lang="nb-NO" sz="3600" dirty="0">
              <a:cs typeface="Helvetica"/>
            </a:endParaRPr>
          </a:p>
        </p:txBody>
      </p:sp>
      <p:sp>
        <p:nvSpPr>
          <p:cNvPr id="2" name="Plassholder for innhold 2">
            <a:extLst>
              <a:ext uri="{FF2B5EF4-FFF2-40B4-BE49-F238E27FC236}">
                <a16:creationId xmlns:a16="http://schemas.microsoft.com/office/drawing/2014/main" id="{0BA58786-85AD-5904-1F5C-11C8B91B608B}"/>
              </a:ext>
            </a:extLst>
          </p:cNvPr>
          <p:cNvSpPr txBox="1">
            <a:spLocks/>
          </p:cNvSpPr>
          <p:nvPr/>
        </p:nvSpPr>
        <p:spPr bwMode="auto">
          <a:xfrm>
            <a:off x="1442540" y="715951"/>
            <a:ext cx="9306920" cy="3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dirty="0">
                <a:solidFill>
                  <a:srgbClr val="333333"/>
                </a:solidFill>
                <a:latin typeface="Tableau Book"/>
              </a:rPr>
              <a:t>Viser a</a:t>
            </a:r>
            <a:r>
              <a:rPr lang="nb-NO" sz="1400" i="0" u="none" strike="noStrike" dirty="0">
                <a:solidFill>
                  <a:srgbClr val="333333"/>
                </a:solidFill>
                <a:effectLst/>
                <a:latin typeface="Tableau Book"/>
              </a:rPr>
              <a:t>ndel som har svart «</a:t>
            </a:r>
            <a:r>
              <a:rPr lang="nb-NO" sz="1400" dirty="0">
                <a:solidFill>
                  <a:srgbClr val="333333"/>
                </a:solidFill>
                <a:latin typeface="Tableau Book"/>
              </a:rPr>
              <a:t>I</a:t>
            </a:r>
            <a:r>
              <a:rPr lang="nb-NO" sz="1400" i="0" u="none" strike="noStrike" dirty="0">
                <a:solidFill>
                  <a:srgbClr val="333333"/>
                </a:solidFill>
                <a:effectLst/>
                <a:latin typeface="Tableau Book"/>
              </a:rPr>
              <a:t> ganske stor grad»</a:t>
            </a:r>
            <a:r>
              <a:rPr lang="nb-NO" sz="1400" dirty="0">
                <a:solidFill>
                  <a:srgbClr val="333333"/>
                </a:solidFill>
                <a:latin typeface="Tableau Book"/>
              </a:rPr>
              <a:t> og «</a:t>
            </a:r>
            <a:r>
              <a:rPr lang="nb-NO" sz="1400" i="0" u="none" strike="noStrike" dirty="0">
                <a:solidFill>
                  <a:srgbClr val="333333"/>
                </a:solidFill>
                <a:effectLst/>
                <a:latin typeface="Tableau Book"/>
              </a:rPr>
              <a:t>I svært stor grad».</a:t>
            </a:r>
            <a:endParaRPr lang="nb-NO" sz="1400" i="0" dirty="0">
              <a:solidFill>
                <a:srgbClr val="000000"/>
              </a:solidFill>
              <a:effectLst/>
              <a:latin typeface="Benton Sans Low-DPI"/>
            </a:endParaRPr>
          </a:p>
          <a:p>
            <a:br>
              <a:rPr lang="nb-NO" sz="1400" dirty="0"/>
            </a:br>
            <a:endParaRPr lang="nb-NO" dirty="0"/>
          </a:p>
        </p:txBody>
      </p:sp>
      <p:pic>
        <p:nvPicPr>
          <p:cNvPr id="4" name="Picture 3">
            <a:extLst>
              <a:ext uri="{FF2B5EF4-FFF2-40B4-BE49-F238E27FC236}">
                <a16:creationId xmlns:a16="http://schemas.microsoft.com/office/drawing/2014/main" id="{C31D9FE6-B171-02E9-4F1A-34A7B922A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23739264"/>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1_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716baeb-6c34-4100-b6c2-4fff782c7fe8">
      <Terms xmlns="http://schemas.microsoft.com/office/infopath/2007/PartnerControls"/>
    </lcf76f155ced4ddcb4097134ff3c332f>
    <TaxCatchAll xmlns="f4f13a18-8632-45d9-bc8b-0adffcb2b8c7" xsi:nil="true"/>
    <SharedWithUsers xmlns="f4f13a18-8632-45d9-bc8b-0adffcb2b8c7">
      <UserInfo>
        <DisplayName>Gøril Hannås</DisplayName>
        <AccountId>44</AccountId>
        <AccountType/>
      </UserInfo>
      <UserInfo>
        <DisplayName>Silje Holteberg</DisplayName>
        <AccountId>12</AccountId>
        <AccountType/>
      </UserInfo>
      <UserInfo>
        <DisplayName>Merethe Anette Ryen</DisplayName>
        <AccountId>63</AccountId>
        <AccountType/>
      </UserInfo>
      <UserInfo>
        <DisplayName>Arne Martin Larsen</DisplayName>
        <AccountId>89</AccountId>
        <AccountType/>
      </UserInfo>
      <UserInfo>
        <DisplayName>Thomas Eikeland Fiskå</DisplayName>
        <AccountId>145</AccountId>
        <AccountType/>
      </UserInfo>
      <UserInfo>
        <DisplayName>Saara Maria Ojanen</DisplayName>
        <AccountId>119</AccountId>
        <AccountType/>
      </UserInfo>
      <UserInfo>
        <DisplayName>Even Fjellestad</DisplayName>
        <AccountId>148</AccountId>
        <AccountType/>
      </UserInfo>
      <UserInfo>
        <DisplayName>Erle Wright Severinsen</DisplayName>
        <AccountId>150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339798B05092241B115B5A00A4EACC1" ma:contentTypeVersion="17" ma:contentTypeDescription="Opprett et nytt dokument." ma:contentTypeScope="" ma:versionID="33eaad90ddd2ac39cf187c30bd0ea56a">
  <xsd:schema xmlns:xsd="http://www.w3.org/2001/XMLSchema" xmlns:xs="http://www.w3.org/2001/XMLSchema" xmlns:p="http://schemas.microsoft.com/office/2006/metadata/properties" xmlns:ns2="f716baeb-6c34-4100-b6c2-4fff782c7fe8" xmlns:ns3="f4f13a18-8632-45d9-bc8b-0adffcb2b8c7" targetNamespace="http://schemas.microsoft.com/office/2006/metadata/properties" ma:root="true" ma:fieldsID="681688de0e5be595c85a9bedc33fcad1" ns2:_="" ns3:_="">
    <xsd:import namespace="f716baeb-6c34-4100-b6c2-4fff782c7fe8"/>
    <xsd:import namespace="f4f13a18-8632-45d9-bc8b-0adffcb2b8c7"/>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KeyPoints" minOccurs="0"/>
                <xsd:element ref="ns2:MediaServiceKeyPoints" minOccurs="0"/>
                <xsd:element ref="ns2:lcf76f155ced4ddcb4097134ff3c332f" minOccurs="0"/>
                <xsd:element ref="ns3:TaxCatchAll"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16baeb-6c34-4100-b6c2-4fff782c7f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f13a18-8632-45d9-bc8b-0adffcb2b8c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972ba86-0b1b-4cf0-a335-f0870aee4040}" ma:internalName="TaxCatchAll" ma:showField="CatchAllData" ma:web="f4f13a18-8632-45d9-bc8b-0adffcb2b8c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ECFEA6-6B03-4899-B2C6-8F73C8BE9ED7}">
  <ds:schemaRefs>
    <ds:schemaRef ds:uri="http://schemas.microsoft.com/sharepoint/v3/contenttype/forms"/>
  </ds:schemaRefs>
</ds:datastoreItem>
</file>

<file path=customXml/itemProps2.xml><?xml version="1.0" encoding="utf-8"?>
<ds:datastoreItem xmlns:ds="http://schemas.openxmlformats.org/officeDocument/2006/customXml" ds:itemID="{C615D19E-D74C-4CD7-B62D-0E41308E84A9}">
  <ds:schemaRefs>
    <ds:schemaRef ds:uri="http://purl.org/dc/terms/"/>
    <ds:schemaRef ds:uri="http://schemas.microsoft.com/office/2006/metadata/properties"/>
    <ds:schemaRef ds:uri="http://schemas.microsoft.com/office/2006/documentManagement/types"/>
    <ds:schemaRef ds:uri="f716baeb-6c34-4100-b6c2-4fff782c7fe8"/>
    <ds:schemaRef ds:uri="http://purl.org/dc/elements/1.1/"/>
    <ds:schemaRef ds:uri="http://schemas.microsoft.com/office/infopath/2007/PartnerControls"/>
    <ds:schemaRef ds:uri="http://schemas.openxmlformats.org/package/2006/metadata/core-properties"/>
    <ds:schemaRef ds:uri="f4f13a18-8632-45d9-bc8b-0adffcb2b8c7"/>
    <ds:schemaRef ds:uri="http://www.w3.org/XML/1998/namespace"/>
    <ds:schemaRef ds:uri="http://purl.org/dc/dcmitype/"/>
    <ds:schemaRef ds:uri="646aa1b6-d886-4de0-addb-37d923bd62b4"/>
    <ds:schemaRef ds:uri="c6bab986-cc8d-4952-a57a-fd17b5fbffa8"/>
  </ds:schemaRefs>
</ds:datastoreItem>
</file>

<file path=customXml/itemProps3.xml><?xml version="1.0" encoding="utf-8"?>
<ds:datastoreItem xmlns:ds="http://schemas.openxmlformats.org/officeDocument/2006/customXml" ds:itemID="{24883E90-CFED-4EF8-BFED-758677BC87F4}"/>
</file>

<file path=docProps/app.xml><?xml version="1.0" encoding="utf-8"?>
<Properties xmlns="http://schemas.openxmlformats.org/officeDocument/2006/extended-properties" xmlns:vt="http://schemas.openxmlformats.org/officeDocument/2006/docPropsVTypes">
  <TotalTime>16034</TotalTime>
  <Words>586</Words>
  <Application>Microsoft Office PowerPoint</Application>
  <PresentationFormat>Widescreen</PresentationFormat>
  <Paragraphs>104</Paragraphs>
  <Slides>25</Slides>
  <Notes>24</Notes>
  <HiddenSlides>0</HiddenSlides>
  <MMClips>0</MMClips>
  <ScaleCrop>false</ScaleCrop>
  <HeadingPairs>
    <vt:vector size="6" baseType="variant">
      <vt:variant>
        <vt:lpstr>Brukte skrifter</vt:lpstr>
      </vt:variant>
      <vt:variant>
        <vt:i4>11</vt:i4>
      </vt:variant>
      <vt:variant>
        <vt:lpstr>Tema</vt:lpstr>
      </vt:variant>
      <vt:variant>
        <vt:i4>2</vt:i4>
      </vt:variant>
      <vt:variant>
        <vt:lpstr>Lysbildetitler</vt:lpstr>
      </vt:variant>
      <vt:variant>
        <vt:i4>25</vt:i4>
      </vt:variant>
    </vt:vector>
  </HeadingPairs>
  <TitlesOfParts>
    <vt:vector size="38" baseType="lpstr">
      <vt:lpstr>Abadi ExtraLight</vt:lpstr>
      <vt:lpstr>Acumin Pro Light</vt:lpstr>
      <vt:lpstr>Acumin Pro Semibold</vt:lpstr>
      <vt:lpstr>Arial</vt:lpstr>
      <vt:lpstr>Arial</vt:lpstr>
      <vt:lpstr>Benton Sans Low-DPI</vt:lpstr>
      <vt:lpstr>Calibri</vt:lpstr>
      <vt:lpstr>Helvetica</vt:lpstr>
      <vt:lpstr>Tableau Book</vt:lpstr>
      <vt:lpstr>Verdana</vt:lpstr>
      <vt:lpstr>Wingdings</vt:lpstr>
      <vt:lpstr>UiA - Lys</vt:lpstr>
      <vt:lpstr>1_UiA - Lys</vt:lpstr>
      <vt:lpstr>PowerPoint-presentasjon</vt:lpstr>
      <vt:lpstr>PowerPoint-presentasjon</vt:lpstr>
      <vt:lpstr>Handelshøyskolens kandidater vurderer studieprogram og utdanningen litt over gjennomsnittet på UiA</vt:lpstr>
      <vt:lpstr>Andel som vil anbefale sitt studieprogram til andre pr studieprogram ved Handelshøyskolen</vt:lpstr>
      <vt:lpstr>Handelshøyskolekandidatenes vurderinger av studietiden ved UiA</vt:lpstr>
      <vt:lpstr>PowerPoint-presentasjon</vt:lpstr>
      <vt:lpstr>Overgangen til arbeidsmarkedet pr studieprogram</vt:lpstr>
      <vt:lpstr>Arbeids- og studiesituasjon</vt:lpstr>
      <vt:lpstr>Mindre tilvekst av UiA kandidater som jobber i Agder, men flere ønsker å bli værende her på sikt</vt:lpstr>
      <vt:lpstr>Bo- og arbeidssted</vt:lpstr>
      <vt:lpstr>PowerPoint-presentasjon</vt:lpstr>
      <vt:lpstr>Andel i relevant jobb</vt:lpstr>
      <vt:lpstr>PowerPoint-presentasjon</vt:lpstr>
      <vt:lpstr>Hvorfor utdanningen oppleves som lite relevant i nåværende jobb</vt:lpstr>
      <vt:lpstr>Arbeidsledighet</vt:lpstr>
      <vt:lpstr>Arbeidsledighet pr studieprogram ved Handelshøyskolen</vt:lpstr>
      <vt:lpstr>Bransjene handelshøyskolekandidatene jobber i</vt:lpstr>
      <vt:lpstr>Generell/fagspesifikk kompetanse i studiene i nåværende jobb </vt:lpstr>
      <vt:lpstr>Generell/fagspesifikk kompetanse i studiene i nåværende jobb brutt ned på studieprogram</vt:lpstr>
      <vt:lpstr>Erfaring fra og nytte av ulike samarbeidsformer</vt:lpstr>
      <vt:lpstr>Oppgavesamarbeid fordelt på fakultet</vt:lpstr>
      <vt:lpstr>Hvilken kompetanse kandidatene mener studiene har gitt dem</vt:lpstr>
      <vt:lpstr>PowerPoint-presentasjon</vt:lpstr>
      <vt:lpstr>Hva studieprogrammet kunne gjort annerledes for å forberede handelshøyskolekandidatene bedre på arbeidslivet (n=437)</vt:lpstr>
      <vt:lpstr>Ferdigheter kandidatene har fått fra utdanningen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
  <cp:lastModifiedBy>Merethe Anette Ryen</cp:lastModifiedBy>
  <cp:revision>237</cp:revision>
  <dcterms:created xsi:type="dcterms:W3CDTF">2020-01-10T13:31:29Z</dcterms:created>
  <dcterms:modified xsi:type="dcterms:W3CDTF">2026-03-02T09:34:29Z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0x0101006339798B05092241B115B5A00A4EACC1</vt:lpwstr>
  </property>
  <property fmtid="{D5CDD505-2E9C-101B-9397-08002B2CF9AE}" pid="3" name="MediaServiceImageTags">
    <vt:lpwstr/>
  </property>
  <property fmtid="{D5CDD505-2E9C-101B-9397-08002B2CF9AE}" pid="4" name="Order">
    <vt:lpwstr>71200.0000000000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y fmtid="{D5CDD505-2E9C-101B-9397-08002B2CF9AE}" pid="11" name="SharedWithUsers">
    <vt:lpwstr>44;#Gøril Hannås;#12;#Silje Holteberg;#63;#Merethe Anette Ryen;#89;#Arne Martin Larsen;#145;#Thomas Eikeland Fiskå;#119;#Saara Maria Ojanen;#148;#Even Fjellestad;#150;#Erle Wright Severinsen</vt:lpwstr>
  </property>
  <property fmtid="{D5CDD505-2E9C-101B-9397-08002B2CF9AE}" pid="12" name="MSIP_Label_695cf23d-70b0-4a80-9221-1d774ac27fb2_Enabled">
    <vt:lpwstr>true</vt:lpwstr>
  </property>
  <property fmtid="{D5CDD505-2E9C-101B-9397-08002B2CF9AE}" pid="13" name="MSIP_Label_695cf23d-70b0-4a80-9221-1d774ac27fb2_SetDate">
    <vt:lpwstr>2026-03-02T09:34:29Z</vt:lpwstr>
  </property>
  <property fmtid="{D5CDD505-2E9C-101B-9397-08002B2CF9AE}" pid="14" name="MSIP_Label_695cf23d-70b0-4a80-9221-1d774ac27fb2_Method">
    <vt:lpwstr>Standard</vt:lpwstr>
  </property>
  <property fmtid="{D5CDD505-2E9C-101B-9397-08002B2CF9AE}" pid="15" name="MSIP_Label_695cf23d-70b0-4a80-9221-1d774ac27fb2_Name">
    <vt:lpwstr>Document internal</vt:lpwstr>
  </property>
  <property fmtid="{D5CDD505-2E9C-101B-9397-08002B2CF9AE}" pid="16" name="MSIP_Label_695cf23d-70b0-4a80-9221-1d774ac27fb2_SiteId">
    <vt:lpwstr>8482881e-3699-4b3f-b135-cf4800bc1efb</vt:lpwstr>
  </property>
  <property fmtid="{D5CDD505-2E9C-101B-9397-08002B2CF9AE}" pid="17" name="MSIP_Label_695cf23d-70b0-4a80-9221-1d774ac27fb2_ActionId">
    <vt:lpwstr>2ad997bd-4ca7-4f51-9fca-183af45c72a6</vt:lpwstr>
  </property>
  <property fmtid="{D5CDD505-2E9C-101B-9397-08002B2CF9AE}" pid="18" name="MSIP_Label_695cf23d-70b0-4a80-9221-1d774ac27fb2_ContentBits">
    <vt:lpwstr>0</vt:lpwstr>
  </property>
  <property fmtid="{D5CDD505-2E9C-101B-9397-08002B2CF9AE}" pid="19" name="MSIP_Label_695cf23d-70b0-4a80-9221-1d774ac27fb2_Tag">
    <vt:lpwstr>10, 3, 0, 1</vt:lpwstr>
  </property>
</Properties>
</file>