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42803763" cy="30275213"/>
  <p:notesSz cx="6858000" cy="9144000"/>
  <p:defaultTextStyle>
    <a:defPPr>
      <a:defRPr lang="nb-NO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FE5"/>
    <a:srgbClr val="D2002B"/>
    <a:srgbClr val="FEE7E7"/>
    <a:srgbClr val="E1EDFA"/>
    <a:srgbClr val="F1E9E0"/>
    <a:srgbClr val="E9DFD1"/>
    <a:srgbClr val="FCC6A3"/>
    <a:srgbClr val="192343"/>
    <a:srgbClr val="DCE6F2"/>
    <a:srgbClr val="E1E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6"/>
    <p:restoredTop sz="96044"/>
  </p:normalViewPr>
  <p:slideViewPr>
    <p:cSldViewPr snapToGrid="0" snapToObjects="1">
      <p:cViewPr varScale="1">
        <p:scale>
          <a:sx n="49" d="100"/>
          <a:sy n="49" d="100"/>
        </p:scale>
        <p:origin x="2856" y="2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03.01.2026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03.01.2026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E9DFD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350604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E1E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274615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FE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94205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E6EF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134332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557" y="1611877"/>
            <a:ext cx="37767341" cy="478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8557" y="8059374"/>
            <a:ext cx="37732444" cy="19209345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35134757" y="28929648"/>
            <a:ext cx="184731" cy="115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6905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62091" y="28123710"/>
            <a:ext cx="4547900" cy="16118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i="0" kern="1200">
          <a:solidFill>
            <a:srgbClr val="19234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lene.b.vaala@uia.n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98" y="8323493"/>
            <a:ext cx="10673042" cy="12577077"/>
          </a:xfrm>
        </p:spPr>
        <p:txBody>
          <a:bodyPr>
            <a:normAutofit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Arbeidslivsrelevans i disiplinstudiet i pedagogikk bachelor. 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«</a:t>
            </a:r>
            <a:r>
              <a:rPr lang="nb-NO" dirty="0" err="1"/>
              <a:t>Bridging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 and </a:t>
            </a:r>
            <a:r>
              <a:rPr lang="nb-NO" dirty="0" err="1"/>
              <a:t>practice</a:t>
            </a:r>
            <a:r>
              <a:rPr lang="nb-NO" dirty="0"/>
              <a:t>»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Forfattere/prosjektdeltakere: </a:t>
            </a:r>
          </a:p>
          <a:p>
            <a:r>
              <a:rPr lang="nb-NO" dirty="0"/>
              <a:t>Lene Birgit Vaala (prosjektleder), Adina M. </a:t>
            </a:r>
            <a:r>
              <a:rPr lang="nb-NO" dirty="0" err="1"/>
              <a:t>Nydahl</a:t>
            </a:r>
            <a:r>
              <a:rPr lang="nb-NO" dirty="0"/>
              <a:t>  &amp; Sunniva Myhre (prosjektdeltakere)</a:t>
            </a: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8F60340-9412-4D0E-3F25-0EB32C9EB801}"/>
              </a:ext>
            </a:extLst>
          </p:cNvPr>
          <p:cNvSpPr/>
          <p:nvPr/>
        </p:nvSpPr>
        <p:spPr>
          <a:xfrm>
            <a:off x="13163533" y="7170821"/>
            <a:ext cx="13380517" cy="22656796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Bakgrunn</a:t>
            </a:r>
          </a:p>
          <a:p>
            <a:pPr algn="l"/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500"/>
              </a:spcBef>
            </a:pPr>
            <a:r>
              <a:rPr lang="nb-NO" sz="2400" b="1" dirty="0">
                <a:solidFill>
                  <a:schemeClr val="tx1"/>
                </a:solidFill>
              </a:rPr>
              <a:t>Stortingsmelding 16 (2021): setter søkelyset på økt arbeidslivsrelevans i høyere utdanning, og da særlig innenfor disiplinstudiene (</a:t>
            </a:r>
            <a:r>
              <a:rPr lang="en-US" sz="2400" dirty="0">
                <a:solidFill>
                  <a:schemeClr val="tx1"/>
                </a:solidFill>
              </a:rPr>
              <a:t>Meld. St. 16 (2020–2021)</a:t>
            </a:r>
            <a:endParaRPr lang="nb-NO" sz="2400" b="1" dirty="0">
              <a:solidFill>
                <a:schemeClr val="tx1"/>
              </a:solidFill>
            </a:endParaRPr>
          </a:p>
          <a:p>
            <a:pPr>
              <a:spcBef>
                <a:spcPts val="2500"/>
              </a:spcBef>
            </a:pPr>
            <a:r>
              <a:rPr lang="nb-NO" sz="2400" b="1" dirty="0">
                <a:solidFill>
                  <a:schemeClr val="tx1"/>
                </a:solidFill>
              </a:rPr>
              <a:t>I rapport fattet av universitetsstyret 19 juni (2024) fremgår det at:   </a:t>
            </a:r>
          </a:p>
          <a:p>
            <a:pPr marL="0" lvl="1" indent="0">
              <a:buFont typeface="Wingdings" pitchFamily="2" charset="2"/>
              <a:buNone/>
            </a:pPr>
            <a:r>
              <a:rPr lang="nb-NO" sz="2400" dirty="0">
                <a:solidFill>
                  <a:schemeClr val="tx1"/>
                </a:solidFill>
              </a:rPr>
              <a:t>«Alle studenter på gradsgivende studier skal som en del av studiene på </a:t>
            </a:r>
            <a:r>
              <a:rPr lang="nb-NO" sz="2400" dirty="0" err="1">
                <a:solidFill>
                  <a:schemeClr val="tx1"/>
                </a:solidFill>
              </a:rPr>
              <a:t>UiA</a:t>
            </a:r>
            <a:r>
              <a:rPr lang="nb-NO" sz="2400" dirty="0">
                <a:solidFill>
                  <a:schemeClr val="tx1"/>
                </a:solidFill>
              </a:rPr>
              <a:t> trene på- og anvende sin fagkompetanse, ferdigheter og generelle kompetanse i samarbeid med arbeids- og samfunnsliv» </a:t>
            </a:r>
          </a:p>
          <a:p>
            <a:pPr>
              <a:spcBef>
                <a:spcPts val="2500"/>
              </a:spcBef>
              <a:spcAft>
                <a:spcPts val="800"/>
              </a:spcAft>
            </a:pPr>
            <a:r>
              <a:rPr lang="nb-NO" sz="2400" b="1" dirty="0">
                <a:solidFill>
                  <a:schemeClr val="tx1"/>
                </a:solidFill>
              </a:rPr>
              <a:t>Uttalte ønsker fra studentene om autentiske kontekster for meningsfull praksisorientert læring</a:t>
            </a:r>
          </a:p>
          <a:p>
            <a:pPr marL="0" lvl="1" indent="0">
              <a:spcAft>
                <a:spcPts val="800"/>
              </a:spcAft>
              <a:buFont typeface="Wingdings" pitchFamily="2" charset="2"/>
              <a:buNone/>
            </a:pPr>
            <a:r>
              <a:rPr lang="nb-NO" sz="2400" dirty="0">
                <a:solidFill>
                  <a:schemeClr val="tx1"/>
                </a:solidFill>
              </a:rPr>
              <a:t>Kandidatundersøkelsen (2024) viser at 5 av 10 ikke får nok informasjon om hvordan kompetansen kan anvendes i arbeidslivet. </a:t>
            </a:r>
          </a:p>
          <a:p>
            <a:pPr algn="l"/>
            <a:endParaRPr lang="nb-NO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Metodisk tilnærming</a:t>
            </a: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500"/>
              </a:spcBef>
            </a:pPr>
            <a:r>
              <a:rPr lang="nb-NO" sz="2400" b="1" dirty="0">
                <a:solidFill>
                  <a:schemeClr val="tx1"/>
                </a:solidFill>
              </a:rPr>
              <a:t>Prosjektet bygger på prinsipper utledet ved metodikken arbeidsintegrert læring (AIL), eng.: </a:t>
            </a:r>
            <a:r>
              <a:rPr lang="nb-NO" sz="2400" b="1" dirty="0" err="1">
                <a:solidFill>
                  <a:schemeClr val="tx1"/>
                </a:solidFill>
              </a:rPr>
              <a:t>work-integrated</a:t>
            </a:r>
            <a:r>
              <a:rPr lang="nb-NO" sz="2400" b="1" dirty="0">
                <a:solidFill>
                  <a:schemeClr val="tx1"/>
                </a:solidFill>
              </a:rPr>
              <a:t> </a:t>
            </a:r>
            <a:r>
              <a:rPr lang="nb-NO" sz="2400" b="1" dirty="0" err="1">
                <a:solidFill>
                  <a:schemeClr val="tx1"/>
                </a:solidFill>
              </a:rPr>
              <a:t>learning</a:t>
            </a:r>
            <a:r>
              <a:rPr lang="nb-NO" sz="2400" b="1" dirty="0">
                <a:solidFill>
                  <a:schemeClr val="tx1"/>
                </a:solidFill>
              </a:rPr>
              <a:t> (WIL). </a:t>
            </a:r>
            <a:r>
              <a:rPr lang="nb-NO" sz="24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2500"/>
              </a:spcBef>
            </a:pPr>
            <a:r>
              <a:rPr lang="nb-NO" sz="2400" dirty="0">
                <a:solidFill>
                  <a:schemeClr val="tx1"/>
                </a:solidFill>
              </a:rPr>
              <a:t>Hovedprinsippene skal sikre følgende: </a:t>
            </a:r>
          </a:p>
          <a:p>
            <a:pPr marL="209676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>
                <a:solidFill>
                  <a:schemeClr val="tx1"/>
                </a:solidFill>
              </a:rPr>
              <a:t>Integrasjon</a:t>
            </a:r>
            <a:r>
              <a:rPr lang="nb-NO" sz="2400" dirty="0">
                <a:solidFill>
                  <a:schemeClr val="tx1"/>
                </a:solidFill>
              </a:rPr>
              <a:t> av teori og praksis</a:t>
            </a:r>
          </a:p>
          <a:p>
            <a:pPr marL="209676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Praksis skal være en </a:t>
            </a:r>
            <a:r>
              <a:rPr lang="nb-NO" sz="2400" b="1" dirty="0">
                <a:solidFill>
                  <a:schemeClr val="tx1"/>
                </a:solidFill>
              </a:rPr>
              <a:t>intensjonell del av studieprogrammet </a:t>
            </a:r>
            <a:r>
              <a:rPr lang="nb-NO" sz="2400" dirty="0">
                <a:solidFill>
                  <a:schemeClr val="tx1"/>
                </a:solidFill>
              </a:rPr>
              <a:t>(i arbeids- og vurderingsformer, læringsutbyttebekrivelser osv.)</a:t>
            </a:r>
          </a:p>
          <a:p>
            <a:pPr marL="209676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>
                <a:solidFill>
                  <a:schemeClr val="tx1"/>
                </a:solidFill>
              </a:rPr>
              <a:t>Autentiske</a:t>
            </a:r>
            <a:r>
              <a:rPr lang="nb-NO" sz="2400" dirty="0">
                <a:solidFill>
                  <a:schemeClr val="tx1"/>
                </a:solidFill>
              </a:rPr>
              <a:t> læringskontekster</a:t>
            </a:r>
          </a:p>
          <a:p>
            <a:pPr marL="209676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Meningsfulle og arbeidsrettede oppgaver</a:t>
            </a:r>
          </a:p>
          <a:p>
            <a:pPr marL="209676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b="1" dirty="0">
                <a:solidFill>
                  <a:schemeClr val="tx1"/>
                </a:solidFill>
              </a:rPr>
              <a:t>Relatert til studiet</a:t>
            </a:r>
            <a:r>
              <a:rPr lang="nb-NO" sz="2400" dirty="0">
                <a:solidFill>
                  <a:schemeClr val="tx1"/>
                </a:solidFill>
              </a:rPr>
              <a:t>, karrierevei</a:t>
            </a:r>
          </a:p>
          <a:p>
            <a:pPr marL="2096765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tx1"/>
                </a:solidFill>
              </a:rPr>
              <a:t>Involvering av </a:t>
            </a:r>
            <a:r>
              <a:rPr lang="nb-NO" sz="2400" b="1" dirty="0">
                <a:solidFill>
                  <a:schemeClr val="tx1"/>
                </a:solidFill>
              </a:rPr>
              <a:t>eksterne partnere</a:t>
            </a:r>
            <a:r>
              <a:rPr lang="nb-NO" sz="2400" dirty="0">
                <a:solidFill>
                  <a:schemeClr val="tx1"/>
                </a:solidFill>
              </a:rPr>
              <a:t>/arbeidsliv</a:t>
            </a:r>
          </a:p>
          <a:p>
            <a:pPr marL="228600" lvl="1" indent="0">
              <a:lnSpc>
                <a:spcPct val="150000"/>
              </a:lnSpc>
              <a:buNone/>
            </a:pPr>
            <a:r>
              <a:rPr lang="nb-NO" sz="2400" b="1" dirty="0">
                <a:solidFill>
                  <a:schemeClr val="tx1"/>
                </a:solidFill>
              </a:rPr>
              <a:t>(</a:t>
            </a:r>
            <a:r>
              <a:rPr lang="nb-NO" sz="2400" b="1" dirty="0" err="1">
                <a:solidFill>
                  <a:schemeClr val="tx1"/>
                </a:solidFill>
              </a:rPr>
              <a:t>Zegwaard</a:t>
            </a:r>
            <a:r>
              <a:rPr lang="nb-NO" sz="2400" b="1" dirty="0">
                <a:solidFill>
                  <a:schemeClr val="tx1"/>
                </a:solidFill>
              </a:rPr>
              <a:t> &amp; </a:t>
            </a:r>
            <a:r>
              <a:rPr lang="nb-NO" sz="2400" b="1" dirty="0" err="1">
                <a:solidFill>
                  <a:schemeClr val="tx1"/>
                </a:solidFill>
              </a:rPr>
              <a:t>Pretti</a:t>
            </a:r>
            <a:r>
              <a:rPr lang="nb-NO" sz="2400" b="1" dirty="0">
                <a:solidFill>
                  <a:schemeClr val="tx1"/>
                </a:solidFill>
              </a:rPr>
              <a:t>, 2023)</a:t>
            </a:r>
          </a:p>
          <a:p>
            <a:pPr indent="-1525265">
              <a:lnSpc>
                <a:spcPct val="150000"/>
              </a:lnSpc>
            </a:pPr>
            <a:endParaRPr lang="nb-NO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525265">
              <a:lnSpc>
                <a:spcPct val="150000"/>
              </a:lnSpc>
            </a:pPr>
            <a:r>
              <a:rPr lang="nb-NO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Gjennomførte aktiviteter i prosjektperioden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Gjesteforelesninger med tilhørende autentiske caser for studentaktiviteter ved eksterne bidragsytere innenfor aktuelle fagområder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Møte med profesjonelle innenfor relevante fagområder ved studentaktiviteter slik som samtaler/intervju, og med tilhørende observasjon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Utvikling av spill i samarbeid med eksterne partnere (simuleringsspill)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Studentoppdrag fra eksterne bedrifter i forbindelse med simuleringsspill (oppstart V-26)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Etablering av et 15 studiepoeng praksis-emne med oppstart august -25</a:t>
            </a:r>
          </a:p>
          <a:p>
            <a:pPr indent="-1525265">
              <a:lnSpc>
                <a:spcPct val="150000"/>
              </a:lnSpc>
            </a:pPr>
            <a:endParaRPr lang="nb-NO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525265">
              <a:lnSpc>
                <a:spcPct val="150000"/>
              </a:lnSpc>
            </a:pPr>
            <a:endParaRPr lang="nb-NO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525265">
              <a:lnSpc>
                <a:spcPct val="150000"/>
              </a:lnSpc>
            </a:pPr>
            <a:endParaRPr lang="nb-NO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525265">
              <a:lnSpc>
                <a:spcPct val="150000"/>
              </a:lnSpc>
            </a:pPr>
            <a:endParaRPr lang="nb-NO" sz="2800" dirty="0">
              <a:solidFill>
                <a:schemeClr val="tx1"/>
              </a:solidFill>
            </a:endParaRPr>
          </a:p>
          <a:p>
            <a:pPr marL="228600" lvl="1" indent="0">
              <a:lnSpc>
                <a:spcPct val="150000"/>
              </a:lnSpc>
              <a:buNone/>
            </a:pPr>
            <a:endParaRPr lang="nb-NO" sz="2400" b="1" dirty="0">
              <a:solidFill>
                <a:schemeClr val="tx1"/>
              </a:solidFill>
            </a:endParaRPr>
          </a:p>
          <a:p>
            <a:pPr algn="l"/>
            <a:endParaRPr lang="nb-NO" sz="2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2400" dirty="0">
              <a:solidFill>
                <a:schemeClr val="tx1"/>
              </a:solidFill>
            </a:endParaRP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8CD9CC76-68DC-976D-A6D2-849C26906D04}"/>
              </a:ext>
            </a:extLst>
          </p:cNvPr>
          <p:cNvSpPr/>
          <p:nvPr/>
        </p:nvSpPr>
        <p:spPr>
          <a:xfrm>
            <a:off x="27728943" y="8792148"/>
            <a:ext cx="13380517" cy="10552431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Konklusjon:</a:t>
            </a: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De </a:t>
            </a:r>
            <a:r>
              <a:rPr lang="en-US" sz="2800" dirty="0" err="1">
                <a:solidFill>
                  <a:schemeClr val="tx1"/>
                </a:solidFill>
              </a:rPr>
              <a:t>fleste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studenter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opplever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integrasjon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teori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praksis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særlig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viktig</a:t>
            </a:r>
            <a:r>
              <a:rPr lang="en-US" sz="2800" dirty="0">
                <a:solidFill>
                  <a:schemeClr val="tx1"/>
                </a:solidFill>
              </a:rPr>
              <a:t> for </a:t>
            </a:r>
            <a:r>
              <a:rPr lang="en-US" sz="2800" dirty="0" err="1">
                <a:solidFill>
                  <a:schemeClr val="tx1"/>
                </a:solidFill>
              </a:rPr>
              <a:t>meningsskaping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internalisering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kunnskap</a:t>
            </a:r>
            <a:r>
              <a:rPr lang="en-US" sz="2800" dirty="0">
                <a:solidFill>
                  <a:schemeClr val="tx1"/>
                </a:solidFill>
              </a:rPr>
              <a:t> (Aasen, 2012).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>
                <a:solidFill>
                  <a:schemeClr val="tx1"/>
                </a:solidFill>
              </a:rPr>
              <a:t>Studenter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prosjektperioden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gitt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uttrykk</a:t>
            </a:r>
            <a:r>
              <a:rPr lang="en-US" sz="2800" dirty="0">
                <a:solidFill>
                  <a:schemeClr val="tx1"/>
                </a:solidFill>
              </a:rPr>
              <a:t> for </a:t>
            </a:r>
            <a:r>
              <a:rPr lang="en-US" sz="2800" dirty="0" err="1">
                <a:solidFill>
                  <a:schemeClr val="tx1"/>
                </a:solidFill>
              </a:rPr>
              <a:t>høyere</a:t>
            </a:r>
            <a:r>
              <a:rPr lang="en-US" sz="2800" dirty="0">
                <a:solidFill>
                  <a:schemeClr val="tx1"/>
                </a:solidFill>
              </a:rPr>
              <a:t> grad av </a:t>
            </a:r>
            <a:r>
              <a:rPr lang="en-US" sz="2800" dirty="0" err="1">
                <a:solidFill>
                  <a:schemeClr val="tx1"/>
                </a:solidFill>
              </a:rPr>
              <a:t>bevissthet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omkring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egen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kompetanse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relevansen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denne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møte</a:t>
            </a:r>
            <a:r>
              <a:rPr lang="en-US" sz="2800" dirty="0">
                <a:solidFill>
                  <a:schemeClr val="tx1"/>
                </a:solidFill>
              </a:rPr>
              <a:t> med </a:t>
            </a:r>
            <a:r>
              <a:rPr lang="en-US" sz="2800" dirty="0" err="1">
                <a:solidFill>
                  <a:schemeClr val="tx1"/>
                </a:solidFill>
              </a:rPr>
              <a:t>arbeidslivskonteksten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>
                <a:solidFill>
                  <a:schemeClr val="tx1"/>
                </a:solidFill>
              </a:rPr>
              <a:t>Teorier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akkumulert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gjennom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studieløpet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tilskrives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betydning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når</a:t>
            </a:r>
            <a:r>
              <a:rPr lang="en-US" sz="2800" dirty="0">
                <a:solidFill>
                  <a:schemeClr val="tx1"/>
                </a:solidFill>
              </a:rPr>
              <a:t> de </a:t>
            </a:r>
            <a:r>
              <a:rPr lang="en-US" sz="2800" dirty="0" err="1">
                <a:solidFill>
                  <a:schemeClr val="tx1"/>
                </a:solidFill>
              </a:rPr>
              <a:t>applikeres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varierte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kontekster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leder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særlig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til</a:t>
            </a:r>
            <a:r>
              <a:rPr lang="en-US" sz="2800" dirty="0">
                <a:solidFill>
                  <a:schemeClr val="tx1"/>
                </a:solidFill>
              </a:rPr>
              <a:t> to </a:t>
            </a:r>
            <a:r>
              <a:rPr lang="en-US" sz="2800" dirty="0" err="1">
                <a:solidFill>
                  <a:schemeClr val="tx1"/>
                </a:solidFill>
              </a:rPr>
              <a:t>sentrale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elementer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hvilket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også</a:t>
            </a:r>
            <a:r>
              <a:rPr lang="en-US" sz="2800" dirty="0">
                <a:solidFill>
                  <a:schemeClr val="tx1"/>
                </a:solidFill>
              </a:rPr>
              <a:t> er av </a:t>
            </a:r>
            <a:r>
              <a:rPr lang="en-US" sz="2800" dirty="0" err="1">
                <a:solidFill>
                  <a:schemeClr val="tx1"/>
                </a:solidFill>
              </a:rPr>
              <a:t>betydning</a:t>
            </a:r>
            <a:r>
              <a:rPr lang="en-US" sz="2800" dirty="0">
                <a:solidFill>
                  <a:schemeClr val="tx1"/>
                </a:solidFill>
              </a:rPr>
              <a:t> for “</a:t>
            </a:r>
            <a:r>
              <a:rPr lang="en-US" sz="2800" dirty="0" err="1">
                <a:solidFill>
                  <a:schemeClr val="tx1"/>
                </a:solidFill>
              </a:rPr>
              <a:t>arbeidsklarhet</a:t>
            </a:r>
            <a:r>
              <a:rPr lang="en-US" sz="2800" dirty="0">
                <a:solidFill>
                  <a:schemeClr val="tx1"/>
                </a:solidFill>
              </a:rPr>
              <a:t>”/</a:t>
            </a:r>
            <a:r>
              <a:rPr lang="en-US" sz="2800" dirty="0" err="1">
                <a:solidFill>
                  <a:schemeClr val="tx1"/>
                </a:solidFill>
              </a:rPr>
              <a:t>eng.</a:t>
            </a:r>
            <a:r>
              <a:rPr lang="en-US" sz="2800" dirty="0">
                <a:solidFill>
                  <a:schemeClr val="tx1"/>
                </a:solidFill>
              </a:rPr>
              <a:t>: ”work-readiness”):</a:t>
            </a:r>
          </a:p>
          <a:p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 marL="2211065" lvl="1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Interanlisering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kunnskap</a:t>
            </a:r>
            <a:endParaRPr lang="en-US" sz="2800" dirty="0">
              <a:solidFill>
                <a:schemeClr val="tx1"/>
              </a:solidFill>
            </a:endParaRPr>
          </a:p>
          <a:p>
            <a:pPr marL="2211065" lvl="1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Overføring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kunnskap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ulike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situasjoner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problemoråder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innenfor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ulike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kontekster</a:t>
            </a:r>
            <a:endParaRPr lang="en-US" sz="2800" dirty="0">
              <a:solidFill>
                <a:schemeClr val="tx1"/>
              </a:solidFill>
            </a:endParaRPr>
          </a:p>
          <a:p>
            <a:pPr lvl="1"/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>
                <a:solidFill>
                  <a:schemeClr val="tx1"/>
                </a:solidFill>
              </a:rPr>
              <a:t>Prosjektgruppen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prosjektperioden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implementert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arbeidslivsrelevante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aktiviteter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totalt</a:t>
            </a:r>
            <a:r>
              <a:rPr lang="en-US" sz="2800" dirty="0">
                <a:solidFill>
                  <a:schemeClr val="tx1"/>
                </a:solidFill>
              </a:rPr>
              <a:t> 7 av </a:t>
            </a:r>
            <a:r>
              <a:rPr lang="en-US" sz="2800" dirty="0" err="1">
                <a:solidFill>
                  <a:schemeClr val="tx1"/>
                </a:solidFill>
              </a:rPr>
              <a:t>bachelorprogrammets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emner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tilsvarer</a:t>
            </a:r>
            <a:r>
              <a:rPr lang="en-US" sz="2800" dirty="0">
                <a:solidFill>
                  <a:schemeClr val="tx1"/>
                </a:solidFill>
              </a:rPr>
              <a:t> 85 </a:t>
            </a:r>
            <a:r>
              <a:rPr lang="en-US" sz="2800" dirty="0" err="1">
                <a:solidFill>
                  <a:schemeClr val="tx1"/>
                </a:solidFill>
              </a:rPr>
              <a:t>studiepoeng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totalt</a:t>
            </a:r>
            <a:r>
              <a:rPr lang="en-US" sz="2800" dirty="0">
                <a:solidFill>
                  <a:schemeClr val="tx1"/>
                </a:solidFill>
              </a:rPr>
              <a:t> 180).  </a:t>
            </a:r>
            <a:r>
              <a:rPr lang="en-US" sz="2800" dirty="0" err="1">
                <a:solidFill>
                  <a:schemeClr val="tx1"/>
                </a:solidFill>
              </a:rPr>
              <a:t>Aktivitetene</a:t>
            </a:r>
            <a:r>
              <a:rPr lang="en-US" sz="2800" dirty="0">
                <a:solidFill>
                  <a:schemeClr val="tx1"/>
                </a:solidFill>
              </a:rPr>
              <a:t> er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all </a:t>
            </a:r>
            <a:r>
              <a:rPr lang="en-US" sz="2800" dirty="0" err="1">
                <a:solidFill>
                  <a:schemeClr val="tx1"/>
                </a:solidFill>
              </a:rPr>
              <a:t>hovedsak</a:t>
            </a:r>
            <a:r>
              <a:rPr lang="en-US" sz="2800" dirty="0">
                <a:solidFill>
                  <a:schemeClr val="tx1"/>
                </a:solidFill>
              </a:rPr>
              <a:t> av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slik</a:t>
            </a:r>
            <a:r>
              <a:rPr lang="en-US" sz="2800" dirty="0">
                <a:solidFill>
                  <a:schemeClr val="tx1"/>
                </a:solidFill>
              </a:rPr>
              <a:t> art at de </a:t>
            </a:r>
            <a:r>
              <a:rPr lang="en-US" sz="2800" dirty="0" err="1">
                <a:solidFill>
                  <a:schemeClr val="tx1"/>
                </a:solidFill>
              </a:rPr>
              <a:t>vil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kunne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videreføres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etter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prosjektets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utløp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samt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utvides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omfang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C309176F-BFAD-31D3-D8F8-28004F6F252E}"/>
              </a:ext>
            </a:extLst>
          </p:cNvPr>
          <p:cNvSpPr/>
          <p:nvPr/>
        </p:nvSpPr>
        <p:spPr>
          <a:xfrm>
            <a:off x="27728943" y="20206728"/>
            <a:ext cx="13380517" cy="9132449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Utfordringer og mulige barrierer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2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1" indent="0">
              <a:buNone/>
            </a:pPr>
            <a:r>
              <a:rPr lang="en-US" sz="2800" b="1" u="sng" dirty="0" err="1">
                <a:solidFill>
                  <a:schemeClr val="tx1"/>
                </a:solidFill>
              </a:rPr>
              <a:t>Arbeidsbelastning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og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tid</a:t>
            </a:r>
            <a:r>
              <a:rPr lang="en-US" sz="2800" b="1" u="sng" dirty="0">
                <a:solidFill>
                  <a:schemeClr val="tx1"/>
                </a:solidFill>
              </a:rPr>
              <a:t>: </a:t>
            </a:r>
          </a:p>
          <a:p>
            <a:pPr marL="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Store </a:t>
            </a:r>
            <a:r>
              <a:rPr lang="en-US" sz="2800" dirty="0" err="1">
                <a:solidFill>
                  <a:schemeClr val="tx1"/>
                </a:solidFill>
              </a:rPr>
              <a:t>endringer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studieprogrammets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emner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krever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tidsressurser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hvilket</a:t>
            </a:r>
            <a:r>
              <a:rPr lang="en-US" sz="2800" dirty="0">
                <a:solidFill>
                  <a:schemeClr val="tx1"/>
                </a:solidFill>
              </a:rPr>
              <a:t> er </a:t>
            </a:r>
            <a:r>
              <a:rPr lang="en-US" sz="2800" dirty="0" err="1">
                <a:solidFill>
                  <a:schemeClr val="tx1"/>
                </a:solidFill>
              </a:rPr>
              <a:t>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knapphet</a:t>
            </a:r>
            <a:r>
              <a:rPr lang="en-US" sz="2800" dirty="0">
                <a:solidFill>
                  <a:schemeClr val="tx1"/>
                </a:solidFill>
              </a:rPr>
              <a:t> hos </a:t>
            </a:r>
            <a:r>
              <a:rPr lang="en-US" sz="2800" dirty="0" err="1">
                <a:solidFill>
                  <a:schemeClr val="tx1"/>
                </a:solidFill>
              </a:rPr>
              <a:t>emneansvarlige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faglærere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</a:p>
          <a:p>
            <a:pPr marL="0" lvl="1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sz="2800" b="1" u="sng" dirty="0" err="1">
                <a:solidFill>
                  <a:schemeClr val="tx1"/>
                </a:solidFill>
              </a:rPr>
              <a:t>Studentenes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opplevelse</a:t>
            </a:r>
            <a:r>
              <a:rPr lang="en-US" sz="2800" b="1" u="sng" dirty="0">
                <a:solidFill>
                  <a:schemeClr val="tx1"/>
                </a:solidFill>
              </a:rPr>
              <a:t> av </a:t>
            </a:r>
            <a:r>
              <a:rPr lang="en-US" sz="2800" b="1" u="sng" dirty="0" err="1">
                <a:solidFill>
                  <a:schemeClr val="tx1"/>
                </a:solidFill>
              </a:rPr>
              <a:t>relevans</a:t>
            </a:r>
            <a:r>
              <a:rPr lang="en-US" sz="2800" b="1" u="sng" dirty="0">
                <a:solidFill>
                  <a:schemeClr val="tx1"/>
                </a:solidFill>
              </a:rPr>
              <a:t>: </a:t>
            </a:r>
          </a:p>
          <a:p>
            <a:pPr marL="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Det er </a:t>
            </a:r>
            <a:r>
              <a:rPr lang="en-US" sz="2800" dirty="0" err="1">
                <a:solidFill>
                  <a:schemeClr val="tx1"/>
                </a:solidFill>
              </a:rPr>
              <a:t>viktig</a:t>
            </a:r>
            <a:r>
              <a:rPr lang="en-US" sz="2800" dirty="0">
                <a:solidFill>
                  <a:schemeClr val="tx1"/>
                </a:solidFill>
              </a:rPr>
              <a:t> at </a:t>
            </a:r>
            <a:r>
              <a:rPr lang="en-US" sz="2800" dirty="0" err="1">
                <a:solidFill>
                  <a:schemeClr val="tx1"/>
                </a:solidFill>
              </a:rPr>
              <a:t>eksterne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forelesere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utover</a:t>
            </a:r>
            <a:r>
              <a:rPr lang="en-US" sz="2800" dirty="0">
                <a:solidFill>
                  <a:schemeClr val="tx1"/>
                </a:solidFill>
              </a:rPr>
              <a:t> det rent </a:t>
            </a:r>
            <a:r>
              <a:rPr lang="en-US" sz="2800" dirty="0" err="1">
                <a:solidFill>
                  <a:schemeClr val="tx1"/>
                </a:solidFill>
              </a:rPr>
              <a:t>innholdsmessige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engasjerer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studentene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ved</a:t>
            </a:r>
            <a:r>
              <a:rPr lang="en-US" sz="2800" dirty="0">
                <a:solidFill>
                  <a:schemeClr val="tx1"/>
                </a:solidFill>
              </a:rPr>
              <a:t> meta-</a:t>
            </a:r>
            <a:r>
              <a:rPr lang="en-US" sz="2800" dirty="0" err="1">
                <a:solidFill>
                  <a:schemeClr val="tx1"/>
                </a:solidFill>
              </a:rPr>
              <a:t>kommunikasjon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forhold </a:t>
            </a:r>
            <a:r>
              <a:rPr lang="en-US" sz="2800" dirty="0" err="1">
                <a:solidFill>
                  <a:schemeClr val="tx1"/>
                </a:solidFill>
              </a:rPr>
              <a:t>til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hvorfor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noe</a:t>
            </a:r>
            <a:r>
              <a:rPr lang="en-US" sz="2800" dirty="0">
                <a:solidFill>
                  <a:schemeClr val="tx1"/>
                </a:solidFill>
              </a:rPr>
              <a:t> er relevant,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ved</a:t>
            </a:r>
            <a:r>
              <a:rPr lang="en-US" sz="2800" dirty="0">
                <a:solidFill>
                  <a:schemeClr val="tx1"/>
                </a:solidFill>
              </a:rPr>
              <a:t> det legger </a:t>
            </a:r>
            <a:r>
              <a:rPr lang="en-US" sz="2800" dirty="0" err="1">
                <a:solidFill>
                  <a:schemeClr val="tx1"/>
                </a:solidFill>
              </a:rPr>
              <a:t>til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rette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meningsskaping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brobygging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mellom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teori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praksis</a:t>
            </a:r>
            <a:r>
              <a:rPr lang="en-US" sz="2800" dirty="0">
                <a:solidFill>
                  <a:schemeClr val="tx1"/>
                </a:solidFill>
              </a:rPr>
              <a:t>). </a:t>
            </a:r>
          </a:p>
          <a:p>
            <a:pPr marL="0" lvl="1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sz="2800" b="1" u="sng" dirty="0" err="1">
                <a:solidFill>
                  <a:schemeClr val="tx1"/>
                </a:solidFill>
              </a:rPr>
              <a:t>Relevansen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i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bachelorprogrammet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i</a:t>
            </a:r>
            <a:r>
              <a:rPr lang="en-US" sz="2800" b="1" u="sng" dirty="0">
                <a:solidFill>
                  <a:schemeClr val="tx1"/>
                </a:solidFill>
              </a:rPr>
              <a:t> </a:t>
            </a:r>
            <a:r>
              <a:rPr lang="en-US" sz="2800" b="1" u="sng" dirty="0" err="1">
                <a:solidFill>
                  <a:schemeClr val="tx1"/>
                </a:solidFill>
              </a:rPr>
              <a:t>pedagogikk</a:t>
            </a:r>
            <a:endParaRPr lang="en-US" sz="2800" u="sng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en-US" sz="2800" dirty="0" err="1">
                <a:solidFill>
                  <a:schemeClr val="tx1"/>
                </a:solidFill>
              </a:rPr>
              <a:t>Arbeidsliv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begrenset</a:t>
            </a:r>
            <a:r>
              <a:rPr lang="en-US" sz="2800" dirty="0">
                <a:solidFill>
                  <a:schemeClr val="tx1"/>
                </a:solidFill>
              </a:rPr>
              <a:t> grad </a:t>
            </a:r>
            <a:r>
              <a:rPr lang="en-US" sz="2800" dirty="0" err="1">
                <a:solidFill>
                  <a:schemeClr val="tx1"/>
                </a:solidFill>
              </a:rPr>
              <a:t>kunnskap</a:t>
            </a:r>
            <a:r>
              <a:rPr lang="en-US" sz="2800" dirty="0">
                <a:solidFill>
                  <a:schemeClr val="tx1"/>
                </a:solidFill>
              </a:rPr>
              <a:t> om </a:t>
            </a:r>
            <a:r>
              <a:rPr lang="en-US" sz="2800" dirty="0" err="1">
                <a:solidFill>
                  <a:schemeClr val="tx1"/>
                </a:solidFill>
              </a:rPr>
              <a:t>relevansen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studieprogrammet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innenfor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deres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virksomheter</a:t>
            </a:r>
            <a:r>
              <a:rPr lang="en-US" sz="2800" dirty="0">
                <a:solidFill>
                  <a:schemeClr val="tx1"/>
                </a:solidFill>
              </a:rPr>
              <a:t>. Dette </a:t>
            </a:r>
            <a:r>
              <a:rPr lang="en-US" sz="2800" dirty="0" err="1">
                <a:solidFill>
                  <a:schemeClr val="tx1"/>
                </a:solidFill>
              </a:rPr>
              <a:t>gir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utfordringer</a:t>
            </a:r>
            <a:r>
              <a:rPr lang="en-US" sz="2800" dirty="0">
                <a:solidFill>
                  <a:schemeClr val="tx1"/>
                </a:solidFill>
              </a:rPr>
              <a:t> for </a:t>
            </a:r>
            <a:r>
              <a:rPr lang="en-US" sz="2800" dirty="0" err="1">
                <a:solidFill>
                  <a:schemeClr val="tx1"/>
                </a:solidFill>
              </a:rPr>
              <a:t>eksterne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samarbeid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krever</a:t>
            </a:r>
            <a:r>
              <a:rPr lang="en-US" sz="2800" dirty="0">
                <a:solidFill>
                  <a:schemeClr val="tx1"/>
                </a:solidFill>
              </a:rPr>
              <a:t> at </a:t>
            </a:r>
            <a:r>
              <a:rPr lang="en-US" sz="2800" dirty="0" err="1">
                <a:solidFill>
                  <a:schemeClr val="tx1"/>
                </a:solidFill>
              </a:rPr>
              <a:t>studieprogramleder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emneansvarlige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faglærere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begrepssette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aktualisere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studieprogrammet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innhold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305598" y="26973315"/>
            <a:ext cx="106730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Lene Birgit Vaala (prosjektleder)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lene.b.vaala@uia.no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1305598" y="23798916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241" y="1584722"/>
            <a:ext cx="7772400" cy="1440484"/>
          </a:xfrm>
          <a:prstGeom prst="rect">
            <a:avLst/>
          </a:prstGeom>
        </p:spPr>
      </p:pic>
      <p:pic>
        <p:nvPicPr>
          <p:cNvPr id="6" name="Bilde 5" descr="Et bilde som inneholder Menneskeansikt, klær, person, smil&#10;&#10;KI-generert innhold kan være feil.">
            <a:extLst>
              <a:ext uri="{FF2B5EF4-FFF2-40B4-BE49-F238E27FC236}">
                <a16:creationId xmlns:a16="http://schemas.microsoft.com/office/drawing/2014/main" id="{5F303BE0-5EF3-677F-2BF8-CE2DEF1C8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87" y="23138934"/>
            <a:ext cx="3545729" cy="347440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BB41225-334F-870F-D762-314D27481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4092" y="1584722"/>
            <a:ext cx="7772399" cy="5586099"/>
          </a:xfrm>
          <a:prstGeom prst="rect">
            <a:avLst/>
          </a:prstGeom>
          <a:noFill/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123A42B-DF7F-4DCD-D387-AA8DD719C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14481" y="2060886"/>
            <a:ext cx="2780635" cy="144048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96F10803-A374-A224-B79C-BB01BD1A2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95116" y="1608547"/>
            <a:ext cx="3756633" cy="1777753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E332E90F-BAAF-3953-792B-AE47F276EE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06838" y="3025206"/>
            <a:ext cx="4532375" cy="4570623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27806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or FIORD logoslides">
  <a:themeElements>
    <a:clrScheme name="UiA - farger">
      <a:dk1>
        <a:srgbClr val="1B2343"/>
      </a:dk1>
      <a:lt1>
        <a:srgbClr val="FFFFFF"/>
      </a:lt1>
      <a:dk2>
        <a:srgbClr val="44546A"/>
      </a:dk2>
      <a:lt2>
        <a:srgbClr val="E9DFD1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543483FB-FB3D-D546-AA5A-BBEE375A98C9}" vid="{1303508F-70BD-2A48-A4EF-3CAA89B8871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 FIORD logoslides</Template>
  <TotalTime>2666</TotalTime>
  <Words>559</Words>
  <Application>Microsoft Macintosh PowerPoint</Application>
  <PresentationFormat>Egendefinert</PresentationFormat>
  <Paragraphs>61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Nor FIORD logoslides</vt:lpstr>
      <vt:lpstr>  Arbeidslivsrelevans i disiplinstudiet i pedagogikk bachelor.      «Bridging theory and practice»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Lene Birgit Vaala</cp:lastModifiedBy>
  <cp:revision>2</cp:revision>
  <dcterms:created xsi:type="dcterms:W3CDTF">2024-04-12T07:01:53Z</dcterms:created>
  <dcterms:modified xsi:type="dcterms:W3CDTF">2026-01-05T12:28:10Z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2026-01-03T17:02:09Z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bed90452-9f26-404a-8b7f-e0ce00861403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</Properties>
</file>