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1" r:id="rId5"/>
    <p:sldId id="2563" r:id="rId6"/>
    <p:sldId id="2564" r:id="rId7"/>
    <p:sldId id="2565" r:id="rId8"/>
    <p:sldId id="278" r:id="rId9"/>
    <p:sldId id="287" r:id="rId10"/>
    <p:sldId id="256" r:id="rId11"/>
    <p:sldId id="2566" r:id="rId12"/>
    <p:sldId id="569" r:id="rId13"/>
    <p:sldId id="283" r:id="rId14"/>
    <p:sldId id="271" r:id="rId15"/>
    <p:sldId id="2567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itenskapelig poster: Effekten av digital læring på studenters motivasjon" id="{721409D7-F9F5-4882-9595-6981F7D879E7}">
          <p14:sldIdLst>
            <p14:sldId id="2561"/>
          </p14:sldIdLst>
        </p14:section>
        <p14:section name="Scientific Poster" id="{CAD5640D-19AE-46EC-877C-8524828C7DCF}">
          <p14:sldIdLst>
            <p14:sldId id="2563"/>
            <p14:sldId id="2564"/>
            <p14:sldId id="2565"/>
            <p14:sldId id="278"/>
            <p14:sldId id="287"/>
            <p14:sldId id="256"/>
            <p14:sldId id="2566"/>
            <p14:sldId id="569"/>
            <p14:sldId id="283"/>
            <p14:sldId id="271"/>
            <p14:sldId id="2567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34"/>
    <p:restoredTop sz="94752"/>
  </p:normalViewPr>
  <p:slideViewPr>
    <p:cSldViewPr snapToGrid="0">
      <p:cViewPr varScale="1">
        <p:scale>
          <a:sx n="151" d="100"/>
          <a:sy n="151" d="100"/>
        </p:scale>
        <p:origin x="22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24C68-5409-4DDE-AF3D-F4B54C33831D}" type="datetimeFigureOut">
              <a:t>23.06.2026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BCB65-A4EF-4696-9C12-D224B37386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91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mener</a:t>
            </a:r>
            <a:r>
              <a:rPr lang="en-US" dirty="0"/>
              <a:t> </a:t>
            </a:r>
            <a:r>
              <a:rPr lang="en-US" dirty="0" err="1"/>
              <a:t>studentene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bedre</a:t>
            </a:r>
            <a:endParaRPr lang="en-US" dirty="0"/>
          </a:p>
          <a:p>
            <a:r>
              <a:rPr lang="en-US" dirty="0"/>
              <a:t>Mer relevant </a:t>
            </a:r>
            <a:r>
              <a:rPr lang="en-US" dirty="0" err="1"/>
              <a:t>innhold</a:t>
            </a:r>
            <a:r>
              <a:rPr lang="en-US" dirty="0"/>
              <a:t>: er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vi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klarer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bygge</a:t>
            </a:r>
            <a:r>
              <a:rPr lang="en-US" dirty="0"/>
              <a:t> bro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praksis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således</a:t>
            </a:r>
            <a:r>
              <a:rPr lang="en-US" dirty="0"/>
              <a:t> </a:t>
            </a:r>
            <a:r>
              <a:rPr lang="en-US" dirty="0" err="1"/>
              <a:t>tillegges</a:t>
            </a:r>
            <a:r>
              <a:rPr lang="en-US" dirty="0"/>
              <a:t> </a:t>
            </a:r>
            <a:r>
              <a:rPr lang="en-US" dirty="0" err="1"/>
              <a:t>kunnskapen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mening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7F55B-7652-4491-B1C5-F1460736C5F8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2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7F55B-7652-4491-B1C5-F1460736C5F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55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7F55B-7652-4491-B1C5-F1460736C5F8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38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7F55B-7652-4491-B1C5-F1460736C5F8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35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13B62-F6D1-45BD-9D79-F0E777EFA2D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407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Spill går over 30 </a:t>
            </a:r>
            <a:r>
              <a:rPr lang="nb-NO" dirty="0" err="1"/>
              <a:t>sp</a:t>
            </a:r>
            <a:r>
              <a:rPr lang="nb-NO" dirty="0"/>
              <a:t> og 15 </a:t>
            </a:r>
            <a:r>
              <a:rPr lang="nb-NO" dirty="0" err="1"/>
              <a:t>sp</a:t>
            </a:r>
            <a:r>
              <a:rPr lang="nb-NO" dirty="0"/>
              <a:t> praksis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13B62-F6D1-45BD-9D79-F0E777EFA2D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368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Totalt sett er det </a:t>
            </a:r>
            <a:r>
              <a:rPr lang="nb-NO" sz="1200" b="1" i="1" u="sng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100 </a:t>
            </a:r>
            <a:r>
              <a:rPr lang="nb-NO" sz="1200" b="1" i="1" u="sng" kern="1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nb-NO" sz="1200" b="1" i="1" u="sng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 programmet </a:t>
            </a:r>
            <a:r>
              <a:rPr lang="nb-NO" sz="1200" i="1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som på ulike måter har et godt mulighetsrom for tilknytning til arbeidslivskontekster  i ulike former </a:t>
            </a:r>
            <a:r>
              <a:rPr lang="nb-NO" sz="1200" i="1" kern="1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(vi berører i programperioden 95 </a:t>
            </a:r>
            <a:r>
              <a:rPr lang="nb-NO" sz="1200" i="1" kern="1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nb-NO" sz="1200" i="1" kern="1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nb-NO" sz="1200" kern="100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  <a:p>
            <a:r>
              <a:rPr lang="nb-NO" dirty="0"/>
              <a:t>Bacheloroppgaven: her kan studentene oppfordres til å tenke oppdragsbasert. Også kompetansetorget kan være aktuelt å vurdere for tilknytte forespørsler.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7475197-EF76-48B8-96B8-921BFA77342C}" type="slidenum">
              <a:rPr lang="nb-NO" noProof="0" smtClean="0"/>
              <a:t>9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99221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 </a:t>
            </a:r>
            <a:r>
              <a:rPr lang="en-US" dirty="0" err="1"/>
              <a:t>metakommunikasjon</a:t>
            </a:r>
            <a:r>
              <a:rPr lang="en-US" dirty="0"/>
              <a:t> her </a:t>
            </a:r>
            <a:r>
              <a:rPr lang="en-US" dirty="0" err="1"/>
              <a:t>menes</a:t>
            </a:r>
            <a:r>
              <a:rPr lang="en-US" dirty="0"/>
              <a:t> </a:t>
            </a:r>
            <a:r>
              <a:rPr lang="en-US" dirty="0" err="1"/>
              <a:t>trekke</a:t>
            </a:r>
            <a:r>
              <a:rPr lang="en-US" dirty="0"/>
              <a:t> </a:t>
            </a:r>
            <a:r>
              <a:rPr lang="en-US" dirty="0" err="1"/>
              <a:t>paralleller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kunnskap</a:t>
            </a:r>
            <a:r>
              <a:rPr lang="en-US" dirty="0"/>
              <a:t>/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konkrete</a:t>
            </a:r>
            <a:r>
              <a:rPr lang="en-US" dirty="0"/>
              <a:t> </a:t>
            </a:r>
            <a:r>
              <a:rPr lang="en-US" dirty="0" err="1"/>
              <a:t>arbeidsoppgaver</a:t>
            </a:r>
            <a:endParaRPr lang="en-US" dirty="0"/>
          </a:p>
          <a:p>
            <a:r>
              <a:rPr lang="en-US" dirty="0" err="1"/>
              <a:t>Motivasjon</a:t>
            </a:r>
            <a:r>
              <a:rPr lang="en-US" dirty="0"/>
              <a:t>: diverse…(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studere</a:t>
            </a:r>
            <a:r>
              <a:rPr lang="en-US" dirty="0"/>
              <a:t>) – Når </a:t>
            </a:r>
            <a:r>
              <a:rPr lang="en-US" dirty="0" err="1"/>
              <a:t>faginnholdet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betydning</a:t>
            </a:r>
            <a:r>
              <a:rPr lang="en-US" dirty="0"/>
              <a:t> – </a:t>
            </a:r>
            <a:r>
              <a:rPr lang="en-US" dirty="0" err="1"/>
              <a:t>øker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motivasjon</a:t>
            </a:r>
            <a:r>
              <a:rPr lang="en-US" dirty="0"/>
              <a:t>
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since these demand more than just sitting and listening.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Naturally, implementation comes with challenges.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B64B7-39A2-4243-A71C-0E011DD83818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23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13B62-F6D1-45BD-9D79-F0E777EFA2D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5048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3483-A24C-97DB-1FAB-B1EE383D6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67300" y="-429"/>
            <a:ext cx="7142987" cy="6858429"/>
          </a:xfrm>
          <a:prstGeom prst="rect">
            <a:avLst/>
          </a:prstGeom>
          <a:gradFill>
            <a:gsLst>
              <a:gs pos="0">
                <a:srgbClr val="FF411C"/>
              </a:gs>
              <a:gs pos="100000">
                <a:srgbClr val="92248E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BF15A-228E-7325-6D7D-982EA5375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67301" y="0"/>
            <a:ext cx="7158340" cy="6858000"/>
          </a:xfrm>
          <a:prstGeom prst="rect">
            <a:avLst/>
          </a:prstGeom>
          <a:gradFill>
            <a:gsLst>
              <a:gs pos="27000">
                <a:srgbClr val="DA002F">
                  <a:alpha val="6000"/>
                </a:srgbClr>
              </a:gs>
              <a:gs pos="98000">
                <a:srgbClr val="9B3597">
                  <a:alpha val="72941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BC545E-CFDF-A40B-046E-AEC9E529B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067300" y="4571999"/>
            <a:ext cx="7140054" cy="2286000"/>
          </a:xfrm>
          <a:prstGeom prst="rect">
            <a:avLst/>
          </a:prstGeom>
          <a:gradFill>
            <a:gsLst>
              <a:gs pos="28000">
                <a:srgbClr val="FF907A">
                  <a:alpha val="40000"/>
                </a:srgbClr>
              </a:gs>
              <a:gs pos="100000">
                <a:srgbClr val="DA002F">
                  <a:alpha val="20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503D3-D62B-0038-E24C-05C4B676A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20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673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7566" y="6455664"/>
            <a:ext cx="2902571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8425" y="6455664"/>
            <a:ext cx="2986167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F2F4EA-388B-424B-AC17-965C10DAF675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08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1563624"/>
            <a:ext cx="9985248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ACF9F-8FDB-4ADC-A9FD-4B179047B36A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CCAF72-A322-2B88-2E9E-10B288C83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2EF993-7F0D-4ECF-FD85-4AAFAAAF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4571999"/>
            <a:ext cx="12192003" cy="2286219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141E1-516D-D7D9-7CAC-EBABCB07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4038600" y="4571779"/>
            <a:ext cx="8151938" cy="2286329"/>
          </a:xfrm>
          <a:prstGeom prst="rect">
            <a:avLst/>
          </a:prstGeom>
          <a:gradFill>
            <a:gsLst>
              <a:gs pos="0">
                <a:srgbClr val="FF5076">
                  <a:alpha val="0"/>
                </a:srgbClr>
              </a:gs>
              <a:gs pos="99000">
                <a:srgbClr val="91049C">
                  <a:alpha val="81961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73ECF1-2707-D092-89EA-AC6D4B79E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834054">
            <a:off x="3015414" y="2996601"/>
            <a:ext cx="2352194" cy="3826944"/>
          </a:xfrm>
          <a:custGeom>
            <a:avLst/>
            <a:gdLst>
              <a:gd name="connsiteX0" fmla="*/ 2352194 w 2352194"/>
              <a:gd name="connsiteY0" fmla="*/ 8624 h 3826944"/>
              <a:gd name="connsiteX1" fmla="*/ 749804 w 2352194"/>
              <a:gd name="connsiteY1" fmla="*/ 3826944 h 3826944"/>
              <a:gd name="connsiteX2" fmla="*/ 566692 w 2352194"/>
              <a:gd name="connsiteY2" fmla="*/ 3648149 h 3826944"/>
              <a:gd name="connsiteX3" fmla="*/ 0 w 2352194"/>
              <a:gd name="connsiteY3" fmla="*/ 2181415 h 3826944"/>
              <a:gd name="connsiteX4" fmla="*/ 2181415 w 2352194"/>
              <a:gd name="connsiteY4" fmla="*/ 0 h 382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194" h="3826944">
                <a:moveTo>
                  <a:pt x="2352194" y="8624"/>
                </a:moveTo>
                <a:lnTo>
                  <a:pt x="749804" y="3826944"/>
                </a:lnTo>
                <a:lnTo>
                  <a:pt x="566692" y="3648149"/>
                </a:lnTo>
                <a:cubicBezTo>
                  <a:pt x="214596" y="3260758"/>
                  <a:pt x="0" y="2746147"/>
                  <a:pt x="0" y="2181415"/>
                </a:cubicBezTo>
                <a:cubicBezTo>
                  <a:pt x="0" y="976653"/>
                  <a:pt x="976652" y="0"/>
                  <a:pt x="2181415" y="0"/>
                </a:cubicBezTo>
                <a:close/>
              </a:path>
            </a:pathLst>
          </a:custGeom>
          <a:gradFill>
            <a:gsLst>
              <a:gs pos="0">
                <a:srgbClr val="FFBCAF">
                  <a:alpha val="33725"/>
                </a:srgbClr>
              </a:gs>
              <a:gs pos="100000">
                <a:srgbClr val="FF907A">
                  <a:alpha val="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FDFDA-46A6-DCC7-FA34-612FC4BF8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047998" y="4571999"/>
            <a:ext cx="9143999" cy="1841109"/>
          </a:xfrm>
          <a:prstGeom prst="rect">
            <a:avLst/>
          </a:prstGeom>
          <a:gradFill>
            <a:gsLst>
              <a:gs pos="0">
                <a:srgbClr val="FF411C">
                  <a:alpha val="29804"/>
                </a:srgbClr>
              </a:gs>
              <a:gs pos="78000">
                <a:srgbClr val="DA002F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D4AF38C-0923-462D-8E8F-DFB1FB3CD655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73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0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-18287" y="4582455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949046" y="1319084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5531B838-A2A1-4E5F-8CE5-ED5C785421C8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9744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4355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58E3E8-0931-8EEE-FF77-1C25EBBE7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0C29-D9B0-E434-079F-9F0C40DF2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-1399562" y="1399556"/>
            <a:ext cx="6875820" cy="4076703"/>
          </a:xfrm>
          <a:prstGeom prst="rect">
            <a:avLst/>
          </a:prstGeom>
          <a:gradFill>
            <a:gsLst>
              <a:gs pos="11000">
                <a:srgbClr val="92248E"/>
              </a:gs>
              <a:gs pos="100000">
                <a:srgbClr val="FF411C">
                  <a:alpha val="8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F604E-FEFA-3809-8244-5B72EE7BB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90124" y="3681875"/>
            <a:ext cx="2296453" cy="4076701"/>
          </a:xfrm>
          <a:prstGeom prst="rect">
            <a:avLst/>
          </a:prstGeom>
          <a:gradFill>
            <a:gsLst>
              <a:gs pos="0">
                <a:srgbClr val="DA002F">
                  <a:alpha val="55000"/>
                </a:srgbClr>
              </a:gs>
              <a:gs pos="100000">
                <a:srgbClr val="FF907A">
                  <a:alpha val="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8E261-930C-6A44-A568-9DD2A88D3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3000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cap="all" spc="700" baseline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01768"/>
            <a:ext cx="2926080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400" baseline="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04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8" y="6455664"/>
            <a:ext cx="3227832" cy="3657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369E90C-83BE-474F-8867-84D9D4BA9A64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9FC6C-F243-CA40-35F8-13153EA5EB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8115300" cy="68684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0157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FE7F8B-D1C1-6301-75A5-2EC4374F9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-14449" y="0"/>
            <a:ext cx="1222473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8467A-A1B6-E7E6-CAD4-E63E0FE2C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7227" y="-5046"/>
            <a:ext cx="12217513" cy="686556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9C06E7-BC9C-2F5F-5DD1-D04EB713C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-25514" y="-5045"/>
            <a:ext cx="12217514" cy="6865568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chemeClr val="accent2">
                  <a:alpha val="98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261F8-8CD8-F2E0-C386-BE6A16D95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 flipV="1">
            <a:off x="3802775" y="-3817222"/>
            <a:ext cx="4571999" cy="12206450"/>
          </a:xfrm>
          <a:prstGeom prst="rect">
            <a:avLst/>
          </a:prstGeom>
          <a:gradFill>
            <a:gsLst>
              <a:gs pos="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D4A82C-6849-A88D-6D57-833E9A748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168948" flipH="1" flipV="1">
            <a:off x="1027160" y="609473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5CA38-7F60-D664-4EC0-C54B60C02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62000"/>
                </a:srgbClr>
              </a:gs>
              <a:gs pos="77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16" y="987552"/>
            <a:ext cx="7644384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spc="700" baseline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8728" y="5294376"/>
            <a:ext cx="7644384" cy="10789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B5CA67-94ED-4C14-9B73-CCE5A85B4E93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10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C38FEA-146D-53B3-36B0-5CBD80406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143995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4D35E-A520-CA7A-97CB-6D815AB4C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9143990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E890B-58C1-DD36-E90B-FFF0BE0CB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7253161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CD52CC-E8F2-3220-AE19-8A482DD1F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7949750" y="1673989"/>
            <a:ext cx="3201591" cy="4397456"/>
          </a:xfrm>
          <a:custGeom>
            <a:avLst/>
            <a:gdLst>
              <a:gd name="connsiteX0" fmla="*/ 3201591 w 3201591"/>
              <a:gd name="connsiteY0" fmla="*/ 4296647 h 4397456"/>
              <a:gd name="connsiteX1" fmla="*/ 3007294 w 3201591"/>
              <a:gd name="connsiteY1" fmla="*/ 4346606 h 4397456"/>
              <a:gd name="connsiteX2" fmla="*/ 2502877 w 3201591"/>
              <a:gd name="connsiteY2" fmla="*/ 4397456 h 4397456"/>
              <a:gd name="connsiteX3" fmla="*/ 0 w 3201591"/>
              <a:gd name="connsiteY3" fmla="*/ 1894579 h 4397456"/>
              <a:gd name="connsiteX4" fmla="*/ 733076 w 3201591"/>
              <a:gd name="connsiteY4" fmla="*/ 124777 h 4397456"/>
              <a:gd name="connsiteX5" fmla="*/ 870365 w 3201591"/>
              <a:gd name="connsiteY5" fmla="*/ 0 h 43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1591" h="4397456">
                <a:moveTo>
                  <a:pt x="3201591" y="4296647"/>
                </a:moveTo>
                <a:lnTo>
                  <a:pt x="3007294" y="4346606"/>
                </a:lnTo>
                <a:cubicBezTo>
                  <a:pt x="2844362" y="4379947"/>
                  <a:pt x="2675664" y="4397456"/>
                  <a:pt x="2502877" y="4397456"/>
                </a:cubicBezTo>
                <a:cubicBezTo>
                  <a:pt x="1120576" y="4397456"/>
                  <a:pt x="0" y="3276880"/>
                  <a:pt x="0" y="1894579"/>
                </a:cubicBezTo>
                <a:cubicBezTo>
                  <a:pt x="0" y="1203428"/>
                  <a:pt x="280144" y="577709"/>
                  <a:pt x="733076" y="124777"/>
                </a:cubicBezTo>
                <a:lnTo>
                  <a:pt x="870365" y="0"/>
                </a:ln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cap="all" spc="550" baseline="0"/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D2F463-51E0-AB87-A5B5-6942461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0796B80-FA43-2B89-5F9F-72443F8E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4909" y="6455664"/>
            <a:ext cx="347286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23C116-3055-4F7F-9A49-EB260F9EF6F6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C1096F3-B460-B6B3-0D52-AEFDD7F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489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1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E2F783-0ED7-1F0B-219A-198549E35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" y="-25866"/>
            <a:ext cx="12192005" cy="4589428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85000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09062-D41B-0E2E-C1C0-F27562ED9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805950" y="-3822495"/>
            <a:ext cx="4580101" cy="12191999"/>
          </a:xfrm>
          <a:prstGeom prst="rect">
            <a:avLst/>
          </a:prstGeom>
          <a:gradFill>
            <a:gsLst>
              <a:gs pos="0">
                <a:srgbClr val="FE4A00">
                  <a:alpha val="50000"/>
                </a:srgbClr>
              </a:gs>
              <a:gs pos="99000">
                <a:srgbClr val="A3299D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6D366-64E2-13D3-2734-861E811E1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150806" y="-25872"/>
            <a:ext cx="4041192" cy="4589427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84000">
                <a:srgbClr val="FF907A">
                  <a:alpha val="32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5B9BA8-AE27-B639-DB51-7E498FA94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5485611" y="-1118641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85216"/>
            <a:ext cx="6858000" cy="3200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cap="all" spc="55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A5EF91-D53E-428D-B2CB-7C1F753E44DB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0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1BDDB7-A96E-2151-63B9-28A103D98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7229" y="-2522"/>
            <a:ext cx="1221751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A992C5-451E-EC0E-D54A-B0AA21D57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227" y="-5045"/>
            <a:ext cx="12217513" cy="6860523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914C5-E872-F937-694B-9226A87D2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7226" y="-5045"/>
            <a:ext cx="12203060" cy="6863044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BF5D5-EB9E-9501-6A32-C2BB4C8ED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768E01-CF59-AC8E-6819-61512B528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431052" flipH="1">
            <a:off x="1403739" y="524809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865A1-AC73-67A9-BC14-E75D3F26B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07208"/>
            <a:ext cx="7772400" cy="334670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5400" cap="all" spc="7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4EA7F42-44CA-4E2D-BE54-54E50F1A95AA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94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2555FD-4C27-26F9-D396-F44BD2552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D9F56-D5FE-5416-E898-561CCD18E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226" y="2522"/>
            <a:ext cx="12210294" cy="685547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312D2-549E-F681-7F68-B8AAD2F7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383414" y="0"/>
            <a:ext cx="11826874" cy="6858000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4FFFC-E214-3024-4ED7-32DAAA7A6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4945773" y="-4953002"/>
            <a:ext cx="2286000" cy="12192001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C23C4-6670-C4D3-CA25-EAF7EB91A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048" y="-5047"/>
            <a:ext cx="12188952" cy="6420678"/>
          </a:xfrm>
          <a:prstGeom prst="rect">
            <a:avLst/>
          </a:prstGeom>
          <a:gradFill>
            <a:gsLst>
              <a:gs pos="0">
                <a:srgbClr val="FA0036">
                  <a:alpha val="22000"/>
                </a:srgbClr>
              </a:gs>
              <a:gs pos="52000">
                <a:srgbClr val="FF907A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F9AED1-BD83-3598-C1F0-DC7ED0150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481594" flipH="1">
            <a:off x="6172247" y="62627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96896"/>
            <a:ext cx="8933688" cy="356616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6000" cap="all" spc="7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5F6D2C8-34B4-4D49-8BA1-BACB1E5E91D7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11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735CD2-2790-A02E-C1A3-EB251A110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rgbClr val="FF907A"/>
              </a:gs>
              <a:gs pos="100000">
                <a:srgbClr val="DA002F">
                  <a:alpha val="88627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BCFA5-D41F-08E8-0C59-3B6D1AE8F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17416"/>
            <a:ext cx="5067300" cy="6840156"/>
          </a:xfrm>
          <a:prstGeom prst="rect">
            <a:avLst/>
          </a:prstGeom>
          <a:gradFill>
            <a:gsLst>
              <a:gs pos="22000">
                <a:srgbClr val="FF5076">
                  <a:alpha val="0"/>
                </a:srgbClr>
              </a:gs>
              <a:gs pos="99000">
                <a:srgbClr val="92248E">
                  <a:alpha val="91765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33A7D-2BA4-F824-376C-8607C290E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-20998" y="723590"/>
            <a:ext cx="6595192" cy="5638799"/>
          </a:xfrm>
          <a:prstGeom prst="rect">
            <a:avLst/>
          </a:prstGeom>
          <a:gradFill>
            <a:gsLst>
              <a:gs pos="2000">
                <a:srgbClr val="DA002F">
                  <a:alpha val="18824"/>
                </a:srgbClr>
              </a:gs>
              <a:gs pos="57000">
                <a:srgbClr val="FE4A00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C381E-3DA3-22D7-F3CB-6FF3B17D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2745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029968"/>
            <a:ext cx="4398264" cy="282549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4304" y="584688"/>
            <a:ext cx="4517136" cy="5688623"/>
          </a:xfr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FA98E2-6F7F-4A51-8E1F-EB59A50F0269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56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1" y="6408743"/>
            <a:ext cx="12191998" cy="449257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1" y="6408742"/>
            <a:ext cx="6281929" cy="449258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1014984"/>
            <a:ext cx="4489704" cy="1463040"/>
          </a:xfrm>
        </p:spPr>
        <p:txBody>
          <a:bodyPr anchor="t">
            <a:normAutofit/>
          </a:bodyPr>
          <a:lstStyle>
            <a:lvl1pPr>
              <a:defRPr sz="4000" cap="all" spc="7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6281928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86600" y="2633472"/>
            <a:ext cx="4498848" cy="2980944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685800" indent="-2286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0BB71E-4F8F-41C0-A92F-F3C4EFE8AC7B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23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3436-5FD3-4DBA-BA14-7BB2834C5EC5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813048" cy="29992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1371" y="1600200"/>
            <a:ext cx="4892656" cy="3657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3D6C-C357-4A18-98FF-C5DAE1A10B46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8E0B-8A0C-48E4-ADBA-2AC6A8CE7CBF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704088"/>
            <a:ext cx="6394704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DCCA7-F1A7-4374-A53E-DDBF6669B4DA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54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916936" cy="291693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8626" y="704088"/>
            <a:ext cx="713232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4E53C8-4441-4494-9A33-9A60A8C010FF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485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8606AF-234E-F01C-E350-3E326E5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09" y="0"/>
            <a:ext cx="12203208" cy="1698952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FF8463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6AE3A-A1C7-E9CA-615A-87942C8FD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10" y="4199"/>
            <a:ext cx="8126510" cy="1694753"/>
          </a:xfrm>
          <a:prstGeom prst="rect">
            <a:avLst/>
          </a:prstGeom>
          <a:gradFill>
            <a:gsLst>
              <a:gs pos="37000">
                <a:srgbClr val="FF6C4F">
                  <a:alpha val="41961"/>
                </a:srgbClr>
              </a:gs>
              <a:gs pos="99000">
                <a:srgbClr val="DA002F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82EBC-AF50-5C78-B731-0C4380660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6" y="-6046"/>
            <a:ext cx="12197741" cy="1694753"/>
          </a:xfrm>
          <a:prstGeom prst="rect">
            <a:avLst/>
          </a:prstGeom>
          <a:gradFill>
            <a:gsLst>
              <a:gs pos="32000">
                <a:srgbClr val="D861D4">
                  <a:alpha val="0"/>
                </a:srgbClr>
              </a:gs>
              <a:gs pos="100000">
                <a:srgbClr val="93258E">
                  <a:alpha val="65882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3"/>
            <a:ext cx="9875520" cy="406762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C27853E-A83C-4AE4-BB8D-D1C2F70D8524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91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358C6A-FFB7-7F91-94AA-423822AA8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B507E-31E7-16F8-CF5C-A1250BA87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022440" y="6406116"/>
            <a:ext cx="4169557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6400800" cy="119786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640080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47ADC-E381-68F6-8F09-4B69A1B925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22440" y="603504"/>
            <a:ext cx="35538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DBDAA-674F-41A5-9B7A-63B7C6B4BF31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BC72D07-FB95-F16C-6535-C8AEB3ACA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8316"/>
            <a:ext cx="12192000" cy="449684"/>
          </a:xfrm>
          <a:prstGeom prst="rect">
            <a:avLst/>
          </a:prstGeom>
          <a:gradFill>
            <a:gsLst>
              <a:gs pos="14000">
                <a:srgbClr val="FE4A00">
                  <a:alpha val="27843"/>
                </a:srgbClr>
              </a:gs>
              <a:gs pos="100000">
                <a:srgbClr val="DA002F">
                  <a:alpha val="84706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A119A-27E9-C86D-0929-AC7B5A35B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807553" y="6408316"/>
            <a:ext cx="8384444" cy="449684"/>
          </a:xfrm>
          <a:prstGeom prst="rect">
            <a:avLst/>
          </a:prstGeom>
          <a:gradFill>
            <a:gsLst>
              <a:gs pos="9000">
                <a:srgbClr val="D861D4">
                  <a:alpha val="67843"/>
                </a:srgbClr>
              </a:gs>
              <a:gs pos="99000">
                <a:srgbClr val="92248E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4" y="310896"/>
            <a:ext cx="6858000" cy="92354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DF379E-0D41-B503-1F7F-4E6B2B90CC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3" y="603504"/>
            <a:ext cx="31925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1380744"/>
            <a:ext cx="6858000" cy="4608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15508136-2BE5-4DEB-BFFF-CA82AE75DA81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CDB1A6A-A82E-C28C-BC71-E59067A1D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683A0-4783-F398-8347-7EAF3DEE6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491125" y="6406116"/>
            <a:ext cx="370087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907A-57F4-4BE4-B9CF-66B2A48FC3D2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5247320" y="6400799"/>
            <a:ext cx="6944677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119786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5247320" cy="640036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67FAE1-288E-FD4A-3F64-DC3B7101D93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3912" y="1856232"/>
            <a:ext cx="544068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913992-B8EA-FD20-FD4D-5B72B7A4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8C0C47F-6992-403B-A8BD-DAD08522434F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01357-21DD-EA1C-08A2-FA2DAB2250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9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6922008" y="6400799"/>
            <a:ext cx="5269988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5440680" cy="119786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28336-AE7A-4C2D-0270-493DC7303B6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544068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22008" y="-1"/>
            <a:ext cx="5269992" cy="640036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75CBF-C3DD-595A-4D09-0BDBE3A2010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EE2BF70-051F-4182-B873-1FBEE890188B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4C584-842E-9FEF-D13D-CAA866F0BFE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0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1E3123-7D9E-2A08-F196-CDF340945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22AD7-5E04-F73B-69E6-5FA92F998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284615" y="6400799"/>
            <a:ext cx="4907382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6" y="475488"/>
            <a:ext cx="3401568" cy="119786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6681111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4736" y="1856232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B29163A-D4FD-4B13-B760-29FEA46D26A0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562434" y="6406116"/>
            <a:ext cx="462956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7"/>
            <a:ext cx="2907792" cy="237744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2843784" cy="51114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62436" y="0"/>
            <a:ext cx="4629564" cy="640994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F31E3F0-C597-454C-9C6A-C05C00896517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12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305800" y="6406116"/>
            <a:ext cx="3886200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8"/>
            <a:ext cx="2907792" cy="237744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3776472" cy="53477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05800" y="0"/>
            <a:ext cx="3886200" cy="640611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4C03E46-357C-41AA-B644-5D238512659D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533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BABC61-0C94-EB2C-729D-13A2A74C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3E17B-3D55-4567-37F8-1842ADBFD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923544"/>
            <a:ext cx="3840480" cy="250545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29184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3511295"/>
            <a:ext cx="6172200" cy="260628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7317806-C1A4-4898-A392-58092F2DAC1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16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460BC6-378A-8F4F-1D44-FA6677F92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C97FE-4F82-FCF7-08CC-137F322BA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32688"/>
            <a:ext cx="3392424" cy="3182112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9593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4206240"/>
            <a:ext cx="6172200" cy="16459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EBE550A-BFEE-40D6-A0EE-F4BD2148E98A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166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1" y="6408741"/>
            <a:ext cx="12191998" cy="449259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1" y="6408314"/>
            <a:ext cx="7783998" cy="449686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7783999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F60DE63-5C97-4D17-AD5B-559BE78F8C6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209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BED10C-5619-54D2-5D2D-E5D0A3E26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96777-297F-86C7-883A-2CA5E5F7C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6945630" y="6401228"/>
            <a:ext cx="5246366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2064"/>
            <a:ext cx="10844784" cy="117043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A79F2-1363-2482-D116-A2760202AE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1984247"/>
            <a:ext cx="6214110" cy="387983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959" y="1984248"/>
            <a:ext cx="3876346" cy="3879839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B1CEA-5D85-42AB-95DF-BF2F02172CA4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093A5D-CF9E-656F-6E4D-BBE26617B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037C8-31EA-E42D-7880-3FC907A89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4380987" y="6400799"/>
            <a:ext cx="7811009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86200"/>
            <a:ext cx="3649468" cy="204825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72D447-6660-458A-13D3-C4FF070386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18" y="0"/>
            <a:ext cx="3520440" cy="36484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8072" y="704088"/>
            <a:ext cx="6428232" cy="5230368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51AB-126F-4C4D-9C0D-9B9B07DC1CFA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57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EA2F20-DFC9-8EAE-10DC-BC89113C2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C5968-63F8-AF79-49F2-4D9E9C22D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626812" y="6400799"/>
            <a:ext cx="8565184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895292" cy="15819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3F22A9-E31A-48F3-DD64-8A17645324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2368296"/>
            <a:ext cx="278892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3128" y="704088"/>
            <a:ext cx="7123176" cy="5175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D61-5867-4B60-96C2-F34431D24F0C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034161-664F-95F7-2318-8455D39DC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F8B4-8FF0-1254-0A5B-CC22084F6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4E1ECA-F93C-A483-C4F1-29C42597B7D2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6865F-89CC-BE15-EAA2-7DE6517391D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AFE0B0-2261-5CA7-AE61-EDC374B643E3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AA7DB0-DE62-3BEE-FB72-481649D63F9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EE29-6799-F2C5-729F-491AE62D4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286" y="4719145"/>
            <a:ext cx="12221346" cy="21489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74336"/>
            <a:ext cx="10433304" cy="14447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0704" y="704088"/>
            <a:ext cx="10661904" cy="3849624"/>
          </a:xfrm>
        </p:spPr>
        <p:txBody>
          <a:bodyPr anchor="b">
            <a:normAutofit/>
          </a:bodyPr>
          <a:lstStyle>
            <a:lvl1pPr marL="0" indent="0" algn="ctr"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4365B4-2BDD-42A8-8AD0-4FD66D3F5C4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87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B2D57-DDE5-A73E-9F8B-DA3ACB699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66F834-30C7-711B-1DA9-E85C7CC17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8287" y="-2522"/>
            <a:ext cx="12192000" cy="68655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6A7B6-C07F-DDF6-2DA7-A25316E3D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227" y="-5045"/>
            <a:ext cx="12217513" cy="6868091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1767CC-CF27-DF8F-8449-932B71E7F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429475" y="-5045"/>
            <a:ext cx="11788038" cy="6863044"/>
          </a:xfrm>
          <a:prstGeom prst="rect">
            <a:avLst/>
          </a:prstGeom>
          <a:gradFill>
            <a:gsLst>
              <a:gs pos="0">
                <a:srgbClr val="FA0036">
                  <a:alpha val="3922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DF59EC-E66B-10C0-FD29-4F5A7C07C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4A4547-53B1-493D-CE90-DA2AB946D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-900224" y="892997"/>
            <a:ext cx="6860522" cy="5074531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809744"/>
            <a:ext cx="8156448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114800"/>
          </a:xfrm>
        </p:spPr>
        <p:txBody>
          <a:bodyPr anchor="b">
            <a:normAutofit/>
          </a:bodyPr>
          <a:lstStyle>
            <a:lvl1pPr marL="0" indent="0" algn="ctr">
              <a:buNone/>
              <a:defRPr sz="25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042AE0-E8A0-4C07-BDCE-3F5EAB477031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34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603504"/>
            <a:ext cx="10863072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8D1234-C791-4FA0-B7BF-3B97E1AFD349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799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FA70C64-A82F-539E-FA22-E9EDFA88F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1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51035-B1FE-075C-1780-50D3B30B2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6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594AB-F53B-583B-B352-D96F6BEA3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-1890835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6DC94B-3BDB-1A55-CF02-E0ACF543D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25" y="875999"/>
            <a:ext cx="2609262" cy="4648800"/>
          </a:xfrm>
          <a:custGeom>
            <a:avLst/>
            <a:gdLst>
              <a:gd name="connsiteX0" fmla="*/ 2324400 w 2609262"/>
              <a:gd name="connsiteY0" fmla="*/ 4648800 h 4648800"/>
              <a:gd name="connsiteX1" fmla="*/ 0 w 2609262"/>
              <a:gd name="connsiteY1" fmla="*/ 2324400 h 4648800"/>
              <a:gd name="connsiteX2" fmla="*/ 2324400 w 2609262"/>
              <a:gd name="connsiteY2" fmla="*/ 0 h 4648800"/>
              <a:gd name="connsiteX3" fmla="*/ 2562056 w 2609262"/>
              <a:gd name="connsiteY3" fmla="*/ 12001 h 4648800"/>
              <a:gd name="connsiteX4" fmla="*/ 2609262 w 2609262"/>
              <a:gd name="connsiteY4" fmla="*/ 19205 h 4648800"/>
              <a:gd name="connsiteX5" fmla="*/ 2609262 w 2609262"/>
              <a:gd name="connsiteY5" fmla="*/ 4629595 h 4648800"/>
              <a:gd name="connsiteX6" fmla="*/ 2562056 w 2609262"/>
              <a:gd name="connsiteY6" fmla="*/ 4636799 h 4648800"/>
              <a:gd name="connsiteX7" fmla="*/ 2324400 w 2609262"/>
              <a:gd name="connsiteY7" fmla="*/ 4648800 h 46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262" h="4648800">
                <a:moveTo>
                  <a:pt x="2324400" y="4648800"/>
                </a:moveTo>
                <a:cubicBezTo>
                  <a:pt x="1040669" y="4648800"/>
                  <a:pt x="0" y="3608131"/>
                  <a:pt x="0" y="2324400"/>
                </a:cubicBezTo>
                <a:cubicBezTo>
                  <a:pt x="0" y="1040669"/>
                  <a:pt x="1040669" y="0"/>
                  <a:pt x="2324400" y="0"/>
                </a:cubicBezTo>
                <a:cubicBezTo>
                  <a:pt x="2404633" y="0"/>
                  <a:pt x="2483917" y="4065"/>
                  <a:pt x="2562056" y="12001"/>
                </a:cubicBezTo>
                <a:lnTo>
                  <a:pt x="2609262" y="19205"/>
                </a:lnTo>
                <a:lnTo>
                  <a:pt x="2609262" y="4629595"/>
                </a:lnTo>
                <a:lnTo>
                  <a:pt x="2562056" y="4636799"/>
                </a:lnTo>
                <a:cubicBezTo>
                  <a:pt x="2483917" y="4644735"/>
                  <a:pt x="2404633" y="4648800"/>
                  <a:pt x="2324400" y="4648800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97458" y="731520"/>
            <a:ext cx="6794097" cy="555955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99FD6B-A98A-41CE-AE80-E9BFC922155F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32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978408"/>
            <a:ext cx="10177272" cy="4837176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48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40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A27B-DA16-4786-8944-4B1CF34905E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45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9A4D1-63C5-2E23-5C6B-F8AF94782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070271-1317-4457-72C3-9560AF9D7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A2358-7C35-E7F3-E8C3-3D28909E4016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347F1A-F45E-1DB5-00F2-8254D6979D4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CF8B62-DFD0-EBF8-5BB9-282EB5B6124B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BCED88-F67D-F1DB-27DB-72BF0D6DDBF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EBBFD2-5112-E929-5402-0348DC293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5465204" y="1877618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9311F-FD36-C119-8B93-522F47763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18286" y="-5046"/>
            <a:ext cx="12221346" cy="5094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19" y="731520"/>
            <a:ext cx="9181224" cy="3806425"/>
          </a:xfrm>
        </p:spPr>
        <p:txBody>
          <a:bodyPr anchor="t">
            <a:normAutofit/>
          </a:bodyPr>
          <a:lstStyle>
            <a:lvl1pPr marL="0" indent="0">
              <a:lnSpc>
                <a:spcPct val="110000"/>
              </a:lnSpc>
              <a:buNone/>
              <a:defRPr sz="46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400" b="1" cap="none" spc="100" baseline="0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190-1DE0-42AE-81F7-BAE9BB470D89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282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C6A6A9-A341-BF9D-FA80-3868D42AC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59BFB5-5C25-0FCB-27C7-A478767CA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5F22C-2988-B6EC-AA0B-D03BCA1A0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009651" y="4853253"/>
            <a:ext cx="10172700" cy="976045"/>
          </a:xfrm>
          <a:prstGeom prst="rect">
            <a:avLst/>
          </a:prstGeom>
          <a:gradFill>
            <a:gsLst>
              <a:gs pos="0">
                <a:srgbClr val="FE4A00">
                  <a:alpha val="66667"/>
                </a:srgbClr>
              </a:gs>
              <a:gs pos="100000">
                <a:srgbClr val="9C2C97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9EC5E-5DB0-5907-06E8-B18F1AE29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09648" y="4853256"/>
            <a:ext cx="7105652" cy="976043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0056"/>
            <a:ext cx="9198864" cy="64922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1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20824" y="1737360"/>
            <a:ext cx="8156448" cy="25694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3500"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00A192-F923-4AB4-BDCC-6ACB26A0AAA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647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513F4-C880-287E-B00A-BD9B413CB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8A6AB-C3A8-7501-6BC6-83CFA6C0F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9651" y="1028698"/>
            <a:ext cx="10172706" cy="4800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F9668-0C20-D45C-536B-66FBB7F30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09649" y="1028699"/>
            <a:ext cx="10174534" cy="4800598"/>
          </a:xfrm>
          <a:prstGeom prst="rect">
            <a:avLst/>
          </a:prstGeom>
          <a:gradFill>
            <a:gsLst>
              <a:gs pos="9000">
                <a:srgbClr val="FF9265"/>
              </a:gs>
              <a:gs pos="95000">
                <a:srgbClr val="DA002F">
                  <a:alpha val="79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2C855-B15C-090B-5493-3D36B8A52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005991" y="4421079"/>
            <a:ext cx="10176358" cy="1408215"/>
          </a:xfrm>
          <a:prstGeom prst="rect">
            <a:avLst/>
          </a:prstGeom>
          <a:gradFill>
            <a:gsLst>
              <a:gs pos="26000">
                <a:srgbClr val="BA0267">
                  <a:alpha val="0"/>
                </a:srgbClr>
              </a:gs>
              <a:gs pos="95000">
                <a:srgbClr val="9B3597">
                  <a:alpha val="62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1CB20-1010-8C73-0086-CAB904E4B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568444" y="-1531928"/>
            <a:ext cx="4800598" cy="9921854"/>
          </a:xfrm>
          <a:prstGeom prst="rect">
            <a:avLst/>
          </a:prstGeom>
          <a:gradFill>
            <a:gsLst>
              <a:gs pos="22000">
                <a:srgbClr val="A60296">
                  <a:alpha val="49000"/>
                </a:srgbClr>
              </a:gs>
              <a:gs pos="99000">
                <a:srgbClr val="DA002F">
                  <a:alpha val="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4736592"/>
            <a:ext cx="8349303" cy="79552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200" cap="all" spc="40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Quote Author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481328"/>
            <a:ext cx="8001000" cy="2752344"/>
          </a:xfrm>
        </p:spPr>
        <p:txBody>
          <a:bodyPr vert="horz" lIns="91440" tIns="45720" rIns="91440" bIns="45720" rtlCol="0" anchor="ctr">
            <a:normAutofit/>
          </a:bodyPr>
          <a:lstStyle>
            <a:lvl1pPr marL="128016" indent="-137160">
              <a:lnSpc>
                <a:spcPct val="110000"/>
              </a:lnSpc>
              <a:buNone/>
              <a:defRPr lang="en-US" sz="32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769460-8E62-40CA-83A8-CB830C3D7F18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7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9A9201-705F-55B6-3F46-D68411A32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BA50-2898-3426-D749-CD2833395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6BEDF5-EA71-E3BD-29EA-A8A58B122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8115303" y="1028698"/>
            <a:ext cx="3086100" cy="4800599"/>
          </a:xfrm>
          <a:prstGeom prst="rect">
            <a:avLst/>
          </a:prstGeom>
          <a:gradFill>
            <a:gsLst>
              <a:gs pos="0">
                <a:srgbClr val="FE4A00">
                  <a:alpha val="81000"/>
                </a:srgbClr>
              </a:gs>
              <a:gs pos="100000">
                <a:srgbClr val="9C2C97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6F75-CEBF-CDAC-9F4B-3C794F813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8124832" y="1028696"/>
            <a:ext cx="3076572" cy="3584648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1352" y="1792224"/>
            <a:ext cx="2322576" cy="3465576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7360" y="1399032"/>
            <a:ext cx="5751576" cy="4041648"/>
          </a:xfrm>
        </p:spPr>
        <p:txBody>
          <a:bodyPr vert="horz" lIns="91440" tIns="45720" rIns="91440" bIns="45720" rtlCol="0"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0"/>
              </a:spcBef>
              <a:buNone/>
              <a:defRPr lang="en-US" sz="3400" b="1" dirty="0"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9BF413-3F81-4C14-A195-E47B863670C3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058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294248"/>
            <a:ext cx="10844784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CE8AB-DD53-DE37-0172-0F4C2D9FE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020824"/>
            <a:ext cx="5075237" cy="411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67A339-2191-25DF-DA14-F9F1C27E8EB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813" y="2020824"/>
            <a:ext cx="5075237" cy="411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1486C-F518-4593-A9F9-71F14C909BBB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10844784" cy="960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07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D0ED8F7-2A3F-80A9-EF90-A2A4073C69D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020888"/>
            <a:ext cx="507365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38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D723F4E-0022-57BD-B68A-67BA6188174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813" y="2020888"/>
            <a:ext cx="50752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DA2C-4D95-4DB6-BF4A-4F688D05F62F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E4565-505C-457E-BFE9-7CA5ED3C51C4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2EFDC-6A75-4D73-91E7-2ECC26E96D93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311122"/>
            <a:ext cx="3309608" cy="3824566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39309" cy="558207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072B-0F30-4743-AD00-90BD7F92FC91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7784"/>
            <a:ext cx="3713996" cy="2212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826137"/>
            <a:ext cx="3310128" cy="3153877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5A5D34-8853-9D0F-8F1B-90E5CC5A7D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1313" y="603504"/>
            <a:ext cx="6154737" cy="537651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FF1A8-4BF9-4B7D-9A44-0F91B76D49BD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1DC8D0-ECB3-9C81-4ADA-D2C30B00B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9673D-65B2-D6C4-C53F-8652E7E8A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E07E3-56CC-285D-C461-695C95F6E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115300" y="-1"/>
            <a:ext cx="4076700" cy="3200400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13C450-5422-C684-DC49-499D1A1B9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10881360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3657600"/>
            <a:ext cx="10881360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F7636FB-A6BA-4E3C-9023-5FBFE4689724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617130E-6216-789E-BE08-6D1E3E756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99983-7B9C-7C3D-25C2-1715A4226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92B90-6109-F01B-1ABB-6BED7A1F1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115300" y="-5"/>
            <a:ext cx="4076700" cy="3200404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F1BDFB-261A-F796-17BC-584DAB2E7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9994392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3931920"/>
            <a:ext cx="9994392" cy="1806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dirty="0"/>
            </a:lvl1pPr>
            <a:lvl2pPr marL="228600" indent="0">
              <a:buNone/>
              <a:defRPr lang="en-US" sz="2000" dirty="0"/>
            </a:lvl2pPr>
            <a:lvl3pPr marL="457200" indent="0">
              <a:buNone/>
              <a:defRPr lang="en-US" sz="1800" dirty="0"/>
            </a:lvl3pPr>
            <a:lvl4pPr marL="685800" indent="0">
              <a:buNone/>
              <a:defRPr lang="en-US" sz="16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FE3FE3-B74C-4213-AB2F-60F99F3419C3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70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28E9021D-675F-4984-8FE0-04DA4F4E22F1}" type="datetime1">
              <a:rPr lang="en-US" smtClean="0"/>
              <a:t>6/23/2026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85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121263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1B3E7-3320-CF90-4EA8-7E7EAFAD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290A7A-97E9-7E26-69E0-55BE32F57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32175F5-9B7A-D08D-CDCA-8C5D0B172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749EFC-CAD0-020B-45E1-FB8D0FD71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76A69-0A1F-407B-BD41-49FD4DC43F02}" type="datetimeFigureOut">
              <a:rPr lang="nb-NO" smtClean="0"/>
              <a:t>23.06.2026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D9004E-6AB4-8D7F-D739-A3CBAD6E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00BE8EA-F716-3372-2112-24E3A9A95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4B6B6-35FA-4C45-AF25-B664272934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392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211F5-0F92-9768-CA9E-42BD20D24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6410026"/>
            <a:ext cx="12192000" cy="448056"/>
          </a:xfrm>
          <a:prstGeom prst="rect">
            <a:avLst/>
          </a:prstGeom>
          <a:gradFill>
            <a:gsLst>
              <a:gs pos="62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965722-DE3B-A05F-AE94-E31AF26EB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4076700" y="6409937"/>
            <a:ext cx="8115298" cy="448063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3272" y="1837944"/>
            <a:ext cx="9985248" cy="435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581912" y="1682496"/>
            <a:ext cx="355701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2008" y="6455664"/>
            <a:ext cx="46725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39174FB3-ACF6-4A9B-9D1F-91EEB8A6966E}" type="datetime2">
              <a:rPr lang="en-US" smtClean="0"/>
              <a:t>Tuesday, June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6304" y="6455664"/>
            <a:ext cx="54864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spc="200" baseline="0"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662" r:id="rId2"/>
    <p:sldLayoutId id="2147483788" r:id="rId3"/>
    <p:sldLayoutId id="2147483792" r:id="rId4"/>
    <p:sldLayoutId id="2147483785" r:id="rId5"/>
    <p:sldLayoutId id="2147483781" r:id="rId6"/>
    <p:sldLayoutId id="2147483783" r:id="rId7"/>
    <p:sldLayoutId id="2147483784" r:id="rId8"/>
    <p:sldLayoutId id="2147483729" r:id="rId9"/>
    <p:sldLayoutId id="2147483810" r:id="rId10"/>
    <p:sldLayoutId id="2147483716" r:id="rId11"/>
    <p:sldLayoutId id="2147483841" r:id="rId12"/>
    <p:sldLayoutId id="2147483679" r:id="rId13"/>
    <p:sldLayoutId id="2147483680" r:id="rId14"/>
    <p:sldLayoutId id="2147483681" r:id="rId15"/>
    <p:sldLayoutId id="2147483778" r:id="rId16"/>
    <p:sldLayoutId id="2147483797" r:id="rId17"/>
    <p:sldLayoutId id="2147483794" r:id="rId18"/>
    <p:sldLayoutId id="2147483690" r:id="rId19"/>
    <p:sldLayoutId id="2147483707" r:id="rId20"/>
    <p:sldLayoutId id="2147483708" r:id="rId21"/>
    <p:sldLayoutId id="2147483848" r:id="rId22"/>
    <p:sldLayoutId id="2147483849" r:id="rId23"/>
    <p:sldLayoutId id="2147483694" r:id="rId24"/>
    <p:sldLayoutId id="2147483803" r:id="rId25"/>
    <p:sldLayoutId id="2147483824" r:id="rId26"/>
    <p:sldLayoutId id="2147483770" r:id="rId27"/>
    <p:sldLayoutId id="2147483801" r:id="rId28"/>
    <p:sldLayoutId id="2147483808" r:id="rId29"/>
    <p:sldLayoutId id="2147483672" r:id="rId30"/>
    <p:sldLayoutId id="2147483804" r:id="rId31"/>
    <p:sldLayoutId id="2147483696" r:id="rId32"/>
    <p:sldLayoutId id="2147483845" r:id="rId33"/>
    <p:sldLayoutId id="2147483846" r:id="rId34"/>
    <p:sldLayoutId id="2147483847" r:id="rId35"/>
    <p:sldLayoutId id="2147483826" r:id="rId36"/>
    <p:sldLayoutId id="2147483775" r:id="rId37"/>
    <p:sldLayoutId id="2147483823" r:id="rId38"/>
    <p:sldLayoutId id="2147483842" r:id="rId39"/>
    <p:sldLayoutId id="2147483843" r:id="rId40"/>
    <p:sldLayoutId id="2147483844" r:id="rId41"/>
    <p:sldLayoutId id="2147483664" r:id="rId42"/>
    <p:sldLayoutId id="2147483665" r:id="rId43"/>
    <p:sldLayoutId id="2147483666" r:id="rId44"/>
    <p:sldLayoutId id="2147483667" r:id="rId45"/>
    <p:sldLayoutId id="2147483668" r:id="rId46"/>
    <p:sldLayoutId id="2147483669" r:id="rId47"/>
    <p:sldLayoutId id="2147483685" r:id="rId48"/>
    <p:sldLayoutId id="2147483730" r:id="rId49"/>
    <p:sldLayoutId id="2147483850" r:id="rId50"/>
    <p:sldLayoutId id="2147483851" r:id="rId51"/>
    <p:sldLayoutId id="2147483852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a.no/studieplaner/topic/EX-105-1" TargetMode="External"/><Relationship Id="rId13" Type="http://schemas.openxmlformats.org/officeDocument/2006/relationships/hyperlink" Target="https://www.uia.no/studieplaner/topic/PED315-2?year=2022" TargetMode="External"/><Relationship Id="rId18" Type="http://schemas.openxmlformats.org/officeDocument/2006/relationships/hyperlink" Target="https://www.uia.no/en/studieplaner/topic/PED237-1" TargetMode="External"/><Relationship Id="rId3" Type="http://schemas.openxmlformats.org/officeDocument/2006/relationships/hyperlink" Target="https://www.uia.no/studieplaner/topic/PED148-2" TargetMode="External"/><Relationship Id="rId7" Type="http://schemas.openxmlformats.org/officeDocument/2006/relationships/hyperlink" Target="https://www.uia.no/studieplaner/topic/EX-100-1" TargetMode="External"/><Relationship Id="rId12" Type="http://schemas.openxmlformats.org/officeDocument/2006/relationships/hyperlink" Target="https://www.uia.no/studieplaner/topic/PED238-1?year=2022" TargetMode="External"/><Relationship Id="rId17" Type="http://schemas.openxmlformats.org/officeDocument/2006/relationships/hyperlink" Target="https://www.uia.no/studieplaner/topic/PED221-2" TargetMode="External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www.uia.no/studieplaner/topic/PED316-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a.no/studieplaner/topic/PED150-2" TargetMode="External"/><Relationship Id="rId11" Type="http://schemas.openxmlformats.org/officeDocument/2006/relationships/hyperlink" Target="https://www.uia.no/studieplaner/topic/PED228-2" TargetMode="External"/><Relationship Id="rId5" Type="http://schemas.openxmlformats.org/officeDocument/2006/relationships/hyperlink" Target="https://www.uia.no/studieplaner/topic/PED149-2" TargetMode="External"/><Relationship Id="rId15" Type="http://schemas.openxmlformats.org/officeDocument/2006/relationships/hyperlink" Target="https://www.uia.no/studieplaner/topic/PED334-1?year=2022" TargetMode="External"/><Relationship Id="rId10" Type="http://schemas.openxmlformats.org/officeDocument/2006/relationships/hyperlink" Target="https://www.uia.no/studieplaner/topic/PED240-1?year=2022" TargetMode="External"/><Relationship Id="rId4" Type="http://schemas.openxmlformats.org/officeDocument/2006/relationships/hyperlink" Target="https://www.uia.no/studieplaner/topic/PED128-2" TargetMode="External"/><Relationship Id="rId9" Type="http://schemas.openxmlformats.org/officeDocument/2006/relationships/hyperlink" Target="https://www.uia.no/studieplaner/topic/PED229-2" TargetMode="External"/><Relationship Id="rId14" Type="http://schemas.openxmlformats.org/officeDocument/2006/relationships/hyperlink" Target="https://www.uia.no/studieplaner/topic/PED317-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FC360-69C3-C3F0-2281-ADE8D414A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7" y="557784"/>
            <a:ext cx="4757056" cy="2468445"/>
          </a:xfrm>
        </p:spPr>
        <p:txBody>
          <a:bodyPr anchor="t">
            <a:noAutofit/>
          </a:bodyPr>
          <a:lstStyle/>
          <a:p>
            <a:r>
              <a:rPr lang="en-US" sz="3600" dirty="0" err="1"/>
              <a:t>Arbeidslivsrelevans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disiplinstudiet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pedagogikk</a:t>
            </a:r>
            <a:r>
              <a:rPr lang="en-US" sz="3600" dirty="0"/>
              <a:t> bachelor (PRUK </a:t>
            </a:r>
            <a:r>
              <a:rPr lang="en-US" sz="3600" dirty="0" err="1"/>
              <a:t>prosjekt</a:t>
            </a:r>
            <a:r>
              <a:rPr lang="en-US" sz="3600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29BCA-BEF0-4F7D-114D-1D06DEBF9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687" y="2826137"/>
            <a:ext cx="4256313" cy="2290149"/>
          </a:xfrm>
        </p:spPr>
        <p:txBody>
          <a:bodyPr anchor="b">
            <a:noAutofit/>
          </a:bodyPr>
          <a:lstStyle/>
          <a:p>
            <a:r>
              <a:rPr lang="en-US" sz="4000" dirty="0"/>
              <a:t>“Bridging theory and practice”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C9C67F8-FD9D-A7B7-91E3-2D82AD05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463" y="674406"/>
            <a:ext cx="6927850" cy="47036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04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33B24-B5FA-C4D9-8F73-A903BC313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771" y="510757"/>
            <a:ext cx="3519134" cy="776805"/>
          </a:xfrm>
        </p:spPr>
        <p:txBody>
          <a:bodyPr anchor="b">
            <a:normAutofit/>
          </a:bodyPr>
          <a:lstStyle/>
          <a:p>
            <a:r>
              <a:rPr lang="en-US" dirty="0" err="1"/>
              <a:t>Prosjektdeltakerne</a:t>
            </a:r>
            <a:endParaRPr lang="en-US" dirty="0"/>
          </a:p>
        </p:txBody>
      </p:sp>
      <p:pic>
        <p:nvPicPr>
          <p:cNvPr id="5" name="Content Placeholder 4" descr="People Search">
            <a:extLst>
              <a:ext uri="{FF2B5EF4-FFF2-40B4-BE49-F238E27FC236}">
                <a16:creationId xmlns:a16="http://schemas.microsoft.com/office/drawing/2014/main" id="{4A9D81DA-8E77-4B72-A8B2-5F963910617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8959" r="-2" b="-2"/>
          <a:stretch>
            <a:fillRect/>
          </a:stretch>
        </p:blipFill>
        <p:spPr>
          <a:xfrm>
            <a:off x="21" y="-1"/>
            <a:ext cx="4571980" cy="6411311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3828AD-61F7-A1DE-B103-06B7ADEFC83C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736771" y="1807029"/>
            <a:ext cx="5848677" cy="39994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200" u="sng" dirty="0" err="1"/>
              <a:t>Prosjektleder</a:t>
            </a:r>
            <a:r>
              <a:rPr lang="en-US" sz="1200" b="1" dirty="0"/>
              <a:t>:  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b="1" dirty="0"/>
              <a:t>Lene Birgit Vaala (</a:t>
            </a:r>
            <a:r>
              <a:rPr lang="en-US" sz="1000" b="1" dirty="0" err="1"/>
              <a:t>førstelektor</a:t>
            </a:r>
            <a:r>
              <a:rPr lang="en-US" sz="1000" b="1" dirty="0"/>
              <a:t> </a:t>
            </a:r>
            <a:r>
              <a:rPr lang="en-US" sz="1000" b="1" dirty="0" err="1"/>
              <a:t>i</a:t>
            </a:r>
            <a:r>
              <a:rPr lang="en-US" sz="1000" b="1" dirty="0"/>
              <a:t> </a:t>
            </a:r>
            <a:r>
              <a:rPr lang="en-US" sz="1000" b="1" dirty="0" err="1"/>
              <a:t>pedagogikk</a:t>
            </a:r>
            <a:r>
              <a:rPr lang="en-US" sz="1000" b="1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1200" b="1" u="sng" dirty="0" err="1"/>
              <a:t>Prosjektdeltakere</a:t>
            </a:r>
            <a:r>
              <a:rPr lang="en-US" sz="1200" b="1" u="sng" dirty="0"/>
              <a:t>: 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b="1" dirty="0"/>
              <a:t>Adina M. Nydahl (</a:t>
            </a:r>
            <a:r>
              <a:rPr lang="en-US" sz="1000" b="1" dirty="0" err="1"/>
              <a:t>universitetslektor</a:t>
            </a:r>
            <a:r>
              <a:rPr lang="en-US" sz="1000" b="1" dirty="0"/>
              <a:t> </a:t>
            </a:r>
            <a:r>
              <a:rPr lang="en-US" sz="1000" b="1" dirty="0" err="1"/>
              <a:t>i</a:t>
            </a:r>
            <a:r>
              <a:rPr lang="en-US" sz="1000" b="1" dirty="0"/>
              <a:t> </a:t>
            </a:r>
            <a:r>
              <a:rPr lang="en-US" sz="1000" b="1" dirty="0" err="1"/>
              <a:t>pedagogikk</a:t>
            </a:r>
            <a:r>
              <a:rPr lang="en-US" sz="1000" b="1" dirty="0"/>
              <a:t>)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b="1" dirty="0"/>
              <a:t>Sunniva Myhre (</a:t>
            </a:r>
            <a:r>
              <a:rPr lang="en-US" sz="1000" b="1" dirty="0" err="1"/>
              <a:t>universitetslektor</a:t>
            </a:r>
            <a:r>
              <a:rPr lang="en-US" sz="1000" b="1" dirty="0"/>
              <a:t> </a:t>
            </a:r>
            <a:r>
              <a:rPr lang="en-US" sz="1000" b="1" dirty="0" err="1"/>
              <a:t>i</a:t>
            </a:r>
            <a:r>
              <a:rPr lang="en-US" sz="1000" b="1" dirty="0"/>
              <a:t> </a:t>
            </a:r>
            <a:r>
              <a:rPr lang="en-US" sz="1000" b="1" dirty="0" err="1"/>
              <a:t>pedagogikk</a:t>
            </a:r>
            <a:r>
              <a:rPr lang="en-US" sz="1000" b="1" dirty="0"/>
              <a:t>)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dirty="0"/>
              <a:t>Emilie Strømmen (</a:t>
            </a:r>
            <a:r>
              <a:rPr lang="en-US" sz="1000" dirty="0" err="1"/>
              <a:t>Studentrepresentant</a:t>
            </a:r>
            <a:r>
              <a:rPr lang="en-US" sz="1000" dirty="0"/>
              <a:t>)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dirty="0"/>
              <a:t>Jonas Clausen (</a:t>
            </a:r>
            <a:r>
              <a:rPr lang="en-US" sz="1000" dirty="0" err="1"/>
              <a:t>Studentrepresentant</a:t>
            </a:r>
            <a:r>
              <a:rPr lang="en-US" sz="1000" dirty="0"/>
              <a:t>)</a:t>
            </a:r>
          </a:p>
          <a:p>
            <a:pPr marL="171450" indent="-171450">
              <a:lnSpc>
                <a:spcPct val="100000"/>
              </a:lnSpc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sz="1000" dirty="0"/>
              <a:t>Borghild Brekke Hauglid (</a:t>
            </a:r>
            <a:r>
              <a:rPr lang="en-US" sz="1000" dirty="0" err="1"/>
              <a:t>Universitetslektor</a:t>
            </a:r>
            <a:r>
              <a:rPr lang="en-US" sz="1000" dirty="0"/>
              <a:t> </a:t>
            </a:r>
            <a:r>
              <a:rPr lang="en-US" sz="1000" dirty="0" err="1"/>
              <a:t>ved</a:t>
            </a:r>
            <a:r>
              <a:rPr lang="en-US" sz="1000" dirty="0"/>
              <a:t> </a:t>
            </a:r>
            <a:r>
              <a:rPr lang="en-US" sz="1000" dirty="0" err="1"/>
              <a:t>Høyskolen</a:t>
            </a:r>
            <a:r>
              <a:rPr lang="en-US" sz="1000" dirty="0"/>
              <a:t> Kristiania – </a:t>
            </a:r>
            <a:r>
              <a:rPr lang="en-US" sz="1000" dirty="0" err="1"/>
              <a:t>eksternt</a:t>
            </a:r>
            <a:r>
              <a:rPr lang="en-US" sz="1000" dirty="0"/>
              <a:t> </a:t>
            </a:r>
            <a:r>
              <a:rPr lang="en-US" sz="1000" dirty="0" err="1"/>
              <a:t>bidrag</a:t>
            </a:r>
            <a:r>
              <a:rPr lang="en-US" sz="1000" dirty="0"/>
              <a:t> </a:t>
            </a:r>
            <a:r>
              <a:rPr lang="en-US" sz="1000" dirty="0" err="1"/>
              <a:t>i</a:t>
            </a:r>
            <a:r>
              <a:rPr lang="en-US" sz="1000" dirty="0"/>
              <a:t> </a:t>
            </a:r>
            <a:r>
              <a:rPr lang="en-US" sz="1000" dirty="0" err="1"/>
              <a:t>prosjektets</a:t>
            </a:r>
            <a:r>
              <a:rPr lang="en-US" sz="1000" dirty="0"/>
              <a:t> </a:t>
            </a:r>
            <a:r>
              <a:rPr lang="en-US" sz="1000" dirty="0" err="1"/>
              <a:t>oppstartsfase</a:t>
            </a:r>
            <a:r>
              <a:rPr lang="en-US" sz="10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4176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383D-1F2B-85ED-430A-8DE703B49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684239"/>
          </a:xfrm>
        </p:spPr>
        <p:txBody>
          <a:bodyPr anchor="b">
            <a:normAutofit/>
          </a:bodyPr>
          <a:lstStyle/>
          <a:p>
            <a:r>
              <a:rPr lang="en-US" dirty="0" err="1"/>
              <a:t>Bakgrunn</a:t>
            </a:r>
            <a:r>
              <a:rPr lang="en-US" dirty="0"/>
              <a:t> for </a:t>
            </a:r>
            <a:r>
              <a:rPr lang="en-US" dirty="0" err="1"/>
              <a:t>prosjektet</a:t>
            </a:r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7186596-444F-4C01-B82F-C5F2FB59A9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79" r="20896" b="-2"/>
          <a:stretch>
            <a:fillRect/>
          </a:stretch>
        </p:blipFill>
        <p:spPr>
          <a:xfrm>
            <a:off x="20" y="-1"/>
            <a:ext cx="5247300" cy="6400369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9549C-D08C-A10C-5483-BBCD5923048A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53912" y="1293541"/>
            <a:ext cx="5440680" cy="4567763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2500"/>
              </a:spcBef>
              <a:spcAft>
                <a:spcPts val="800"/>
              </a:spcAft>
              <a:buFont typeface="Wingdings" pitchFamily="2" charset="2"/>
              <a:buNone/>
            </a:pPr>
            <a:r>
              <a:rPr lang="nb-NO" sz="1600" b="1" dirty="0"/>
              <a:t>Uttalte </a:t>
            </a:r>
            <a:r>
              <a:rPr lang="nb-NO" sz="1600" b="1" u="sng" dirty="0"/>
              <a:t>ønsker fra studentene </a:t>
            </a:r>
            <a:r>
              <a:rPr lang="nb-NO" sz="1600" b="1" dirty="0"/>
              <a:t>om autentiske kontekster for meningsfull praksisorientert læring gjennom flere år</a:t>
            </a:r>
          </a:p>
          <a:p>
            <a:pPr marL="0" lvl="1" indent="0">
              <a:spcAft>
                <a:spcPts val="800"/>
              </a:spcAft>
              <a:buFont typeface="Wingdings" pitchFamily="2" charset="2"/>
              <a:buNone/>
            </a:pPr>
            <a:r>
              <a:rPr lang="nb-NO" sz="1600" b="1" u="sng" dirty="0"/>
              <a:t>Kandidatundersøkelsen</a:t>
            </a:r>
            <a:r>
              <a:rPr lang="nb-NO" sz="1600" dirty="0"/>
              <a:t> (fra 2024) viste </a:t>
            </a:r>
            <a:r>
              <a:rPr lang="nb-NO" sz="1600" dirty="0" err="1"/>
              <a:t>feks</a:t>
            </a:r>
            <a:r>
              <a:rPr lang="nb-NO" sz="1600" dirty="0"/>
              <a:t>. at 5 av 10 ikke får nok informasjon om hvordan kompetansen kan anvendes i arbeidslivet. </a:t>
            </a:r>
            <a:endParaRPr lang="nb-NO" sz="1600" b="1" dirty="0"/>
          </a:p>
          <a:p>
            <a:pPr marL="0" indent="0">
              <a:spcBef>
                <a:spcPts val="2500"/>
              </a:spcBef>
              <a:buFont typeface="Wingdings" pitchFamily="2" charset="2"/>
              <a:buNone/>
            </a:pPr>
            <a:r>
              <a:rPr lang="nb-NO" sz="1600" b="1" u="sng" dirty="0"/>
              <a:t>Stortingsmelding 16 </a:t>
            </a:r>
            <a:r>
              <a:rPr lang="nb-NO" sz="1600" b="1" dirty="0"/>
              <a:t>(2021): setter søkelyset på økt arbeidslivsrelevans i høyere utdanning, og da særlig innenfor disiplinstudiene (</a:t>
            </a:r>
            <a:r>
              <a:rPr lang="en-US" sz="1600" dirty="0"/>
              <a:t>Meld. St. 16 (2020–2021)</a:t>
            </a:r>
            <a:endParaRPr lang="nb-NO" sz="1600" b="1" dirty="0"/>
          </a:p>
          <a:p>
            <a:pPr marL="0" indent="0">
              <a:spcBef>
                <a:spcPts val="2500"/>
              </a:spcBef>
              <a:buFont typeface="Wingdings" pitchFamily="2" charset="2"/>
              <a:buNone/>
            </a:pPr>
            <a:r>
              <a:rPr lang="nb-NO" sz="1600" b="1" dirty="0"/>
              <a:t>I </a:t>
            </a:r>
            <a:r>
              <a:rPr lang="nb-NO" sz="1600" b="1" u="sng" dirty="0"/>
              <a:t>rapport fattet av universitetsstyret </a:t>
            </a:r>
            <a:r>
              <a:rPr lang="nb-NO" sz="1600" b="1" dirty="0"/>
              <a:t>19 juni (2024) fremgår det også at:   </a:t>
            </a:r>
          </a:p>
          <a:p>
            <a:pPr marL="0" lvl="1" indent="0">
              <a:buFont typeface="Wingdings" pitchFamily="2" charset="2"/>
              <a:buNone/>
            </a:pPr>
            <a:r>
              <a:rPr lang="nb-NO" sz="1600" b="1" i="1" dirty="0"/>
              <a:t>«Alle studenter på gradsgivende studier </a:t>
            </a:r>
            <a:r>
              <a:rPr lang="nb-NO" sz="1600" b="1" i="1" u="sng" dirty="0"/>
              <a:t>skal</a:t>
            </a:r>
            <a:r>
              <a:rPr lang="nb-NO" sz="1600" b="1" i="1" dirty="0"/>
              <a:t> som en del av studiene på </a:t>
            </a:r>
            <a:r>
              <a:rPr lang="nb-NO" sz="1600" b="1" i="1" dirty="0" err="1"/>
              <a:t>UiA</a:t>
            </a:r>
            <a:r>
              <a:rPr lang="nb-NO" sz="1600" b="1" i="1" dirty="0"/>
              <a:t> trene på- og anvende sin fagkompetanse, ferdigheter og generelle kompetanse i samarbeid med arbeids- og samfunnsliv» 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endParaRPr lang="nb-NO" sz="1300" b="1" dirty="0"/>
          </a:p>
        </p:txBody>
      </p:sp>
    </p:spTree>
    <p:extLst>
      <p:ext uri="{BB962C8B-B14F-4D97-AF65-F5344CB8AC3E}">
        <p14:creationId xmlns:p14="http://schemas.microsoft.com/office/powerpoint/2010/main" val="30541925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46E3-5DAB-8429-7BD2-F2C69AD83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288330"/>
            <a:ext cx="5440680" cy="707853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WIL/AIL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2CE6136-1548-A214-41B4-A6BC58C6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8891"/>
            <a:ext cx="5247320" cy="3502585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7E47D-6971-7B2D-689A-46E3A5392225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53912" y="996183"/>
            <a:ext cx="5440680" cy="5219560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nb-NO" b="1" dirty="0"/>
              <a:t>Prosjektet bygger blant annet på prinsipper utledet ved metodikken arbeidsintegrert læring (AIL), eng.: </a:t>
            </a:r>
            <a:r>
              <a:rPr lang="nb-NO" b="1" dirty="0" err="1"/>
              <a:t>work-integrated</a:t>
            </a:r>
            <a:r>
              <a:rPr lang="nb-NO" b="1" dirty="0"/>
              <a:t> </a:t>
            </a:r>
            <a:r>
              <a:rPr lang="nb-NO" b="1" dirty="0" err="1"/>
              <a:t>learning</a:t>
            </a:r>
            <a:r>
              <a:rPr lang="nb-NO" b="1" dirty="0"/>
              <a:t> (WIL). </a:t>
            </a:r>
            <a:r>
              <a:rPr lang="nb-NO" dirty="0"/>
              <a:t> 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nb-NO" dirty="0"/>
              <a:t>Hovedprinsipper er: </a:t>
            </a:r>
          </a:p>
          <a:p>
            <a:pPr lvl="1">
              <a:lnSpc>
                <a:spcPct val="150000"/>
              </a:lnSpc>
            </a:pPr>
            <a:r>
              <a:rPr lang="nb-NO" b="1" u="sng" dirty="0"/>
              <a:t>Integrasjon</a:t>
            </a:r>
            <a:r>
              <a:rPr lang="nb-NO" dirty="0"/>
              <a:t> av teori og praksis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Praksis skal være en </a:t>
            </a:r>
            <a:r>
              <a:rPr lang="nb-NO" b="1" u="sng" dirty="0"/>
              <a:t>intensjonell del av studieprogrammet </a:t>
            </a:r>
            <a:r>
              <a:rPr lang="nb-NO" dirty="0"/>
              <a:t>(i arbeids- og vurderingsformer, læringsutbyttebekrivelser osv.) – det vertikale fokus</a:t>
            </a:r>
          </a:p>
          <a:p>
            <a:pPr lvl="1">
              <a:lnSpc>
                <a:spcPct val="150000"/>
              </a:lnSpc>
            </a:pPr>
            <a:r>
              <a:rPr lang="nb-NO" b="1" u="sng" dirty="0"/>
              <a:t>Autentiske</a:t>
            </a:r>
            <a:r>
              <a:rPr lang="nb-NO" dirty="0"/>
              <a:t> læringskontekster</a:t>
            </a:r>
          </a:p>
          <a:p>
            <a:pPr lvl="1">
              <a:lnSpc>
                <a:spcPct val="150000"/>
              </a:lnSpc>
            </a:pPr>
            <a:r>
              <a:rPr lang="nb-NO" b="1" u="sng" dirty="0"/>
              <a:t>Meningsfulle</a:t>
            </a:r>
            <a:r>
              <a:rPr lang="nb-NO" dirty="0"/>
              <a:t> og arbeidsrettede oppgaver</a:t>
            </a:r>
          </a:p>
          <a:p>
            <a:pPr lvl="1">
              <a:lnSpc>
                <a:spcPct val="150000"/>
              </a:lnSpc>
            </a:pPr>
            <a:r>
              <a:rPr lang="nb-NO" b="1" u="sng" dirty="0"/>
              <a:t>Relatert til studiet</a:t>
            </a:r>
            <a:r>
              <a:rPr lang="nb-NO" dirty="0"/>
              <a:t>, karrierevei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Involvering av </a:t>
            </a:r>
            <a:r>
              <a:rPr lang="nb-NO" b="1" u="sng" dirty="0"/>
              <a:t>eksterne partnere</a:t>
            </a:r>
            <a:r>
              <a:rPr lang="nb-NO" dirty="0"/>
              <a:t>/arbeidsliv</a:t>
            </a:r>
          </a:p>
          <a:p>
            <a:pPr marL="228600" lvl="1" indent="0">
              <a:lnSpc>
                <a:spcPct val="150000"/>
              </a:lnSpc>
              <a:buNone/>
            </a:pPr>
            <a:r>
              <a:rPr lang="nb-NO" b="1" dirty="0"/>
              <a:t>(</a:t>
            </a:r>
            <a:r>
              <a:rPr lang="nb-NO" b="1" dirty="0" err="1"/>
              <a:t>Zegwaard</a:t>
            </a:r>
            <a:r>
              <a:rPr lang="nb-NO" b="1" dirty="0"/>
              <a:t> &amp; </a:t>
            </a:r>
            <a:r>
              <a:rPr lang="nb-NO" b="1" dirty="0" err="1"/>
              <a:t>Pretti</a:t>
            </a:r>
            <a:r>
              <a:rPr lang="nb-NO" b="1" dirty="0"/>
              <a:t>, 2023)</a:t>
            </a:r>
          </a:p>
        </p:txBody>
      </p:sp>
    </p:spTree>
    <p:extLst>
      <p:ext uri="{BB962C8B-B14F-4D97-AF65-F5344CB8AC3E}">
        <p14:creationId xmlns:p14="http://schemas.microsoft.com/office/powerpoint/2010/main" val="245948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50B77-7DB0-3D69-257B-CF3A974C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>
                <a:solidFill>
                  <a:srgbClr val="C00000"/>
                </a:solidFill>
              </a:rPr>
              <a:t>Hva</a:t>
            </a:r>
            <a:r>
              <a:rPr lang="en-US" noProof="0" dirty="0">
                <a:solidFill>
                  <a:srgbClr val="C00000"/>
                </a:solidFill>
              </a:rPr>
              <a:t> </a:t>
            </a:r>
            <a:r>
              <a:rPr lang="en-US" noProof="0" dirty="0" err="1">
                <a:solidFill>
                  <a:srgbClr val="C00000"/>
                </a:solidFill>
              </a:rPr>
              <a:t>har</a:t>
            </a:r>
            <a:r>
              <a:rPr lang="en-US" noProof="0" dirty="0">
                <a:solidFill>
                  <a:srgbClr val="C00000"/>
                </a:solidFill>
              </a:rPr>
              <a:t> vi </a:t>
            </a:r>
            <a:r>
              <a:rPr lang="en-US" noProof="0" dirty="0" err="1">
                <a:solidFill>
                  <a:srgbClr val="C00000"/>
                </a:solidFill>
              </a:rPr>
              <a:t>gjort</a:t>
            </a:r>
            <a:r>
              <a:rPr lang="en-US" noProof="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86AAC6A-E950-DCD8-F787-B9A62ACF05D9}"/>
              </a:ext>
            </a:extLst>
          </p:cNvPr>
          <p:cNvSpPr/>
          <p:nvPr/>
        </p:nvSpPr>
        <p:spPr>
          <a:xfrm>
            <a:off x="435429" y="2178349"/>
            <a:ext cx="3257797" cy="225213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noProof="0" dirty="0" err="1">
                <a:solidFill>
                  <a:schemeClr val="tx1"/>
                </a:solidFill>
              </a:rPr>
              <a:t>Studentene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møter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profesjonelle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gjennom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samtaler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og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observasjoner</a:t>
            </a:r>
            <a:r>
              <a:rPr lang="en-US" sz="2000" noProof="0" dirty="0">
                <a:solidFill>
                  <a:schemeClr val="tx1"/>
                </a:solidFill>
              </a:rPr>
              <a:t>  </a:t>
            </a:r>
            <a:r>
              <a:rPr lang="en-US" sz="2000" noProof="0" dirty="0" err="1">
                <a:solidFill>
                  <a:schemeClr val="tx1"/>
                </a:solidFill>
              </a:rPr>
              <a:t>i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forelesning</a:t>
            </a:r>
            <a:r>
              <a:rPr lang="en-US" sz="2000" noProof="0" dirty="0">
                <a:solidFill>
                  <a:schemeClr val="tx1"/>
                </a:solidFill>
              </a:rPr>
              <a:t>, </a:t>
            </a:r>
            <a:r>
              <a:rPr lang="en-US" sz="2000" noProof="0" dirty="0" err="1">
                <a:solidFill>
                  <a:schemeClr val="tx1"/>
                </a:solidFill>
              </a:rPr>
              <a:t>seminarer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og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på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noProof="0" dirty="0" err="1">
                <a:solidFill>
                  <a:schemeClr val="tx1"/>
                </a:solidFill>
              </a:rPr>
              <a:t>arbeidssted</a:t>
            </a:r>
            <a:endParaRPr lang="en-US" sz="2000" noProof="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346D7B3-A218-1FC5-FDE9-A8C94BFDE0CF}"/>
              </a:ext>
            </a:extLst>
          </p:cNvPr>
          <p:cNvSpPr/>
          <p:nvPr/>
        </p:nvSpPr>
        <p:spPr>
          <a:xfrm>
            <a:off x="4508665" y="4052497"/>
            <a:ext cx="3524002" cy="199576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Gjesteforelesninger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avholdt</a:t>
            </a:r>
            <a:r>
              <a:rPr lang="en-US" sz="2400" dirty="0">
                <a:solidFill>
                  <a:schemeClr val="tx1"/>
                </a:solidFill>
              </a:rPr>
              <a:t> av </a:t>
            </a:r>
            <a:r>
              <a:rPr lang="en-US" sz="2400" dirty="0" err="1">
                <a:solidFill>
                  <a:schemeClr val="tx1"/>
                </a:solidFill>
              </a:rPr>
              <a:t>eksterne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profesjonelle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innen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aktuelle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fagområder</a:t>
            </a:r>
            <a:endParaRPr lang="en-US" sz="2400" noProof="0" dirty="0">
              <a:solidFill>
                <a:schemeClr val="tx1"/>
              </a:solidFill>
            </a:endParaRPr>
          </a:p>
          <a:p>
            <a:pPr algn="ctr"/>
            <a:endParaRPr lang="en-US" noProof="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5865000-8A77-D638-BD05-CD00699A64A6}"/>
              </a:ext>
            </a:extLst>
          </p:cNvPr>
          <p:cNvSpPr/>
          <p:nvPr/>
        </p:nvSpPr>
        <p:spPr>
          <a:xfrm>
            <a:off x="8697736" y="1707311"/>
            <a:ext cx="3257797" cy="250130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Anvendelse</a:t>
            </a:r>
            <a:r>
              <a:rPr lang="en-US" sz="2400" dirty="0">
                <a:solidFill>
                  <a:schemeClr val="tx1"/>
                </a:solidFill>
              </a:rPr>
              <a:t> av </a:t>
            </a:r>
            <a:r>
              <a:rPr lang="en-US" sz="2400" dirty="0" err="1">
                <a:solidFill>
                  <a:schemeClr val="tx1"/>
                </a:solidFill>
              </a:rPr>
              <a:t>autentiske</a:t>
            </a:r>
            <a:r>
              <a:rPr lang="en-US" sz="2400" dirty="0">
                <a:solidFill>
                  <a:schemeClr val="tx1"/>
                </a:solidFill>
              </a:rPr>
              <a:t> caser </a:t>
            </a:r>
            <a:r>
              <a:rPr lang="en-US" sz="2400" dirty="0" err="1">
                <a:solidFill>
                  <a:schemeClr val="tx1"/>
                </a:solidFill>
              </a:rPr>
              <a:t>tildelt</a:t>
            </a:r>
            <a:r>
              <a:rPr lang="en-US" sz="2400" dirty="0">
                <a:solidFill>
                  <a:schemeClr val="tx1"/>
                </a:solidFill>
              </a:rPr>
              <a:t> av </a:t>
            </a:r>
            <a:r>
              <a:rPr lang="en-US" sz="2400" dirty="0" err="1">
                <a:solidFill>
                  <a:schemeClr val="tx1"/>
                </a:solidFill>
              </a:rPr>
              <a:t>profesjonelle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studentaktiviteter</a:t>
            </a:r>
            <a:endParaRPr lang="en-US" sz="2400" noProof="0" dirty="0">
              <a:solidFill>
                <a:schemeClr val="tx1"/>
              </a:solidFill>
            </a:endParaRPr>
          </a:p>
        </p:txBody>
      </p:sp>
      <p:pic>
        <p:nvPicPr>
          <p:cNvPr id="7" name="Bilde 6" descr="Et bilde som inneholder klær, møbler, tegning, tegnefilm&#10;&#10;KI-generert innhold kan være feil.">
            <a:extLst>
              <a:ext uri="{FF2B5EF4-FFF2-40B4-BE49-F238E27FC236}">
                <a16:creationId xmlns:a16="http://schemas.microsoft.com/office/drawing/2014/main" id="{270C68DF-0909-0ECA-678F-371B5E6F0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75" y="4208613"/>
            <a:ext cx="2789445" cy="1751185"/>
          </a:xfrm>
          <a:prstGeom prst="rect">
            <a:avLst/>
          </a:prstGeom>
        </p:spPr>
      </p:pic>
      <p:pic>
        <p:nvPicPr>
          <p:cNvPr id="9" name="Bilde 8" descr="Et bilde som inneholder klær, illustrasjon, tegnefilm, person&#10;&#10;KI-generert innhold kan være feil.">
            <a:extLst>
              <a:ext uri="{FF2B5EF4-FFF2-40B4-BE49-F238E27FC236}">
                <a16:creationId xmlns:a16="http://schemas.microsoft.com/office/drawing/2014/main" id="{E045D326-D504-5623-0F6C-DD4DD2631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94" y="2513165"/>
            <a:ext cx="1831669" cy="1831669"/>
          </a:xfrm>
          <a:prstGeom prst="rect">
            <a:avLst/>
          </a:prstGeom>
        </p:spPr>
      </p:pic>
      <p:pic>
        <p:nvPicPr>
          <p:cNvPr id="11" name="Bilde 10" descr="Et bilde som inneholder klær, person, tegnefilm, illustrasjon&#10;&#10;KI-generert innhold kan være feil.">
            <a:extLst>
              <a:ext uri="{FF2B5EF4-FFF2-40B4-BE49-F238E27FC236}">
                <a16:creationId xmlns:a16="http://schemas.microsoft.com/office/drawing/2014/main" id="{05DD2AF6-E580-A566-19FB-3609BF81D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852" y="477190"/>
            <a:ext cx="2457564" cy="17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1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D1B6C8-29A0-9BB1-7787-D0C714BB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>
                <a:solidFill>
                  <a:srgbClr val="C00000"/>
                </a:solidFill>
              </a:rPr>
              <a:t>Hva</a:t>
            </a:r>
            <a:r>
              <a:rPr lang="en-US" noProof="0" dirty="0">
                <a:solidFill>
                  <a:srgbClr val="C00000"/>
                </a:solidFill>
              </a:rPr>
              <a:t> </a:t>
            </a:r>
            <a:r>
              <a:rPr lang="en-US" noProof="0" dirty="0" err="1">
                <a:solidFill>
                  <a:srgbClr val="C00000"/>
                </a:solidFill>
              </a:rPr>
              <a:t>har</a:t>
            </a:r>
            <a:r>
              <a:rPr lang="en-US" noProof="0" dirty="0">
                <a:solidFill>
                  <a:srgbClr val="C00000"/>
                </a:solidFill>
              </a:rPr>
              <a:t> vi </a:t>
            </a:r>
            <a:r>
              <a:rPr lang="en-US" noProof="0" dirty="0" err="1">
                <a:solidFill>
                  <a:srgbClr val="C00000"/>
                </a:solidFill>
              </a:rPr>
              <a:t>gjort</a:t>
            </a:r>
            <a:r>
              <a:rPr lang="en-US" noProof="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3606196-9A4A-8855-9DB9-FBAED4CB36AD}"/>
              </a:ext>
            </a:extLst>
          </p:cNvPr>
          <p:cNvSpPr/>
          <p:nvPr/>
        </p:nvSpPr>
        <p:spPr>
          <a:xfrm>
            <a:off x="435429" y="2178349"/>
            <a:ext cx="4125420" cy="250130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noProof="0" dirty="0" err="1">
                <a:solidFill>
                  <a:schemeClr val="tx1"/>
                </a:solidFill>
              </a:rPr>
              <a:t>Utvikling</a:t>
            </a:r>
            <a:r>
              <a:rPr lang="en-US" sz="2400" noProof="0" dirty="0">
                <a:solidFill>
                  <a:schemeClr val="tx1"/>
                </a:solidFill>
              </a:rPr>
              <a:t> av spill </a:t>
            </a:r>
            <a:r>
              <a:rPr lang="en-US" sz="2400" noProof="0" dirty="0" err="1">
                <a:solidFill>
                  <a:schemeClr val="tx1"/>
                </a:solidFill>
              </a:rPr>
              <a:t>i</a:t>
            </a:r>
            <a:r>
              <a:rPr lang="en-US" sz="2400" noProof="0" dirty="0">
                <a:solidFill>
                  <a:schemeClr val="tx1"/>
                </a:solidFill>
              </a:rPr>
              <a:t> </a:t>
            </a:r>
            <a:r>
              <a:rPr lang="en-US" sz="2400" noProof="0" dirty="0" err="1">
                <a:solidFill>
                  <a:schemeClr val="tx1"/>
                </a:solidFill>
              </a:rPr>
              <a:t>samarbeid</a:t>
            </a:r>
            <a:r>
              <a:rPr lang="en-US" sz="2400" noProof="0" dirty="0">
                <a:solidFill>
                  <a:schemeClr val="tx1"/>
                </a:solidFill>
              </a:rPr>
              <a:t> med </a:t>
            </a:r>
            <a:r>
              <a:rPr lang="en-US" sz="2400" noProof="0" dirty="0" err="1">
                <a:solidFill>
                  <a:schemeClr val="tx1"/>
                </a:solidFill>
              </a:rPr>
              <a:t>eksterne</a:t>
            </a:r>
            <a:r>
              <a:rPr lang="en-US" sz="2400" noProof="0" dirty="0">
                <a:solidFill>
                  <a:schemeClr val="tx1"/>
                </a:solidFill>
              </a:rPr>
              <a:t> </a:t>
            </a:r>
            <a:r>
              <a:rPr lang="en-US" sz="2400" noProof="0" dirty="0" err="1">
                <a:solidFill>
                  <a:schemeClr val="tx1"/>
                </a:solidFill>
              </a:rPr>
              <a:t>partnere</a:t>
            </a:r>
            <a:r>
              <a:rPr lang="en-US" sz="2400" noProof="0" dirty="0">
                <a:solidFill>
                  <a:schemeClr val="tx1"/>
                </a:solidFill>
              </a:rPr>
              <a:t> (</a:t>
            </a:r>
            <a:r>
              <a:rPr lang="en-US" sz="2400" noProof="0" dirty="0" err="1">
                <a:solidFill>
                  <a:schemeClr val="tx1"/>
                </a:solidFill>
              </a:rPr>
              <a:t>simuleringsspill</a:t>
            </a:r>
            <a:r>
              <a:rPr lang="en-US" sz="2400" noProof="0" dirty="0">
                <a:solidFill>
                  <a:schemeClr val="tx1"/>
                </a:solidFill>
              </a:rPr>
              <a:t>) 15 </a:t>
            </a:r>
            <a:r>
              <a:rPr lang="en-US" sz="2400" noProof="0" dirty="0" err="1">
                <a:solidFill>
                  <a:schemeClr val="tx1"/>
                </a:solidFill>
              </a:rPr>
              <a:t>sp</a:t>
            </a:r>
            <a:endParaRPr lang="en-US" sz="2400" noProof="0" dirty="0">
              <a:solidFill>
                <a:schemeClr val="tx1"/>
              </a:solidFill>
            </a:endParaRPr>
          </a:p>
          <a:p>
            <a:pPr lvl="1" algn="ctr"/>
            <a:r>
              <a:rPr lang="en-US" sz="1600" dirty="0">
                <a:solidFill>
                  <a:schemeClr val="tx1"/>
                </a:solidFill>
              </a:rPr>
              <a:t>Ped 128 (“</a:t>
            </a:r>
            <a:r>
              <a:rPr lang="en-US" sz="1600" dirty="0" err="1">
                <a:solidFill>
                  <a:schemeClr val="tx1"/>
                </a:solidFill>
              </a:rPr>
              <a:t>læring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og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opplæring</a:t>
            </a:r>
            <a:r>
              <a:rPr lang="en-US" sz="1600" dirty="0">
                <a:solidFill>
                  <a:schemeClr val="tx1"/>
                </a:solidFill>
              </a:rPr>
              <a:t>”)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981D884-164F-7F4C-5671-66D78AB6F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2102082" cy="63771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2BED473-4C1B-55EB-CD2F-150E5D129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65" y="4367057"/>
            <a:ext cx="2102081" cy="6251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A71A38E-02E4-09CF-3F53-E743B87E53CF}"/>
              </a:ext>
            </a:extLst>
          </p:cNvPr>
          <p:cNvSpPr/>
          <p:nvPr/>
        </p:nvSpPr>
        <p:spPr>
          <a:xfrm>
            <a:off x="6770650" y="928680"/>
            <a:ext cx="4125420" cy="250130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noProof="0" dirty="0" err="1">
                <a:solidFill>
                  <a:schemeClr val="tx1"/>
                </a:solidFill>
              </a:rPr>
              <a:t>Etableringen</a:t>
            </a:r>
            <a:r>
              <a:rPr lang="en-US" sz="2400" noProof="0" dirty="0">
                <a:solidFill>
                  <a:schemeClr val="tx1"/>
                </a:solidFill>
              </a:rPr>
              <a:t> av et 15 </a:t>
            </a:r>
            <a:r>
              <a:rPr lang="en-US" sz="2400" noProof="0" dirty="0" err="1">
                <a:solidFill>
                  <a:schemeClr val="tx1"/>
                </a:solidFill>
              </a:rPr>
              <a:t>studiepoeng</a:t>
            </a:r>
            <a:r>
              <a:rPr lang="en-US" sz="2400" noProof="0" dirty="0">
                <a:solidFill>
                  <a:schemeClr val="tx1"/>
                </a:solidFill>
              </a:rPr>
              <a:t> </a:t>
            </a:r>
            <a:r>
              <a:rPr lang="en-US" sz="2400" noProof="0" dirty="0" err="1">
                <a:solidFill>
                  <a:schemeClr val="tx1"/>
                </a:solidFill>
              </a:rPr>
              <a:t>praksisemne</a:t>
            </a:r>
            <a:r>
              <a:rPr lang="en-US" sz="2400" noProof="0" dirty="0">
                <a:solidFill>
                  <a:schemeClr val="tx1"/>
                </a:solidFill>
              </a:rPr>
              <a:t> </a:t>
            </a:r>
            <a:r>
              <a:rPr lang="en-US" sz="2400" noProof="0" dirty="0" err="1">
                <a:solidFill>
                  <a:schemeClr val="tx1"/>
                </a:solidFill>
              </a:rPr>
              <a:t>fra</a:t>
            </a:r>
            <a:r>
              <a:rPr lang="en-US" sz="2400" noProof="0" dirty="0">
                <a:solidFill>
                  <a:schemeClr val="tx1"/>
                </a:solidFill>
              </a:rPr>
              <a:t> </a:t>
            </a:r>
            <a:r>
              <a:rPr lang="en-US" sz="2400" noProof="0" dirty="0" err="1">
                <a:solidFill>
                  <a:schemeClr val="tx1"/>
                </a:solidFill>
              </a:rPr>
              <a:t>og</a:t>
            </a:r>
            <a:r>
              <a:rPr lang="en-US" sz="2400" noProof="0" dirty="0">
                <a:solidFill>
                  <a:schemeClr val="tx1"/>
                </a:solidFill>
              </a:rPr>
              <a:t> med August 2025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Ped 340 (“</a:t>
            </a:r>
            <a:r>
              <a:rPr lang="en-US" sz="1600" dirty="0" err="1">
                <a:solidFill>
                  <a:schemeClr val="tx1"/>
                </a:solidFill>
              </a:rPr>
              <a:t>Praksis</a:t>
            </a:r>
            <a:r>
              <a:rPr lang="en-US" sz="1600" dirty="0">
                <a:solidFill>
                  <a:schemeClr val="tx1"/>
                </a:solidFill>
              </a:rPr>
              <a:t>”)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pic>
        <p:nvPicPr>
          <p:cNvPr id="11" name="Bilde 10" descr="Et bilde som inneholder klær, jeans, datamaskin, person&#10;&#10;KI-generert innhold kan være feil.">
            <a:extLst>
              <a:ext uri="{FF2B5EF4-FFF2-40B4-BE49-F238E27FC236}">
                <a16:creationId xmlns:a16="http://schemas.microsoft.com/office/drawing/2014/main" id="{F43B5B77-7D18-9AFC-DE78-3FB971BE4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169" y="3805569"/>
            <a:ext cx="2373351" cy="23733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8436A88E-375B-CE99-CB55-9CF131534532}"/>
              </a:ext>
            </a:extLst>
          </p:cNvPr>
          <p:cNvSpPr/>
          <p:nvPr/>
        </p:nvSpPr>
        <p:spPr>
          <a:xfrm>
            <a:off x="4228171" y="3585297"/>
            <a:ext cx="4125420" cy="250130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dirty="0" err="1">
                <a:solidFill>
                  <a:schemeClr val="tx1"/>
                </a:solidFill>
              </a:rPr>
              <a:t>Autentisk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oppdragsbasert</a:t>
            </a:r>
            <a:r>
              <a:rPr lang="en-US" sz="2400" dirty="0">
                <a:solidFill>
                  <a:schemeClr val="tx1"/>
                </a:solidFill>
              </a:rPr>
              <a:t> (</a:t>
            </a:r>
            <a:r>
              <a:rPr lang="en-US" sz="2400" dirty="0" err="1">
                <a:solidFill>
                  <a:schemeClr val="tx1"/>
                </a:solidFill>
              </a:rPr>
              <a:t>pedagogisk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  <a:r>
              <a:rPr lang="en-US" sz="2400" dirty="0" err="1">
                <a:solidFill>
                  <a:schemeClr val="tx1"/>
                </a:solidFill>
              </a:rPr>
              <a:t>spillutvikling</a:t>
            </a:r>
            <a:r>
              <a:rPr lang="en-US" sz="2400" dirty="0">
                <a:solidFill>
                  <a:schemeClr val="tx1"/>
                </a:solidFill>
              </a:rPr>
              <a:t> (12 </a:t>
            </a:r>
            <a:r>
              <a:rPr lang="en-US" sz="2400" dirty="0" err="1">
                <a:solidFill>
                  <a:schemeClr val="tx1"/>
                </a:solidFill>
              </a:rPr>
              <a:t>arbeidslivsaktører</a:t>
            </a:r>
            <a:r>
              <a:rPr lang="en-US" sz="2400" dirty="0">
                <a:solidFill>
                  <a:schemeClr val="tx1"/>
                </a:solidFill>
              </a:rPr>
              <a:t>), 15 </a:t>
            </a:r>
            <a:r>
              <a:rPr lang="en-US" sz="2400" dirty="0" err="1">
                <a:solidFill>
                  <a:schemeClr val="tx1"/>
                </a:solidFill>
              </a:rPr>
              <a:t>sp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1600" noProof="0" dirty="0">
                <a:solidFill>
                  <a:schemeClr val="tx1"/>
                </a:solidFill>
              </a:rPr>
              <a:t>Ped 150 (”</a:t>
            </a:r>
            <a:r>
              <a:rPr lang="en-US" sz="1600" noProof="0" dirty="0" err="1">
                <a:solidFill>
                  <a:schemeClr val="tx1"/>
                </a:solidFill>
              </a:rPr>
              <a:t>kunnskap</a:t>
            </a:r>
            <a:r>
              <a:rPr lang="en-US" sz="1600" noProof="0" dirty="0">
                <a:solidFill>
                  <a:schemeClr val="tx1"/>
                </a:solidFill>
              </a:rPr>
              <a:t> </a:t>
            </a:r>
            <a:r>
              <a:rPr lang="en-US" sz="1600" noProof="0" dirty="0" err="1">
                <a:solidFill>
                  <a:schemeClr val="tx1"/>
                </a:solidFill>
              </a:rPr>
              <a:t>og</a:t>
            </a:r>
            <a:r>
              <a:rPr lang="en-US" sz="1600" noProof="0" dirty="0">
                <a:solidFill>
                  <a:schemeClr val="tx1"/>
                </a:solidFill>
              </a:rPr>
              <a:t> </a:t>
            </a:r>
            <a:r>
              <a:rPr lang="en-US" sz="1600" noProof="0" dirty="0" err="1">
                <a:solidFill>
                  <a:schemeClr val="tx1"/>
                </a:solidFill>
              </a:rPr>
              <a:t>kompetane</a:t>
            </a:r>
            <a:r>
              <a:rPr lang="en-US" sz="1600" noProof="0" dirty="0">
                <a:solidFill>
                  <a:schemeClr val="tx1"/>
                </a:solidFill>
              </a:rPr>
              <a:t> I </a:t>
            </a:r>
            <a:r>
              <a:rPr lang="en-US" sz="1600" noProof="0" dirty="0" err="1">
                <a:solidFill>
                  <a:schemeClr val="tx1"/>
                </a:solidFill>
              </a:rPr>
              <a:t>en</a:t>
            </a:r>
            <a:r>
              <a:rPr lang="en-US" sz="1600" noProof="0" dirty="0">
                <a:solidFill>
                  <a:schemeClr val="tx1"/>
                </a:solidFill>
              </a:rPr>
              <a:t> </a:t>
            </a:r>
            <a:r>
              <a:rPr lang="en-US" sz="1600" noProof="0" dirty="0" err="1">
                <a:solidFill>
                  <a:schemeClr val="tx1"/>
                </a:solidFill>
              </a:rPr>
              <a:t>globalisert</a:t>
            </a:r>
            <a:r>
              <a:rPr lang="en-US" sz="1600" noProof="0" dirty="0">
                <a:solidFill>
                  <a:schemeClr val="tx1"/>
                </a:solidFill>
              </a:rPr>
              <a:t> Verden”)</a:t>
            </a:r>
          </a:p>
        </p:txBody>
      </p:sp>
    </p:spTree>
    <p:extLst>
      <p:ext uri="{BB962C8B-B14F-4D97-AF65-F5344CB8AC3E}">
        <p14:creationId xmlns:p14="http://schemas.microsoft.com/office/powerpoint/2010/main" val="9589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C921AD1-6186-C2B6-B0B7-CF42529B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92" y="455477"/>
            <a:ext cx="10392508" cy="603890"/>
          </a:xfrm>
        </p:spPr>
        <p:txBody>
          <a:bodyPr>
            <a:normAutofit/>
          </a:bodyPr>
          <a:lstStyle/>
          <a:p>
            <a:r>
              <a:rPr lang="nb-NO" dirty="0">
                <a:latin typeface="Aptos" panose="020B0004020202020204" pitchFamily="34" charset="0"/>
              </a:rPr>
              <a:t>Eksempel spillutvikling fra oppdragsbedriftene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440E307-75C8-4F25-EE31-47BF55A4A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259" y="1611086"/>
            <a:ext cx="11153890" cy="4942114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>
                <a:latin typeface="Aptos" panose="020B0004020202020204" pitchFamily="34" charset="0"/>
              </a:rPr>
              <a:t>Studentene</a:t>
            </a:r>
            <a:r>
              <a:rPr lang="nb-NO" sz="2200" dirty="0">
                <a:latin typeface="Aptos" panose="020B0004020202020204" pitchFamily="34" charset="0"/>
              </a:rPr>
              <a:t> utvikler læringsspill i </a:t>
            </a:r>
            <a:r>
              <a:rPr lang="nb-NO" sz="2200" b="1" dirty="0" err="1">
                <a:latin typeface="Aptos" panose="020B0004020202020204" pitchFamily="34" charset="0"/>
              </a:rPr>
              <a:t>Wittario</a:t>
            </a:r>
            <a:r>
              <a:rPr lang="nb-NO" sz="2200" dirty="0">
                <a:latin typeface="Aptos" panose="020B0004020202020204" pitchFamily="34" charset="0"/>
              </a:rPr>
              <a:t> og </a:t>
            </a:r>
            <a:r>
              <a:rPr lang="nb-NO" sz="2200" dirty="0" err="1">
                <a:latin typeface="Aptos" panose="020B0004020202020204" pitchFamily="34" charset="0"/>
              </a:rPr>
              <a:t>scenarior</a:t>
            </a:r>
            <a:r>
              <a:rPr lang="nb-NO" sz="2200" dirty="0">
                <a:latin typeface="Aptos" panose="020B0004020202020204" pitchFamily="34" charset="0"/>
              </a:rPr>
              <a:t> i </a:t>
            </a:r>
            <a:r>
              <a:rPr lang="nb-NO" sz="2200" b="1" dirty="0" err="1">
                <a:latin typeface="Aptos" panose="020B0004020202020204" pitchFamily="34" charset="0"/>
              </a:rPr>
              <a:t>WeAre</a:t>
            </a:r>
            <a:r>
              <a:rPr lang="nb-NO" sz="2200" dirty="0">
                <a:latin typeface="Aptos" panose="020B0004020202020204" pitchFamily="34" charset="0"/>
              </a:rPr>
              <a:t> på oppdrag fra </a:t>
            </a:r>
            <a:r>
              <a:rPr lang="nb-NO" sz="2200" b="1" dirty="0">
                <a:latin typeface="Aptos" panose="020B0004020202020204" pitchFamily="34" charset="0"/>
              </a:rPr>
              <a:t>organisasjoner/oppdragsbedrifter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Prosjektgruppene blir </a:t>
            </a:r>
            <a:r>
              <a:rPr lang="nb-NO" sz="1900" b="1" dirty="0">
                <a:latin typeface="Aptos" panose="020B0004020202020204" pitchFamily="34" charset="0"/>
              </a:rPr>
              <a:t>tildelt</a:t>
            </a:r>
            <a:r>
              <a:rPr lang="nb-NO" sz="1900" dirty="0">
                <a:latin typeface="Aptos" panose="020B0004020202020204" pitchFamily="34" charset="0"/>
              </a:rPr>
              <a:t> en </a:t>
            </a:r>
            <a:r>
              <a:rPr lang="nb-NO" sz="1900" b="1" dirty="0">
                <a:latin typeface="Aptos" panose="020B0004020202020204" pitchFamily="34" charset="0"/>
              </a:rPr>
              <a:t>ekstern oppdragsbedrift </a:t>
            </a:r>
            <a:r>
              <a:rPr lang="nb-NO" sz="1900" dirty="0">
                <a:latin typeface="Aptos" panose="020B0004020202020204" pitchFamily="34" charset="0"/>
              </a:rPr>
              <a:t>som har presentert en </a:t>
            </a:r>
            <a:r>
              <a:rPr lang="nb-NO" sz="1900" b="1" dirty="0">
                <a:latin typeface="Aptos" panose="020B0004020202020204" pitchFamily="34" charset="0"/>
              </a:rPr>
              <a:t>et konkret oppdrag</a:t>
            </a:r>
          </a:p>
          <a:p>
            <a:r>
              <a:rPr lang="nb-NO" sz="1900" b="1" dirty="0">
                <a:latin typeface="Aptos" panose="020B0004020202020204" pitchFamily="34" charset="0"/>
              </a:rPr>
              <a:t>Oppdragsbedrifter: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Kirkens SOS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 err="1">
                <a:latin typeface="Aptos" panose="020B0004020202020204" pitchFamily="34" charset="0"/>
              </a:rPr>
              <a:t>Vexxt</a:t>
            </a:r>
            <a:endParaRPr lang="nb-NO" sz="1900" dirty="0"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Sogndal </a:t>
            </a:r>
            <a:r>
              <a:rPr lang="nb-NO" sz="1900" dirty="0" err="1">
                <a:latin typeface="Aptos" panose="020B0004020202020204" pitchFamily="34" charset="0"/>
              </a:rPr>
              <a:t>Explore</a:t>
            </a:r>
            <a:endParaRPr lang="nb-NO" sz="1900" dirty="0"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Ekskurs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Bratteklev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Voss Energi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Inspiria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Coop Norge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 err="1">
                <a:latin typeface="Aptos" panose="020B0004020202020204" pitchFamily="34" charset="0"/>
              </a:rPr>
              <a:t>Jørungaard</a:t>
            </a:r>
            <a:endParaRPr lang="nb-NO" sz="1900" dirty="0"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 err="1">
                <a:latin typeface="Aptos" panose="020B0004020202020204" pitchFamily="34" charset="0"/>
              </a:rPr>
              <a:t>TriO</a:t>
            </a:r>
            <a:endParaRPr lang="nb-NO" sz="1900" dirty="0">
              <a:latin typeface="Aptos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900" dirty="0">
                <a:latin typeface="Aptos" panose="020B0004020202020204" pitchFamily="34" charset="0"/>
              </a:rPr>
              <a:t>Brødrene Dahl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ptos" panose="020B0004020202020204" pitchFamily="34" charset="0"/>
            </a:endParaRP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273A7443-2DC5-55ED-D4D5-71D5BB7276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98C80F9-003D-668F-5BB5-9C82E743FE57}"/>
              </a:ext>
            </a:extLst>
          </p:cNvPr>
          <p:cNvSpPr txBox="1"/>
          <p:nvPr/>
        </p:nvSpPr>
        <p:spPr>
          <a:xfrm>
            <a:off x="7864928" y="3128036"/>
            <a:ext cx="3494314" cy="95410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nb-NO" sz="2800" b="1" dirty="0">
                <a:latin typeface="Aptos" panose="020B0004020202020204" pitchFamily="34" charset="0"/>
              </a:rPr>
              <a:t>80 studenter og 11 oppdragsbedrifter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8A36CB4-D782-83D7-FADD-F9DB8ECBD9D2}"/>
              </a:ext>
            </a:extLst>
          </p:cNvPr>
          <p:cNvSpPr txBox="1"/>
          <p:nvPr/>
        </p:nvSpPr>
        <p:spPr>
          <a:xfrm>
            <a:off x="7864928" y="4955974"/>
            <a:ext cx="3450771" cy="144655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latin typeface="Aptos" panose="020B0004020202020204" pitchFamily="34" charset="0"/>
              </a:rPr>
              <a:t>Konseptet og emnet er utviklet av: Mathilde D. Svendsen </a:t>
            </a:r>
            <a:r>
              <a:rPr lang="nb-NO" sz="1600" dirty="0">
                <a:latin typeface="Aptos" panose="020B0004020202020204" pitchFamily="34" charset="0"/>
              </a:rPr>
              <a:t>(</a:t>
            </a:r>
            <a:r>
              <a:rPr lang="nb-NO" sz="1600" dirty="0" err="1">
                <a:latin typeface="Aptos" panose="020B0004020202020204" pitchFamily="34" charset="0"/>
              </a:rPr>
              <a:t>emneansvarlig</a:t>
            </a:r>
            <a:r>
              <a:rPr lang="nb-NO" sz="1600" dirty="0">
                <a:latin typeface="Aptos" panose="020B0004020202020204" pitchFamily="34" charset="0"/>
              </a:rPr>
              <a:t>) </a:t>
            </a:r>
            <a:r>
              <a:rPr lang="nb-NO" dirty="0">
                <a:latin typeface="Aptos" panose="020B0004020202020204" pitchFamily="34" charset="0"/>
              </a:rPr>
              <a:t>og Adina M. </a:t>
            </a:r>
            <a:r>
              <a:rPr lang="nb-NO" dirty="0" err="1">
                <a:latin typeface="Aptos" panose="020B0004020202020204" pitchFamily="34" charset="0"/>
              </a:rPr>
              <a:t>Nydahl</a:t>
            </a:r>
            <a:r>
              <a:rPr lang="nb-NO" dirty="0">
                <a:latin typeface="Aptos" panose="020B0004020202020204" pitchFamily="34" charset="0"/>
              </a:rPr>
              <a:t> </a:t>
            </a:r>
            <a:r>
              <a:rPr lang="nb-NO" sz="1600" dirty="0">
                <a:latin typeface="Aptos" panose="020B0004020202020204" pitchFamily="34" charset="0"/>
              </a:rPr>
              <a:t>(faglærer i emnet)</a:t>
            </a:r>
          </a:p>
          <a:p>
            <a:pPr algn="ctr"/>
            <a:endParaRPr lang="nb-NO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8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43F025-B066-0E6F-5F60-D1522612FA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67264" y="1672683"/>
            <a:ext cx="4325112" cy="452739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Elkem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Fellesverket (Røde Kors)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Aptos" panose="020B0004020202020204" pitchFamily="34" charset="0"/>
                <a:cs typeface="Arial"/>
              </a:rPr>
              <a:t>UiA</a:t>
            </a:r>
            <a:r>
              <a:rPr lang="nb-NO" dirty="0">
                <a:latin typeface="Aptos" panose="020B0004020202020204" pitchFamily="34" charset="0"/>
                <a:cs typeface="Arial"/>
              </a:rPr>
              <a:t> Karriere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Vitensenteret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Lister Pedagogiske Senter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A-Larm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  <a:cs typeface="Arial"/>
              </a:rPr>
              <a:t>Blåkors avd. Sør rehabilitering</a:t>
            </a:r>
          </a:p>
          <a:p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0B66C64E-8F49-04B6-1EA8-C8A0321ADE2E}"/>
              </a:ext>
            </a:extLst>
          </p:cNvPr>
          <p:cNvSpPr txBox="1">
            <a:spLocks/>
          </p:cNvSpPr>
          <p:nvPr/>
        </p:nvSpPr>
        <p:spPr>
          <a:xfrm>
            <a:off x="6196361" y="1672682"/>
            <a:ext cx="4325112" cy="4527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>
                <a:latin typeface="Aptos" panose="020B0004020202020204" pitchFamily="34" charset="0"/>
              </a:rPr>
              <a:t>Avigo</a:t>
            </a:r>
            <a:endParaRPr lang="nb-NO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NAV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PPT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>
                <a:latin typeface="Aptos" panose="020B0004020202020204" pitchFamily="34" charset="0"/>
              </a:rPr>
              <a:t>Wittario</a:t>
            </a:r>
            <a:endParaRPr lang="nb-NO" dirty="0">
              <a:latin typeface="Aptos" panose="020B0004020202020204" pitchFamily="34" charset="0"/>
            </a:endParaRP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nb-NO" dirty="0">
                <a:latin typeface="Aptos" panose="020B0004020202020204" pitchFamily="34" charset="0"/>
              </a:rPr>
              <a:t>Og i tillegg deres 12 oppdragsbedrifter (kunder)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8FA683A-EA6F-2FDF-08A9-CDED890045C9}"/>
              </a:ext>
            </a:extLst>
          </p:cNvPr>
          <p:cNvSpPr txBox="1"/>
          <p:nvPr/>
        </p:nvSpPr>
        <p:spPr>
          <a:xfrm>
            <a:off x="702527" y="446049"/>
            <a:ext cx="11106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/>
              <a:t>Eksterne bidragsytere til øvrige emner samt praksisemnet</a:t>
            </a:r>
          </a:p>
        </p:txBody>
      </p:sp>
    </p:spTree>
    <p:extLst>
      <p:ext uri="{BB962C8B-B14F-4D97-AF65-F5344CB8AC3E}">
        <p14:creationId xmlns:p14="http://schemas.microsoft.com/office/powerpoint/2010/main" val="2695089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Bachelorløpet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509976"/>
              </p:ext>
            </p:extLst>
          </p:nvPr>
        </p:nvGraphicFramePr>
        <p:xfrm>
          <a:off x="644056" y="696686"/>
          <a:ext cx="10927835" cy="5812450"/>
        </p:xfrm>
        <a:graphic>
          <a:graphicData uri="http://schemas.openxmlformats.org/drawingml/2006/table">
            <a:tbl>
              <a:tblPr/>
              <a:tblGrid>
                <a:gridCol w="767106">
                  <a:extLst>
                    <a:ext uri="{9D8B030D-6E8A-4147-A177-3AD203B41FA5}">
                      <a16:colId xmlns:a16="http://schemas.microsoft.com/office/drawing/2014/main" val="2436173826"/>
                    </a:ext>
                  </a:extLst>
                </a:gridCol>
                <a:gridCol w="2798837">
                  <a:extLst>
                    <a:ext uri="{9D8B030D-6E8A-4147-A177-3AD203B41FA5}">
                      <a16:colId xmlns:a16="http://schemas.microsoft.com/office/drawing/2014/main" val="146550442"/>
                    </a:ext>
                  </a:extLst>
                </a:gridCol>
                <a:gridCol w="1136000">
                  <a:extLst>
                    <a:ext uri="{9D8B030D-6E8A-4147-A177-3AD203B41FA5}">
                      <a16:colId xmlns:a16="http://schemas.microsoft.com/office/drawing/2014/main" val="2103368294"/>
                    </a:ext>
                  </a:extLst>
                </a:gridCol>
                <a:gridCol w="629502">
                  <a:extLst>
                    <a:ext uri="{9D8B030D-6E8A-4147-A177-3AD203B41FA5}">
                      <a16:colId xmlns:a16="http://schemas.microsoft.com/office/drawing/2014/main" val="2990430991"/>
                    </a:ext>
                  </a:extLst>
                </a:gridCol>
                <a:gridCol w="843126">
                  <a:extLst>
                    <a:ext uri="{9D8B030D-6E8A-4147-A177-3AD203B41FA5}">
                      <a16:colId xmlns:a16="http://schemas.microsoft.com/office/drawing/2014/main" val="1780202134"/>
                    </a:ext>
                  </a:extLst>
                </a:gridCol>
                <a:gridCol w="843126">
                  <a:extLst>
                    <a:ext uri="{9D8B030D-6E8A-4147-A177-3AD203B41FA5}">
                      <a16:colId xmlns:a16="http://schemas.microsoft.com/office/drawing/2014/main" val="2723171705"/>
                    </a:ext>
                  </a:extLst>
                </a:gridCol>
                <a:gridCol w="530624">
                  <a:extLst>
                    <a:ext uri="{9D8B030D-6E8A-4147-A177-3AD203B41FA5}">
                      <a16:colId xmlns:a16="http://schemas.microsoft.com/office/drawing/2014/main" val="2371159757"/>
                    </a:ext>
                  </a:extLst>
                </a:gridCol>
                <a:gridCol w="610502">
                  <a:extLst>
                    <a:ext uri="{9D8B030D-6E8A-4147-A177-3AD203B41FA5}">
                      <a16:colId xmlns:a16="http://schemas.microsoft.com/office/drawing/2014/main" val="934588973"/>
                    </a:ext>
                  </a:extLst>
                </a:gridCol>
                <a:gridCol w="923004">
                  <a:extLst>
                    <a:ext uri="{9D8B030D-6E8A-4147-A177-3AD203B41FA5}">
                      <a16:colId xmlns:a16="http://schemas.microsoft.com/office/drawing/2014/main" val="1420833531"/>
                    </a:ext>
                  </a:extLst>
                </a:gridCol>
                <a:gridCol w="923004">
                  <a:extLst>
                    <a:ext uri="{9D8B030D-6E8A-4147-A177-3AD203B41FA5}">
                      <a16:colId xmlns:a16="http://schemas.microsoft.com/office/drawing/2014/main" val="3071197106"/>
                    </a:ext>
                  </a:extLst>
                </a:gridCol>
                <a:gridCol w="923004">
                  <a:extLst>
                    <a:ext uri="{9D8B030D-6E8A-4147-A177-3AD203B41FA5}">
                      <a16:colId xmlns:a16="http://schemas.microsoft.com/office/drawing/2014/main" val="1616466163"/>
                    </a:ext>
                  </a:extLst>
                </a:gridCol>
              </a:tblGrid>
              <a:tr h="497670">
                <a:tc>
                  <a:txBody>
                    <a:bodyPr/>
                    <a:lstStyle/>
                    <a:p>
                      <a:r>
                        <a:rPr lang="nb-NO" sz="1300" b="1"/>
                        <a:t>1.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300" baseline="0">
                          <a:solidFill>
                            <a:srgbClr val="000000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PED148</a:t>
                      </a:r>
                      <a:r>
                        <a:rPr lang="nb-NO" sz="1300" baseline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nb-NO" sz="1300">
                          <a:solidFill>
                            <a:srgbClr val="000000"/>
                          </a:solidFill>
                        </a:rPr>
                        <a:t>Individ og samfunn (15 sp)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PED128</a:t>
                      </a:r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Læring og opplæring (15 </a:t>
                      </a:r>
                      <a:r>
                        <a:rPr lang="nb-NO" sz="1300" b="1" dirty="0" err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sp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232396"/>
                  </a:ext>
                </a:extLst>
              </a:tr>
              <a:tr h="497670">
                <a:tc>
                  <a:txBody>
                    <a:bodyPr/>
                    <a:lstStyle/>
                    <a:p>
                      <a:r>
                        <a:rPr lang="nb-NO" sz="1300" b="1"/>
                        <a:t>2.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PED149</a:t>
                      </a:r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Kommunikasjon og gruppeprosesser (15 </a:t>
                      </a:r>
                      <a:r>
                        <a:rPr lang="nb-NO" sz="1300" b="1" dirty="0" err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sp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)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PED150</a:t>
                      </a:r>
                      <a:r>
                        <a:rPr lang="nb-NO" sz="1300" b="1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Kunnskap og kompetanse i en globalisert verden (15 </a:t>
                      </a:r>
                      <a:r>
                        <a:rPr lang="nb-NO" sz="1300" b="1" dirty="0" err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sp</a:t>
                      </a:r>
                      <a:r>
                        <a:rPr lang="nb-NO" sz="1300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17059"/>
                  </a:ext>
                </a:extLst>
              </a:tr>
              <a:tr h="1204277">
                <a:tc>
                  <a:txBody>
                    <a:bodyPr/>
                    <a:lstStyle/>
                    <a:p>
                      <a:r>
                        <a:rPr lang="nb-NO" sz="1300" b="1"/>
                        <a:t>3.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300">
                          <a:solidFill>
                            <a:srgbClr val="000000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EX-100</a:t>
                      </a:r>
                      <a:r>
                        <a:rPr lang="fr-FR" sz="1300">
                          <a:solidFill>
                            <a:srgbClr val="000000"/>
                          </a:solidFill>
                        </a:rPr>
                        <a:t> Ex.phil. (10 sp)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nb-NO" sz="1300" baseline="0">
                          <a:solidFill>
                            <a:srgbClr val="000000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EX-105</a:t>
                      </a:r>
                      <a:r>
                        <a:rPr lang="nb-NO" sz="1300" baseline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nb-NO" sz="1300">
                          <a:solidFill>
                            <a:srgbClr val="000000"/>
                          </a:solidFill>
                        </a:rPr>
                        <a:t>Ex.fac. ped. variant (10 sp)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endParaRPr lang="nb-NO" sz="1600" dirty="0">
                        <a:solidFill>
                          <a:srgbClr val="008000"/>
                        </a:solidFill>
                      </a:endParaRPr>
                    </a:p>
                  </a:txBody>
                  <a:tcPr marL="78051" marR="78051" marT="31531" marB="315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10 </a:t>
                      </a:r>
                      <a:r>
                        <a:rPr lang="nb-NO" sz="1300" dirty="0" err="1">
                          <a:solidFill>
                            <a:srgbClr val="008000"/>
                          </a:solidFill>
                        </a:rPr>
                        <a:t>sp</a:t>
                      </a: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 pedagogikk eller annet valgfritt emne: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n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PED229 Pedagogisk profesjonalitet (10 sp)</a:t>
                      </a:r>
                      <a:endParaRPr lang="nn-NO" sz="13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solidFill>
                            <a:srgbClr val="008000"/>
                          </a:solidFill>
                          <a:hlinkClick r:id="rId10"/>
                        </a:rPr>
                        <a:t>PED240 Democracy and education (10 sp)</a:t>
                      </a:r>
                      <a:endParaRPr lang="nb-NO" sz="1300" dirty="0">
                        <a:solidFill>
                          <a:srgbClr val="008000"/>
                        </a:solidFill>
                      </a:endParaRP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28854"/>
                  </a:ext>
                </a:extLst>
              </a:tr>
              <a:tr h="850975">
                <a:tc>
                  <a:txBody>
                    <a:bodyPr/>
                    <a:lstStyle/>
                    <a:p>
                      <a:r>
                        <a:rPr lang="nb-NO" sz="1300" b="1"/>
                        <a:t>4.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nb-NO" sz="1300" baseline="0">
                          <a:solidFill>
                            <a:srgbClr val="000000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PED228</a:t>
                      </a:r>
                      <a:r>
                        <a:rPr lang="nb-NO" sz="1300" baseline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nb-NO" sz="1300">
                          <a:solidFill>
                            <a:srgbClr val="000000"/>
                          </a:solidFill>
                        </a:rPr>
                        <a:t>Forskningsmetoder (15 sp)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15 </a:t>
                      </a:r>
                      <a:r>
                        <a:rPr lang="nb-NO" sz="1300" dirty="0" err="1">
                          <a:solidFill>
                            <a:srgbClr val="008000"/>
                          </a:solidFill>
                        </a:rPr>
                        <a:t>sp</a:t>
                      </a: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 pedagogikk eller annen bredde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PED238 Ledelse i lærende organisasjoner (15 </a:t>
                      </a:r>
                      <a:r>
                        <a:rPr lang="nb-NO" sz="1300" b="1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</a:t>
                      </a:r>
                      <a:r>
                        <a:rPr lang="nb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)</a:t>
                      </a:r>
                      <a:endParaRPr lang="nb-NO" sz="13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538327"/>
                  </a:ext>
                </a:extLst>
              </a:tr>
              <a:tr h="1204277">
                <a:tc>
                  <a:txBody>
                    <a:bodyPr/>
                    <a:lstStyle/>
                    <a:p>
                      <a:r>
                        <a:rPr lang="nb-NO" sz="1300" b="1"/>
                        <a:t>5.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30 </a:t>
                      </a:r>
                      <a:r>
                        <a:rPr lang="nb-NO" sz="1300" dirty="0" err="1">
                          <a:solidFill>
                            <a:srgbClr val="008000"/>
                          </a:solidFill>
                        </a:rPr>
                        <a:t>sp</a:t>
                      </a: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 pedagogikk, annen bredde eller utveksling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chemeClr val="tx1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PED315 Individuell veiledning -teori og praksis (15 sp)</a:t>
                      </a:r>
                      <a:endParaRPr lang="nb-NO" sz="13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n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PED340 Praksis</a:t>
                      </a:r>
                      <a:r>
                        <a:rPr lang="nn-NO" sz="1300" b="1" dirty="0">
                          <a:solidFill>
                            <a:srgbClr val="CA71E4"/>
                          </a:solidFill>
                          <a:highlight>
                            <a:srgbClr val="FFFF00"/>
                          </a:highlight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</a:t>
                      </a:r>
                      <a:r>
                        <a:rPr lang="nn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15 sp)</a:t>
                      </a:r>
                      <a:endParaRPr lang="nb-NO" sz="13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sz="1600" dirty="0"/>
                    </a:p>
                  </a:txBody>
                  <a:tcPr marL="78051" marR="78051" marT="31531" marB="315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nb-NO" sz="1300" dirty="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30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/>
                        <a:t> 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026541"/>
                  </a:ext>
                </a:extLst>
              </a:tr>
              <a:tr h="1557581">
                <a:tc>
                  <a:txBody>
                    <a:bodyPr/>
                    <a:lstStyle/>
                    <a:p>
                      <a:r>
                        <a:rPr lang="nb-NO" sz="1300" b="1"/>
                        <a:t>6. sem 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nb-NO" sz="1300" b="1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PED334</a:t>
                      </a:r>
                      <a:r>
                        <a:rPr lang="nb-NO" sz="1300" b="1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nb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Bacheloroppgave (15 </a:t>
                      </a:r>
                      <a:r>
                        <a:rPr lang="nb-NO" sz="1300" b="1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sp</a:t>
                      </a:r>
                      <a:r>
                        <a:rPr lang="nb-NO" sz="1300" b="1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)</a:t>
                      </a: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15 </a:t>
                      </a:r>
                      <a:r>
                        <a:rPr lang="nb-NO" sz="1300" dirty="0" err="1">
                          <a:solidFill>
                            <a:srgbClr val="008000"/>
                          </a:solidFill>
                        </a:rPr>
                        <a:t>sp</a:t>
                      </a:r>
                      <a:r>
                        <a:rPr lang="nb-NO" sz="1300" dirty="0">
                          <a:solidFill>
                            <a:srgbClr val="008000"/>
                          </a:solidFill>
                        </a:rPr>
                        <a:t> pedagogikk eller annen bredde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nb-NO" sz="1300" dirty="0">
                          <a:solidFill>
                            <a:srgbClr val="008000"/>
                          </a:solidFill>
                          <a:hlinkClick r:id="rId16"/>
                        </a:rPr>
                        <a:t>PED316 Gruppeveiledning -teori og praksis (15 </a:t>
                      </a:r>
                      <a:r>
                        <a:rPr lang="nb-NO" sz="1300" dirty="0" err="1">
                          <a:solidFill>
                            <a:srgbClr val="008000"/>
                          </a:solidFill>
                          <a:hlinkClick r:id="rId16"/>
                        </a:rPr>
                        <a:t>sp</a:t>
                      </a:r>
                      <a:r>
                        <a:rPr lang="nb-NO" sz="1300" dirty="0">
                          <a:solidFill>
                            <a:srgbClr val="008000"/>
                          </a:solidFill>
                          <a:hlinkClick r:id="rId16"/>
                        </a:rPr>
                        <a:t>)</a:t>
                      </a:r>
                      <a:endParaRPr lang="nb-NO" sz="1300" dirty="0">
                        <a:solidFill>
                          <a:srgbClr val="008000"/>
                        </a:solidFill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solidFill>
                            <a:srgbClr val="008000"/>
                          </a:solidFill>
                          <a:hlinkClick r:id="rId17"/>
                        </a:rPr>
                        <a:t>PED221 International Issues in Inclusive Education (15 </a:t>
                      </a:r>
                      <a:r>
                        <a:rPr lang="en-US" sz="1300" dirty="0" err="1">
                          <a:solidFill>
                            <a:srgbClr val="008000"/>
                          </a:solidFill>
                          <a:hlinkClick r:id="rId17"/>
                        </a:rPr>
                        <a:t>sp</a:t>
                      </a:r>
                      <a:r>
                        <a:rPr lang="en-US" sz="1300" dirty="0">
                          <a:solidFill>
                            <a:srgbClr val="008000"/>
                          </a:solidFill>
                          <a:hlinkClick r:id="rId17"/>
                        </a:rPr>
                        <a:t>)</a:t>
                      </a:r>
                      <a:endParaRPr lang="en-US" sz="1300" dirty="0">
                        <a:solidFill>
                          <a:srgbClr val="008000"/>
                        </a:solidFill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>
                          <a:solidFill>
                            <a:srgbClr val="008000"/>
                          </a:solidFill>
                          <a:hlinkClick r:id="rId18"/>
                        </a:rPr>
                        <a:t>PED237 Characteristics of Norwegian and Comparative Education (15 </a:t>
                      </a:r>
                      <a:r>
                        <a:rPr lang="en-US" sz="1300" dirty="0" err="1">
                          <a:solidFill>
                            <a:srgbClr val="008000"/>
                          </a:solidFill>
                          <a:hlinkClick r:id="rId18"/>
                        </a:rPr>
                        <a:t>sp</a:t>
                      </a:r>
                      <a:r>
                        <a:rPr lang="en-US" sz="1300" dirty="0">
                          <a:solidFill>
                            <a:srgbClr val="008000"/>
                          </a:solidFill>
                          <a:hlinkClick r:id="rId18"/>
                        </a:rPr>
                        <a:t>)</a:t>
                      </a:r>
                      <a:endParaRPr lang="nb-NO" sz="1300" dirty="0">
                        <a:solidFill>
                          <a:srgbClr val="008000"/>
                        </a:solidFill>
                      </a:endParaRPr>
                    </a:p>
                  </a:txBody>
                  <a:tcPr marL="61573" marR="61573" marT="24874" marB="248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721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48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BACC-BAA6-A7A5-88E8-CEFAEC188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70" y="190954"/>
            <a:ext cx="10515600" cy="701675"/>
          </a:xfrm>
        </p:spPr>
        <p:txBody>
          <a:bodyPr anchor="ctr">
            <a:normAutofit/>
          </a:bodyPr>
          <a:lstStyle/>
          <a:p>
            <a:r>
              <a:rPr lang="en-US" noProof="0" dirty="0" err="1">
                <a:solidFill>
                  <a:srgbClr val="C00000"/>
                </a:solidFill>
              </a:rPr>
              <a:t>Utfordringer</a:t>
            </a:r>
            <a:r>
              <a:rPr lang="en-US" noProof="0" dirty="0">
                <a:solidFill>
                  <a:srgbClr val="C00000"/>
                </a:solidFill>
              </a:rPr>
              <a:t> </a:t>
            </a:r>
            <a:r>
              <a:rPr lang="en-US" noProof="0" dirty="0" err="1">
                <a:solidFill>
                  <a:srgbClr val="C00000"/>
                </a:solidFill>
              </a:rPr>
              <a:t>og</a:t>
            </a:r>
            <a:r>
              <a:rPr lang="en-US" noProof="0" dirty="0">
                <a:solidFill>
                  <a:srgbClr val="C00000"/>
                </a:solidFill>
              </a:rPr>
              <a:t> </a:t>
            </a:r>
            <a:r>
              <a:rPr lang="en-US" noProof="0" dirty="0" err="1">
                <a:solidFill>
                  <a:srgbClr val="C00000"/>
                </a:solidFill>
              </a:rPr>
              <a:t>mulige</a:t>
            </a:r>
            <a:r>
              <a:rPr lang="en-US" noProof="0" dirty="0">
                <a:solidFill>
                  <a:srgbClr val="C00000"/>
                </a:solidFill>
              </a:rPr>
              <a:t> </a:t>
            </a:r>
            <a:r>
              <a:rPr lang="en-US" noProof="0" dirty="0" err="1">
                <a:solidFill>
                  <a:srgbClr val="C00000"/>
                </a:solidFill>
              </a:rPr>
              <a:t>barrierer</a:t>
            </a:r>
            <a:endParaRPr lang="en-US" noProof="0" dirty="0">
              <a:solidFill>
                <a:srgbClr val="C00000"/>
              </a:solidFill>
            </a:endParaRPr>
          </a:p>
        </p:txBody>
      </p:sp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6A961909-5EA2-7A7F-54F8-91B0F8FF1D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r="16941" b="-1"/>
          <a:stretch>
            <a:fillRect/>
          </a:stretch>
        </p:blipFill>
        <p:spPr>
          <a:xfrm>
            <a:off x="189570" y="1937950"/>
            <a:ext cx="5181600" cy="4351338"/>
          </a:xfrm>
          <a:noFill/>
          <a:effectLst>
            <a:softEdge rad="317500"/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FF108-CCA1-F92C-1F96-6295913E4D1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918200" y="457201"/>
            <a:ext cx="5322229" cy="583208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spcBef>
                <a:spcPts val="2500"/>
              </a:spcBef>
              <a:buNone/>
            </a:pPr>
            <a:endParaRPr lang="en-US" sz="1800" b="1" noProof="0" dirty="0"/>
          </a:p>
          <a:p>
            <a:pPr marL="0" lvl="1" indent="0">
              <a:buNone/>
            </a:pPr>
            <a:r>
              <a:rPr lang="en-US" sz="1800" b="1" u="sng" noProof="0" dirty="0" err="1"/>
              <a:t>Arbeidsbelastning</a:t>
            </a:r>
            <a:r>
              <a:rPr lang="en-US" sz="1800" b="1" u="sng" noProof="0" dirty="0"/>
              <a:t> </a:t>
            </a:r>
            <a:r>
              <a:rPr lang="en-US" sz="1800" b="1" u="sng" noProof="0" dirty="0" err="1"/>
              <a:t>og</a:t>
            </a:r>
            <a:r>
              <a:rPr lang="en-US" sz="1800" b="1" u="sng" noProof="0" dirty="0"/>
              <a:t> </a:t>
            </a:r>
            <a:r>
              <a:rPr lang="en-US" sz="1800" b="1" u="sng" noProof="0" dirty="0" err="1"/>
              <a:t>tid</a:t>
            </a:r>
            <a:r>
              <a:rPr lang="en-US" sz="1800" b="1" u="sng" noProof="0" dirty="0"/>
              <a:t>: </a:t>
            </a:r>
          </a:p>
          <a:p>
            <a:pPr marL="0" lvl="1" indent="0">
              <a:buNone/>
            </a:pPr>
            <a:r>
              <a:rPr lang="en-US" sz="1800" noProof="0" dirty="0"/>
              <a:t>Store </a:t>
            </a:r>
            <a:r>
              <a:rPr lang="en-US" sz="1800" noProof="0" dirty="0" err="1"/>
              <a:t>endringer</a:t>
            </a:r>
            <a:r>
              <a:rPr lang="en-US" sz="1800" noProof="0" dirty="0"/>
              <a:t> </a:t>
            </a:r>
            <a:r>
              <a:rPr lang="en-US" sz="1800" noProof="0" dirty="0" err="1"/>
              <a:t>i</a:t>
            </a:r>
            <a:r>
              <a:rPr lang="en-US" sz="1800" noProof="0" dirty="0"/>
              <a:t> </a:t>
            </a:r>
            <a:r>
              <a:rPr lang="en-US" sz="1800" noProof="0" dirty="0" err="1"/>
              <a:t>studieprogrammets</a:t>
            </a:r>
            <a:r>
              <a:rPr lang="en-US" sz="1800" noProof="0" dirty="0"/>
              <a:t> </a:t>
            </a:r>
            <a:r>
              <a:rPr lang="en-US" sz="1800" noProof="0" dirty="0" err="1"/>
              <a:t>emner</a:t>
            </a:r>
            <a:r>
              <a:rPr lang="en-US" sz="1800" noProof="0" dirty="0"/>
              <a:t> </a:t>
            </a:r>
            <a:r>
              <a:rPr lang="en-US" sz="1800" noProof="0" dirty="0" err="1"/>
              <a:t>krever</a:t>
            </a:r>
            <a:r>
              <a:rPr lang="en-US" sz="1800" noProof="0" dirty="0"/>
              <a:t> </a:t>
            </a:r>
            <a:r>
              <a:rPr lang="en-US" sz="1800" noProof="0" dirty="0" err="1"/>
              <a:t>tidsressurser</a:t>
            </a:r>
            <a:r>
              <a:rPr lang="en-US" sz="1800" noProof="0" dirty="0"/>
              <a:t> </a:t>
            </a:r>
            <a:r>
              <a:rPr lang="en-US" sz="1800" noProof="0" dirty="0" err="1"/>
              <a:t>hvilket</a:t>
            </a:r>
            <a:r>
              <a:rPr lang="en-US" sz="1800" noProof="0" dirty="0"/>
              <a:t> er </a:t>
            </a:r>
            <a:r>
              <a:rPr lang="en-US" sz="1800" noProof="0" dirty="0" err="1"/>
              <a:t>en</a:t>
            </a:r>
            <a:r>
              <a:rPr lang="en-US" sz="1800" noProof="0" dirty="0"/>
              <a:t> </a:t>
            </a:r>
            <a:r>
              <a:rPr lang="en-US" sz="1800" noProof="0" dirty="0" err="1"/>
              <a:t>knapphet</a:t>
            </a:r>
            <a:r>
              <a:rPr lang="en-US" sz="1800" noProof="0" dirty="0"/>
              <a:t> hos </a:t>
            </a:r>
            <a:r>
              <a:rPr lang="en-US" sz="1800" noProof="0" dirty="0" err="1"/>
              <a:t>emneansvarlige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faglærere</a:t>
            </a:r>
            <a:r>
              <a:rPr lang="en-US" sz="1800" noProof="0" dirty="0"/>
              <a:t>.  </a:t>
            </a:r>
          </a:p>
          <a:p>
            <a:pPr marL="228600" lvl="2" indent="0">
              <a:buNone/>
            </a:pPr>
            <a:r>
              <a:rPr lang="en-US" sz="1800" noProof="0" dirty="0"/>
              <a:t>-</a:t>
            </a:r>
            <a:r>
              <a:rPr lang="en-US" sz="1800" b="1" noProof="0" dirty="0"/>
              <a:t>Men: </a:t>
            </a:r>
            <a:r>
              <a:rPr lang="en-US" sz="1800" b="1" noProof="0" dirty="0" err="1"/>
              <a:t>tilsiktet</a:t>
            </a:r>
            <a:r>
              <a:rPr lang="en-US" sz="1800" b="1" noProof="0" dirty="0"/>
              <a:t> </a:t>
            </a:r>
            <a:r>
              <a:rPr lang="en-US" sz="1800" b="1" noProof="0" dirty="0" err="1"/>
              <a:t>og</a:t>
            </a:r>
            <a:r>
              <a:rPr lang="en-US" sz="1800" b="1" noProof="0" dirty="0"/>
              <a:t> </a:t>
            </a:r>
            <a:r>
              <a:rPr lang="en-US" sz="1800" b="1" noProof="0" dirty="0" err="1"/>
              <a:t>gradvis</a:t>
            </a:r>
            <a:r>
              <a:rPr lang="en-US" sz="1800" b="1" noProof="0" dirty="0"/>
              <a:t> </a:t>
            </a:r>
            <a:r>
              <a:rPr lang="en-US" sz="1800" b="1" noProof="0" dirty="0" err="1"/>
              <a:t>utvikling</a:t>
            </a:r>
            <a:r>
              <a:rPr lang="en-US" sz="1800" b="1" dirty="0"/>
              <a:t> </a:t>
            </a:r>
            <a:r>
              <a:rPr lang="en-US" sz="1800" b="1" noProof="0" dirty="0" err="1"/>
              <a:t>gir</a:t>
            </a:r>
            <a:r>
              <a:rPr lang="en-US" sz="1800" b="1" noProof="0" dirty="0"/>
              <a:t> </a:t>
            </a:r>
            <a:r>
              <a:rPr lang="en-US" sz="1800" b="1" noProof="0" dirty="0" err="1"/>
              <a:t>muligheter</a:t>
            </a:r>
            <a:r>
              <a:rPr lang="en-US" sz="1800" b="1" noProof="0" dirty="0"/>
              <a:t> </a:t>
            </a:r>
            <a:r>
              <a:rPr lang="en-US" sz="1800" b="1" noProof="0" dirty="0" err="1"/>
              <a:t>og</a:t>
            </a:r>
            <a:r>
              <a:rPr lang="en-US" sz="1800" b="1" noProof="0" dirty="0"/>
              <a:t> er </a:t>
            </a:r>
            <a:r>
              <a:rPr lang="en-US" sz="1800" b="1" noProof="0" dirty="0" err="1"/>
              <a:t>gjennomførbart</a:t>
            </a:r>
            <a:r>
              <a:rPr lang="en-US" sz="1800" b="1" noProof="0" dirty="0"/>
              <a:t> </a:t>
            </a:r>
          </a:p>
          <a:p>
            <a:pPr marL="0" lvl="1" indent="0">
              <a:buNone/>
            </a:pPr>
            <a:endParaRPr lang="en-US" sz="1800" noProof="0" dirty="0"/>
          </a:p>
          <a:p>
            <a:pPr marL="0" lvl="1" indent="0">
              <a:buNone/>
            </a:pPr>
            <a:r>
              <a:rPr lang="en-US" sz="1800" b="1" u="sng" noProof="0" dirty="0" err="1"/>
              <a:t>Studentenes</a:t>
            </a:r>
            <a:r>
              <a:rPr lang="en-US" sz="1800" b="1" u="sng" noProof="0" dirty="0"/>
              <a:t> </a:t>
            </a:r>
            <a:r>
              <a:rPr lang="en-US" sz="1800" b="1" u="sng" noProof="0" dirty="0" err="1"/>
              <a:t>opplevelse</a:t>
            </a:r>
            <a:r>
              <a:rPr lang="en-US" sz="1800" b="1" u="sng" noProof="0" dirty="0"/>
              <a:t> av </a:t>
            </a:r>
            <a:r>
              <a:rPr lang="en-US" sz="1800" b="1" u="sng" noProof="0" dirty="0" err="1"/>
              <a:t>relevans</a:t>
            </a:r>
            <a:r>
              <a:rPr lang="en-US" sz="1800" b="1" u="sng" noProof="0" dirty="0"/>
              <a:t>: </a:t>
            </a:r>
          </a:p>
          <a:p>
            <a:pPr marL="0" lvl="1" indent="0">
              <a:buNone/>
            </a:pPr>
            <a:r>
              <a:rPr lang="en-US" sz="1800" dirty="0"/>
              <a:t>E</a:t>
            </a:r>
            <a:r>
              <a:rPr lang="en-US" sz="1800" noProof="0" dirty="0" err="1"/>
              <a:t>ksterne</a:t>
            </a:r>
            <a:r>
              <a:rPr lang="en-US" sz="1800" noProof="0" dirty="0"/>
              <a:t> </a:t>
            </a:r>
            <a:r>
              <a:rPr lang="en-US" sz="1800" noProof="0" dirty="0" err="1"/>
              <a:t>forelesere</a:t>
            </a:r>
            <a:r>
              <a:rPr lang="en-US" sz="1800" noProof="0" dirty="0"/>
              <a:t> </a:t>
            </a:r>
            <a:r>
              <a:rPr lang="en-US" sz="1800" noProof="0" dirty="0" err="1"/>
              <a:t>engasjerer</a:t>
            </a:r>
            <a:r>
              <a:rPr lang="en-US" sz="1800" noProof="0" dirty="0"/>
              <a:t> </a:t>
            </a:r>
            <a:r>
              <a:rPr lang="en-US" sz="1800" noProof="0" dirty="0" err="1"/>
              <a:t>studentene</a:t>
            </a:r>
            <a:r>
              <a:rPr lang="en-US" sz="1800" noProof="0" dirty="0"/>
              <a:t> </a:t>
            </a:r>
            <a:r>
              <a:rPr lang="en-US" sz="1800" dirty="0" err="1"/>
              <a:t>ved</a:t>
            </a:r>
            <a:r>
              <a:rPr lang="en-US" sz="1800" dirty="0"/>
              <a:t> </a:t>
            </a:r>
            <a:r>
              <a:rPr lang="en-US" sz="1800" noProof="0" dirty="0"/>
              <a:t>meta-</a:t>
            </a:r>
            <a:r>
              <a:rPr lang="en-US" sz="1800" noProof="0" dirty="0" err="1"/>
              <a:t>kommunikasjon</a:t>
            </a:r>
            <a:r>
              <a:rPr lang="en-US" sz="1800" noProof="0" dirty="0"/>
              <a:t> for </a:t>
            </a:r>
            <a:r>
              <a:rPr lang="en-US" sz="1800" noProof="0" dirty="0" err="1"/>
              <a:t>å</a:t>
            </a:r>
            <a:r>
              <a:rPr lang="en-US" sz="1800" noProof="0" dirty="0"/>
              <a:t> </a:t>
            </a:r>
            <a:r>
              <a:rPr lang="en-US" sz="1800" noProof="0" dirty="0" err="1"/>
              <a:t>illustrere</a:t>
            </a:r>
            <a:r>
              <a:rPr lang="en-US" sz="1800" noProof="0" dirty="0"/>
              <a:t> </a:t>
            </a:r>
            <a:r>
              <a:rPr lang="en-US" sz="1800" noProof="0" dirty="0" err="1"/>
              <a:t>relevans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legge</a:t>
            </a:r>
            <a:r>
              <a:rPr lang="en-US" sz="1800" noProof="0" dirty="0"/>
              <a:t> </a:t>
            </a:r>
            <a:r>
              <a:rPr lang="en-US" sz="1800" noProof="0" dirty="0" err="1"/>
              <a:t>til</a:t>
            </a:r>
            <a:r>
              <a:rPr lang="en-US" sz="1800" noProof="0" dirty="0"/>
              <a:t> </a:t>
            </a:r>
            <a:r>
              <a:rPr lang="en-US" sz="1800" noProof="0" dirty="0" err="1"/>
              <a:t>rette</a:t>
            </a:r>
            <a:r>
              <a:rPr lang="en-US" sz="1800" noProof="0" dirty="0"/>
              <a:t> for </a:t>
            </a:r>
            <a:r>
              <a:rPr lang="en-US" sz="1800" noProof="0" dirty="0" err="1"/>
              <a:t>meningsskaping</a:t>
            </a:r>
            <a:r>
              <a:rPr lang="en-US" sz="1800" noProof="0" dirty="0"/>
              <a:t> (</a:t>
            </a:r>
            <a:r>
              <a:rPr lang="en-US" sz="1800" noProof="0" dirty="0" err="1"/>
              <a:t>bygge</a:t>
            </a:r>
            <a:r>
              <a:rPr lang="en-US" sz="1800" noProof="0" dirty="0"/>
              <a:t> bro </a:t>
            </a:r>
            <a:r>
              <a:rPr lang="en-US" sz="1800" noProof="0" dirty="0" err="1"/>
              <a:t>mellom</a:t>
            </a:r>
            <a:r>
              <a:rPr lang="en-US" sz="1800" noProof="0" dirty="0"/>
              <a:t> </a:t>
            </a:r>
            <a:r>
              <a:rPr lang="en-US" sz="1800" noProof="0" dirty="0" err="1"/>
              <a:t>teori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praksis</a:t>
            </a:r>
            <a:r>
              <a:rPr lang="en-US" sz="1800" noProof="0" dirty="0"/>
              <a:t>)</a:t>
            </a:r>
          </a:p>
          <a:p>
            <a:pPr marL="0" lvl="1" indent="0">
              <a:buNone/>
            </a:pPr>
            <a:endParaRPr lang="en-US" sz="1800" noProof="0" dirty="0"/>
          </a:p>
          <a:p>
            <a:pPr marL="0" lvl="1" indent="0">
              <a:buNone/>
            </a:pPr>
            <a:r>
              <a:rPr lang="en-US" sz="1800" b="1" u="sng" noProof="0" dirty="0" err="1"/>
              <a:t>Relevansen</a:t>
            </a:r>
            <a:r>
              <a:rPr lang="en-US" sz="1800" b="1" u="sng" noProof="0" dirty="0"/>
              <a:t> </a:t>
            </a:r>
            <a:r>
              <a:rPr lang="en-US" sz="1800" b="1" u="sng" dirty="0" err="1"/>
              <a:t>i</a:t>
            </a:r>
            <a:r>
              <a:rPr lang="en-US" sz="1800" b="1" u="sng" dirty="0"/>
              <a:t> </a:t>
            </a:r>
            <a:r>
              <a:rPr lang="en-US" sz="1800" b="1" u="sng" noProof="0" dirty="0" err="1"/>
              <a:t>bachelorprogrammet</a:t>
            </a:r>
            <a:r>
              <a:rPr lang="en-US" sz="1800" b="1" u="sng" noProof="0" dirty="0"/>
              <a:t> </a:t>
            </a:r>
            <a:r>
              <a:rPr lang="en-US" sz="1800" b="1" u="sng" noProof="0" dirty="0" err="1"/>
              <a:t>i</a:t>
            </a:r>
            <a:r>
              <a:rPr lang="en-US" sz="1800" b="1" u="sng" noProof="0" dirty="0"/>
              <a:t> </a:t>
            </a:r>
            <a:r>
              <a:rPr lang="en-US" sz="1800" b="1" u="sng" noProof="0" dirty="0" err="1"/>
              <a:t>pedagogikk</a:t>
            </a:r>
            <a:endParaRPr lang="en-US" u="sng" noProof="0" dirty="0"/>
          </a:p>
          <a:p>
            <a:pPr marL="0" lvl="1" indent="0">
              <a:buNone/>
            </a:pPr>
            <a:r>
              <a:rPr lang="en-US" sz="1800" noProof="0" dirty="0" err="1"/>
              <a:t>Arbeidslivet</a:t>
            </a:r>
            <a:r>
              <a:rPr lang="en-US" sz="1800" noProof="0" dirty="0"/>
              <a:t> </a:t>
            </a:r>
            <a:r>
              <a:rPr lang="en-US" sz="1800" noProof="0" dirty="0" err="1"/>
              <a:t>har</a:t>
            </a:r>
            <a:r>
              <a:rPr lang="en-US" sz="1800" noProof="0" dirty="0"/>
              <a:t> </a:t>
            </a:r>
            <a:r>
              <a:rPr lang="en-US" sz="1800" noProof="0" dirty="0" err="1"/>
              <a:t>i</a:t>
            </a:r>
            <a:r>
              <a:rPr lang="en-US" sz="1800" noProof="0" dirty="0"/>
              <a:t> </a:t>
            </a:r>
            <a:r>
              <a:rPr lang="en-US" sz="1800" noProof="0" dirty="0" err="1"/>
              <a:t>begrenset</a:t>
            </a:r>
            <a:r>
              <a:rPr lang="en-US" sz="1800" noProof="0" dirty="0"/>
              <a:t> grad </a:t>
            </a:r>
            <a:r>
              <a:rPr lang="en-US" sz="1800" noProof="0" dirty="0" err="1"/>
              <a:t>kunnskap</a:t>
            </a:r>
            <a:r>
              <a:rPr lang="en-US" sz="1800" noProof="0" dirty="0"/>
              <a:t> om </a:t>
            </a:r>
            <a:r>
              <a:rPr lang="en-US" sz="1800" noProof="0" dirty="0" err="1"/>
              <a:t>innhold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relevans</a:t>
            </a:r>
            <a:r>
              <a:rPr lang="en-US" sz="1800" noProof="0" dirty="0"/>
              <a:t> </a:t>
            </a:r>
            <a:r>
              <a:rPr lang="en-US" sz="1800" noProof="0" dirty="0" err="1"/>
              <a:t>i</a:t>
            </a:r>
            <a:r>
              <a:rPr lang="en-US" sz="1800" noProof="0" dirty="0"/>
              <a:t> </a:t>
            </a:r>
            <a:r>
              <a:rPr lang="en-US" sz="1800" noProof="0" dirty="0" err="1"/>
              <a:t>studieprogrammet</a:t>
            </a:r>
            <a:r>
              <a:rPr lang="en-US" sz="1800" noProof="0" dirty="0"/>
              <a:t>. Dette </a:t>
            </a:r>
            <a:r>
              <a:rPr lang="en-US" sz="1800" noProof="0" dirty="0" err="1"/>
              <a:t>kan</a:t>
            </a:r>
            <a:r>
              <a:rPr lang="en-US" sz="1800" noProof="0" dirty="0"/>
              <a:t> </a:t>
            </a:r>
            <a:r>
              <a:rPr lang="en-US" sz="1800" noProof="0" dirty="0" err="1"/>
              <a:t>gi</a:t>
            </a:r>
            <a:r>
              <a:rPr lang="en-US" sz="1800" noProof="0" dirty="0"/>
              <a:t> </a:t>
            </a:r>
            <a:r>
              <a:rPr lang="en-US" sz="1800" noProof="0" dirty="0" err="1"/>
              <a:t>utfordringer</a:t>
            </a:r>
            <a:r>
              <a:rPr lang="en-US" sz="1800" noProof="0" dirty="0"/>
              <a:t> for </a:t>
            </a:r>
            <a:r>
              <a:rPr lang="en-US" sz="1800" noProof="0" dirty="0" err="1"/>
              <a:t>eksterne</a:t>
            </a:r>
            <a:r>
              <a:rPr lang="en-US" sz="1800" noProof="0" dirty="0"/>
              <a:t> </a:t>
            </a:r>
            <a:r>
              <a:rPr lang="en-US" sz="1800" noProof="0" dirty="0" err="1"/>
              <a:t>samarbeid</a:t>
            </a:r>
            <a:endParaRPr lang="en-US" sz="1800" dirty="0"/>
          </a:p>
          <a:p>
            <a:pPr marL="514350" lvl="2" indent="-285750">
              <a:buFontTx/>
              <a:buChar char="-"/>
            </a:pPr>
            <a:r>
              <a:rPr lang="en-US" sz="1800" noProof="0" dirty="0" err="1"/>
              <a:t>betinger</a:t>
            </a:r>
            <a:r>
              <a:rPr lang="en-US" sz="1800" noProof="0" dirty="0"/>
              <a:t> </a:t>
            </a:r>
            <a:r>
              <a:rPr lang="en-US" sz="1800" noProof="0" dirty="0" err="1"/>
              <a:t>derfor</a:t>
            </a:r>
            <a:r>
              <a:rPr lang="en-US" sz="1800" noProof="0" dirty="0"/>
              <a:t> at </a:t>
            </a:r>
            <a:r>
              <a:rPr lang="en-US" sz="1800" noProof="0" dirty="0" err="1"/>
              <a:t>studieprogramleder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faglærere</a:t>
            </a:r>
            <a:r>
              <a:rPr lang="en-US" sz="1800" noProof="0" dirty="0"/>
              <a:t> </a:t>
            </a:r>
            <a:r>
              <a:rPr lang="en-US" sz="1800" noProof="0" dirty="0" err="1"/>
              <a:t>kan</a:t>
            </a:r>
            <a:r>
              <a:rPr lang="en-US" sz="1800" noProof="0" dirty="0"/>
              <a:t> </a:t>
            </a:r>
            <a:r>
              <a:rPr lang="en-US" sz="1800" noProof="0" dirty="0" err="1"/>
              <a:t>begrepssette</a:t>
            </a:r>
            <a:r>
              <a:rPr lang="en-US" sz="1800" noProof="0" dirty="0"/>
              <a:t> </a:t>
            </a:r>
            <a:r>
              <a:rPr lang="en-US" sz="1800" noProof="0" dirty="0" err="1"/>
              <a:t>og</a:t>
            </a:r>
            <a:r>
              <a:rPr lang="en-US" sz="1800" noProof="0" dirty="0"/>
              <a:t> </a:t>
            </a:r>
            <a:r>
              <a:rPr lang="en-US" sz="1800" noProof="0" dirty="0" err="1"/>
              <a:t>aktualisere</a:t>
            </a:r>
            <a:r>
              <a:rPr lang="en-US" sz="1800" noProof="0" dirty="0"/>
              <a:t> </a:t>
            </a:r>
            <a:r>
              <a:rPr lang="en-US" sz="1800" noProof="0" dirty="0" err="1"/>
              <a:t>studieprogrammets</a:t>
            </a:r>
            <a:r>
              <a:rPr lang="en-US" sz="1800" noProof="0" dirty="0"/>
              <a:t> </a:t>
            </a:r>
            <a:r>
              <a:rPr lang="en-US" sz="1800" noProof="0" dirty="0" err="1"/>
              <a:t>faglige</a:t>
            </a:r>
            <a:r>
              <a:rPr lang="en-US" sz="1800" noProof="0" dirty="0"/>
              <a:t> </a:t>
            </a:r>
            <a:r>
              <a:rPr lang="en-US" sz="1800" noProof="0" dirty="0" err="1"/>
              <a:t>innhold</a:t>
            </a:r>
            <a:r>
              <a:rPr lang="en-US" sz="1800" noProof="0" dirty="0"/>
              <a:t> </a:t>
            </a:r>
            <a:r>
              <a:rPr lang="en-US" sz="1800" noProof="0" dirty="0" err="1"/>
              <a:t>innenfor</a:t>
            </a:r>
            <a:r>
              <a:rPr lang="en-US" sz="1800" noProof="0" dirty="0"/>
              <a:t> </a:t>
            </a:r>
            <a:r>
              <a:rPr lang="en-US" sz="1800" noProof="0" dirty="0" err="1"/>
              <a:t>ulike</a:t>
            </a:r>
            <a:r>
              <a:rPr lang="en-US" sz="1800" noProof="0" dirty="0"/>
              <a:t> </a:t>
            </a:r>
            <a:r>
              <a:rPr lang="en-US" sz="1800" noProof="0" dirty="0" err="1"/>
              <a:t>kontekster</a:t>
            </a:r>
            <a:endParaRPr lang="en-US" sz="1800" noProof="0" dirty="0"/>
          </a:p>
          <a:p>
            <a:pPr marL="0" lvl="1" indent="0">
              <a:buNone/>
            </a:pPr>
            <a:endParaRPr lang="en-US" sz="1800" noProof="0" dirty="0"/>
          </a:p>
          <a:p>
            <a:pPr marL="0" lvl="1" indent="0">
              <a:buNone/>
            </a:pPr>
            <a:endParaRPr lang="en-US" sz="1600" b="1" noProof="0" dirty="0"/>
          </a:p>
          <a:p>
            <a:pPr marL="0" lvl="1" indent="0">
              <a:buNone/>
            </a:pPr>
            <a:endParaRPr lang="en-US" sz="1400" noProof="0" dirty="0"/>
          </a:p>
        </p:txBody>
      </p:sp>
    </p:spTree>
    <p:extLst>
      <p:ext uri="{BB962C8B-B14F-4D97-AF65-F5344CB8AC3E}">
        <p14:creationId xmlns:p14="http://schemas.microsoft.com/office/powerpoint/2010/main" val="16502315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99C1B4-675C-B006-0662-00F86D83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22" y="110706"/>
            <a:ext cx="6858000" cy="502611"/>
          </a:xfrm>
        </p:spPr>
        <p:txBody>
          <a:bodyPr anchor="b">
            <a:normAutofit/>
          </a:bodyPr>
          <a:lstStyle/>
          <a:p>
            <a:r>
              <a:rPr lang="en-US" sz="2000" dirty="0" err="1">
                <a:solidFill>
                  <a:srgbClr val="C00000"/>
                </a:solidFill>
              </a:rPr>
              <a:t>Studenters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erfaringer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og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avsluttende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bemerkninger</a:t>
            </a:r>
            <a:endParaRPr lang="en-US" sz="2000" noProof="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AEC182-5545-8755-A7EC-14B6F2B7BC8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613317"/>
            <a:ext cx="6858000" cy="585439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noProof="0" dirty="0"/>
              <a:t>De </a:t>
            </a:r>
            <a:r>
              <a:rPr lang="en-US" noProof="0" dirty="0" err="1"/>
              <a:t>fleste</a:t>
            </a:r>
            <a:r>
              <a:rPr lang="en-US" noProof="0" dirty="0"/>
              <a:t> </a:t>
            </a:r>
            <a:r>
              <a:rPr lang="en-US" noProof="0" dirty="0" err="1"/>
              <a:t>studenter</a:t>
            </a:r>
            <a:r>
              <a:rPr lang="en-US" noProof="0" dirty="0"/>
              <a:t> </a:t>
            </a:r>
            <a:r>
              <a:rPr lang="en-US" noProof="0" dirty="0" err="1"/>
              <a:t>opplever</a:t>
            </a:r>
            <a:r>
              <a:rPr lang="en-US" noProof="0" dirty="0"/>
              <a:t> </a:t>
            </a:r>
            <a:r>
              <a:rPr lang="en-US" noProof="0" dirty="0" err="1"/>
              <a:t>integrasjon</a:t>
            </a:r>
            <a:r>
              <a:rPr lang="en-US" noProof="0" dirty="0"/>
              <a:t> av </a:t>
            </a:r>
            <a:r>
              <a:rPr lang="en-US" noProof="0" dirty="0" err="1"/>
              <a:t>teori</a:t>
            </a:r>
            <a:r>
              <a:rPr lang="en-US" noProof="0" dirty="0"/>
              <a:t> </a:t>
            </a:r>
            <a:r>
              <a:rPr lang="en-US" noProof="0" dirty="0" err="1"/>
              <a:t>og</a:t>
            </a:r>
            <a:r>
              <a:rPr lang="en-US" noProof="0" dirty="0"/>
              <a:t> </a:t>
            </a:r>
            <a:r>
              <a:rPr lang="en-US" noProof="0" dirty="0" err="1"/>
              <a:t>praksis</a:t>
            </a:r>
            <a:r>
              <a:rPr lang="en-US" noProof="0" dirty="0"/>
              <a:t> </a:t>
            </a:r>
            <a:r>
              <a:rPr lang="en-US" noProof="0" dirty="0" err="1"/>
              <a:t>som</a:t>
            </a:r>
            <a:r>
              <a:rPr lang="en-US" noProof="0" dirty="0"/>
              <a:t> </a:t>
            </a:r>
            <a:r>
              <a:rPr lang="en-US" noProof="0" dirty="0" err="1"/>
              <a:t>særlig</a:t>
            </a:r>
            <a:r>
              <a:rPr lang="en-US" noProof="0" dirty="0"/>
              <a:t> </a:t>
            </a:r>
            <a:r>
              <a:rPr lang="en-US" noProof="0" dirty="0" err="1"/>
              <a:t>viktig</a:t>
            </a:r>
            <a:r>
              <a:rPr lang="en-US" noProof="0" dirty="0"/>
              <a:t> for </a:t>
            </a:r>
            <a:r>
              <a:rPr lang="en-US" noProof="0" dirty="0" err="1"/>
              <a:t>meningsskaping</a:t>
            </a:r>
            <a:r>
              <a:rPr lang="en-US" noProof="0" dirty="0"/>
              <a:t> </a:t>
            </a:r>
            <a:r>
              <a:rPr lang="en-US" noProof="0" dirty="0" err="1"/>
              <a:t>og</a:t>
            </a:r>
            <a:r>
              <a:rPr lang="en-US" noProof="0" dirty="0"/>
              <a:t> </a:t>
            </a:r>
            <a:r>
              <a:rPr lang="en-US" noProof="0" dirty="0" err="1"/>
              <a:t>internalisering</a:t>
            </a:r>
            <a:r>
              <a:rPr lang="en-US" noProof="0" dirty="0"/>
              <a:t> av </a:t>
            </a:r>
            <a:r>
              <a:rPr lang="en-US" noProof="0" dirty="0" err="1"/>
              <a:t>kunnskap</a:t>
            </a:r>
            <a:r>
              <a:rPr lang="en-US" noProof="0" dirty="0"/>
              <a:t> (Aasen, 2012).</a:t>
            </a:r>
          </a:p>
          <a:p>
            <a:pPr>
              <a:lnSpc>
                <a:spcPct val="100000"/>
              </a:lnSpc>
            </a:pPr>
            <a:endParaRPr lang="en-US" noProof="0" dirty="0"/>
          </a:p>
          <a:p>
            <a:pPr>
              <a:lnSpc>
                <a:spcPct val="100000"/>
              </a:lnSpc>
            </a:pP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prosjektperioden</a:t>
            </a:r>
            <a:r>
              <a:rPr lang="en-US" dirty="0"/>
              <a:t>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uttrykk</a:t>
            </a:r>
            <a:r>
              <a:rPr lang="en-US" dirty="0"/>
              <a:t> for </a:t>
            </a:r>
            <a:r>
              <a:rPr lang="en-US" dirty="0" err="1"/>
              <a:t>høyere</a:t>
            </a:r>
            <a:r>
              <a:rPr lang="en-US" dirty="0"/>
              <a:t> grad av </a:t>
            </a:r>
            <a:r>
              <a:rPr lang="en-US" dirty="0" err="1"/>
              <a:t>bevissthet</a:t>
            </a:r>
            <a:r>
              <a:rPr lang="en-US" dirty="0"/>
              <a:t> </a:t>
            </a:r>
            <a:r>
              <a:rPr lang="en-US" dirty="0" err="1"/>
              <a:t>omkring</a:t>
            </a:r>
            <a:r>
              <a:rPr lang="en-US" dirty="0"/>
              <a:t> </a:t>
            </a:r>
            <a:r>
              <a:rPr lang="en-US" dirty="0" err="1"/>
              <a:t>egen</a:t>
            </a:r>
            <a:r>
              <a:rPr lang="en-US" dirty="0"/>
              <a:t> </a:t>
            </a:r>
            <a:r>
              <a:rPr lang="en-US" dirty="0" err="1"/>
              <a:t>kompetanse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relevansen</a:t>
            </a:r>
            <a:r>
              <a:rPr lang="en-US" dirty="0"/>
              <a:t> av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møte</a:t>
            </a:r>
            <a:r>
              <a:rPr lang="en-US" dirty="0"/>
              <a:t> med </a:t>
            </a:r>
            <a:r>
              <a:rPr lang="en-US" dirty="0" err="1"/>
              <a:t>arbeidslivskonteksten</a:t>
            </a:r>
            <a:r>
              <a:rPr lang="en-US" dirty="0"/>
              <a:t>. </a:t>
            </a:r>
            <a:endParaRPr lang="en-US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en-US" noProof="0" dirty="0"/>
          </a:p>
          <a:p>
            <a:pPr>
              <a:lnSpc>
                <a:spcPct val="100000"/>
              </a:lnSpc>
            </a:pPr>
            <a:r>
              <a:rPr lang="en-US" noProof="0" dirty="0" err="1"/>
              <a:t>Teorier</a:t>
            </a:r>
            <a:r>
              <a:rPr lang="en-US" noProof="0" dirty="0"/>
              <a:t> </a:t>
            </a:r>
            <a:r>
              <a:rPr lang="en-US" noProof="0" dirty="0" err="1"/>
              <a:t>akkumulert</a:t>
            </a:r>
            <a:r>
              <a:rPr lang="en-US" noProof="0" dirty="0"/>
              <a:t> </a:t>
            </a:r>
            <a:r>
              <a:rPr lang="en-US" noProof="0" dirty="0" err="1"/>
              <a:t>gjennom</a:t>
            </a:r>
            <a:r>
              <a:rPr lang="en-US" noProof="0" dirty="0"/>
              <a:t> </a:t>
            </a:r>
            <a:r>
              <a:rPr lang="en-US" noProof="0" dirty="0" err="1"/>
              <a:t>studieløpet</a:t>
            </a:r>
            <a:r>
              <a:rPr lang="en-US" noProof="0" dirty="0"/>
              <a:t> </a:t>
            </a:r>
            <a:r>
              <a:rPr lang="en-US" noProof="0" dirty="0" err="1"/>
              <a:t>tilskrives</a:t>
            </a:r>
            <a:r>
              <a:rPr lang="en-US" noProof="0" dirty="0"/>
              <a:t> </a:t>
            </a:r>
            <a:r>
              <a:rPr lang="en-US" noProof="0" dirty="0" err="1"/>
              <a:t>betydning</a:t>
            </a:r>
            <a:r>
              <a:rPr lang="en-US" noProof="0" dirty="0"/>
              <a:t> </a:t>
            </a:r>
            <a:r>
              <a:rPr lang="en-US" noProof="0" dirty="0" err="1"/>
              <a:t>når</a:t>
            </a:r>
            <a:r>
              <a:rPr lang="en-US" noProof="0" dirty="0"/>
              <a:t> de </a:t>
            </a:r>
            <a:r>
              <a:rPr lang="en-US" noProof="0" dirty="0" err="1"/>
              <a:t>applikeres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varierte</a:t>
            </a:r>
            <a:r>
              <a:rPr lang="en-US" noProof="0" dirty="0"/>
              <a:t> </a:t>
            </a:r>
            <a:r>
              <a:rPr lang="en-US" noProof="0" dirty="0" err="1"/>
              <a:t>kontekster</a:t>
            </a:r>
            <a:r>
              <a:rPr lang="en-US" noProof="0" dirty="0"/>
              <a:t>, </a:t>
            </a:r>
            <a:r>
              <a:rPr lang="en-US" noProof="0" dirty="0" err="1"/>
              <a:t>og</a:t>
            </a:r>
            <a:r>
              <a:rPr lang="en-US" noProof="0" dirty="0"/>
              <a:t> </a:t>
            </a:r>
            <a:r>
              <a:rPr lang="en-US" noProof="0" dirty="0" err="1"/>
              <a:t>leder</a:t>
            </a:r>
            <a:r>
              <a:rPr lang="en-US" noProof="0" dirty="0"/>
              <a:t> </a:t>
            </a:r>
            <a:r>
              <a:rPr lang="en-US" noProof="0" dirty="0" err="1"/>
              <a:t>særlig</a:t>
            </a:r>
            <a:r>
              <a:rPr lang="en-US" noProof="0" dirty="0"/>
              <a:t> </a:t>
            </a:r>
            <a:r>
              <a:rPr lang="en-US" noProof="0" dirty="0" err="1"/>
              <a:t>til</a:t>
            </a:r>
            <a:r>
              <a:rPr lang="en-US" noProof="0" dirty="0"/>
              <a:t> to </a:t>
            </a:r>
            <a:r>
              <a:rPr lang="en-US" noProof="0" dirty="0" err="1"/>
              <a:t>sentrale</a:t>
            </a:r>
            <a:r>
              <a:rPr lang="en-US" noProof="0" dirty="0"/>
              <a:t> </a:t>
            </a:r>
            <a:r>
              <a:rPr lang="en-US" noProof="0" dirty="0" err="1"/>
              <a:t>elementer</a:t>
            </a:r>
            <a:r>
              <a:rPr lang="en-US" noProof="0" dirty="0"/>
              <a:t> (</a:t>
            </a:r>
            <a:r>
              <a:rPr lang="en-US" noProof="0" dirty="0" err="1"/>
              <a:t>hvilket</a:t>
            </a:r>
            <a:r>
              <a:rPr lang="en-US" noProof="0" dirty="0"/>
              <a:t> </a:t>
            </a:r>
            <a:r>
              <a:rPr lang="en-US" noProof="0" dirty="0" err="1"/>
              <a:t>også</a:t>
            </a:r>
            <a:r>
              <a:rPr lang="en-US" noProof="0" dirty="0"/>
              <a:t> er av </a:t>
            </a:r>
            <a:r>
              <a:rPr lang="en-US" noProof="0" dirty="0" err="1"/>
              <a:t>betydning</a:t>
            </a:r>
            <a:r>
              <a:rPr lang="en-US" noProof="0" dirty="0"/>
              <a:t> for “</a:t>
            </a:r>
            <a:r>
              <a:rPr lang="en-US" noProof="0" dirty="0" err="1"/>
              <a:t>arbeidsklarhet</a:t>
            </a:r>
            <a:r>
              <a:rPr lang="en-US" noProof="0" dirty="0"/>
              <a:t>”/</a:t>
            </a:r>
            <a:r>
              <a:rPr lang="en-US" noProof="0" dirty="0" err="1"/>
              <a:t>eng.</a:t>
            </a:r>
            <a:r>
              <a:rPr lang="en-US" noProof="0" dirty="0"/>
              <a:t>: ”work-readiness”): </a:t>
            </a:r>
          </a:p>
          <a:p>
            <a:pPr lvl="1">
              <a:lnSpc>
                <a:spcPct val="100000"/>
              </a:lnSpc>
            </a:pPr>
            <a:r>
              <a:rPr lang="en-US" dirty="0" err="1"/>
              <a:t>Interanlisering</a:t>
            </a:r>
            <a:r>
              <a:rPr lang="en-US" dirty="0"/>
              <a:t> av </a:t>
            </a:r>
            <a:r>
              <a:rPr lang="en-US" dirty="0" err="1"/>
              <a:t>kunnskap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noProof="0" dirty="0" err="1"/>
              <a:t>Overføring</a:t>
            </a:r>
            <a:r>
              <a:rPr lang="en-US" noProof="0" dirty="0"/>
              <a:t> av </a:t>
            </a:r>
            <a:r>
              <a:rPr lang="en-US" noProof="0" dirty="0" err="1"/>
              <a:t>kunnskap</a:t>
            </a:r>
            <a:r>
              <a:rPr lang="en-US" noProof="0" dirty="0"/>
              <a:t> </a:t>
            </a:r>
            <a:r>
              <a:rPr lang="en-US" noProof="0" dirty="0" err="1"/>
              <a:t>til</a:t>
            </a:r>
            <a:r>
              <a:rPr lang="en-US" noProof="0" dirty="0"/>
              <a:t> </a:t>
            </a:r>
            <a:r>
              <a:rPr lang="en-US" noProof="0" dirty="0" err="1"/>
              <a:t>ulike</a:t>
            </a:r>
            <a:r>
              <a:rPr lang="en-US" noProof="0" dirty="0"/>
              <a:t> </a:t>
            </a:r>
            <a:r>
              <a:rPr lang="en-US" noProof="0" dirty="0" err="1"/>
              <a:t>situasjoner</a:t>
            </a:r>
            <a:r>
              <a:rPr lang="en-US" noProof="0" dirty="0"/>
              <a:t>/</a:t>
            </a:r>
            <a:r>
              <a:rPr lang="en-US" noProof="0" dirty="0" err="1"/>
              <a:t>problemoråder</a:t>
            </a:r>
            <a:r>
              <a:rPr lang="en-US" noProof="0" dirty="0"/>
              <a:t> </a:t>
            </a:r>
            <a:r>
              <a:rPr lang="en-US" noProof="0" dirty="0" err="1"/>
              <a:t>innenfor</a:t>
            </a:r>
            <a:r>
              <a:rPr lang="en-US" noProof="0" dirty="0"/>
              <a:t> </a:t>
            </a:r>
            <a:r>
              <a:rPr lang="en-US" noProof="0" dirty="0" err="1"/>
              <a:t>ulike</a:t>
            </a:r>
            <a:r>
              <a:rPr lang="en-US" noProof="0" dirty="0"/>
              <a:t> </a:t>
            </a:r>
            <a:r>
              <a:rPr lang="en-US" noProof="0" dirty="0" err="1"/>
              <a:t>kontekster</a:t>
            </a:r>
            <a:r>
              <a:rPr lang="en-US" noProof="0" dirty="0"/>
              <a:t> (</a:t>
            </a:r>
            <a:r>
              <a:rPr lang="en-US" noProof="0" dirty="0" err="1"/>
              <a:t>kompetanse</a:t>
            </a:r>
            <a:r>
              <a:rPr lang="en-US" noProof="0" dirty="0"/>
              <a:t>)</a:t>
            </a:r>
          </a:p>
          <a:p>
            <a:pPr lvl="1">
              <a:lnSpc>
                <a:spcPct val="100000"/>
              </a:lnSpc>
            </a:pPr>
            <a:endParaRPr lang="en-US" noProof="0" dirty="0"/>
          </a:p>
          <a:p>
            <a:pPr>
              <a:lnSpc>
                <a:spcPct val="100000"/>
              </a:lnSpc>
            </a:pPr>
            <a:r>
              <a:rPr lang="en-US" noProof="0" dirty="0"/>
              <a:t>Det </a:t>
            </a:r>
            <a:r>
              <a:rPr lang="en-US" noProof="0" dirty="0" err="1"/>
              <a:t>vil</a:t>
            </a:r>
            <a:r>
              <a:rPr lang="en-US" noProof="0" dirty="0"/>
              <a:t> </a:t>
            </a:r>
            <a:r>
              <a:rPr lang="en-US" noProof="0" dirty="0" err="1"/>
              <a:t>påkobles</a:t>
            </a:r>
            <a:r>
              <a:rPr lang="en-US" noProof="0" dirty="0"/>
              <a:t> </a:t>
            </a:r>
            <a:r>
              <a:rPr lang="en-US" noProof="0" dirty="0" err="1"/>
              <a:t>følgeforskning</a:t>
            </a:r>
            <a:r>
              <a:rPr lang="en-US" noProof="0" dirty="0"/>
              <a:t> I </a:t>
            </a:r>
            <a:r>
              <a:rPr lang="en-US" noProof="0" dirty="0" err="1"/>
              <a:t>tiden</a:t>
            </a:r>
            <a:r>
              <a:rPr lang="en-US" noProof="0" dirty="0"/>
              <a:t> </a:t>
            </a:r>
            <a:r>
              <a:rPr lang="en-US" noProof="0" dirty="0" err="1"/>
              <a:t>som</a:t>
            </a:r>
            <a:r>
              <a:rPr lang="en-US" noProof="0" dirty="0"/>
              <a:t> </a:t>
            </a:r>
            <a:r>
              <a:rPr lang="en-US" noProof="0" dirty="0" err="1"/>
              <a:t>kommer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se </a:t>
            </a:r>
            <a:r>
              <a:rPr lang="en-US" noProof="0" dirty="0" err="1"/>
              <a:t>hvordan</a:t>
            </a:r>
            <a:r>
              <a:rPr lang="en-US" noProof="0" dirty="0"/>
              <a:t> </a:t>
            </a:r>
            <a:r>
              <a:rPr lang="en-US" noProof="0" dirty="0" err="1"/>
              <a:t>studentene</a:t>
            </a:r>
            <a:r>
              <a:rPr lang="en-US" noProof="0" dirty="0"/>
              <a:t> </a:t>
            </a:r>
            <a:r>
              <a:rPr lang="en-US" noProof="0" dirty="0" err="1"/>
              <a:t>opplever</a:t>
            </a:r>
            <a:r>
              <a:rPr lang="en-US" noProof="0" dirty="0"/>
              <a:t> </a:t>
            </a:r>
            <a:r>
              <a:rPr lang="en-US" noProof="0" dirty="0" err="1"/>
              <a:t>tilknytning</a:t>
            </a:r>
            <a:r>
              <a:rPr lang="en-US" noProof="0" dirty="0"/>
              <a:t> </a:t>
            </a:r>
            <a:r>
              <a:rPr lang="en-US" noProof="0" dirty="0" err="1"/>
              <a:t>til</a:t>
            </a:r>
            <a:r>
              <a:rPr lang="en-US" noProof="0" dirty="0"/>
              <a:t> </a:t>
            </a:r>
            <a:r>
              <a:rPr lang="en-US" noProof="0" dirty="0" err="1"/>
              <a:t>arbeidsliv</a:t>
            </a:r>
            <a:r>
              <a:rPr lang="en-US" noProof="0" dirty="0"/>
              <a:t> </a:t>
            </a:r>
            <a:r>
              <a:rPr lang="en-US" noProof="0" dirty="0" err="1"/>
              <a:t>innenfor</a:t>
            </a:r>
            <a:r>
              <a:rPr lang="en-US" noProof="0" dirty="0"/>
              <a:t> </a:t>
            </a:r>
            <a:r>
              <a:rPr lang="en-US" noProof="0" dirty="0" err="1"/>
              <a:t>studieprogrammet</a:t>
            </a:r>
            <a:r>
              <a:rPr lang="en-US" dirty="0"/>
              <a:t>, </a:t>
            </a:r>
            <a:r>
              <a:rPr lang="en-US" dirty="0" err="1"/>
              <a:t>særlig</a:t>
            </a:r>
            <a:r>
              <a:rPr lang="en-US" dirty="0"/>
              <a:t> I </a:t>
            </a:r>
            <a:r>
              <a:rPr lang="en-US" dirty="0" err="1"/>
              <a:t>lys</a:t>
            </a:r>
            <a:r>
              <a:rPr lang="en-US" dirty="0"/>
              <a:t> av </a:t>
            </a:r>
            <a:r>
              <a:rPr lang="en-US" noProof="0" dirty="0" err="1"/>
              <a:t>meningsskaping</a:t>
            </a:r>
            <a:r>
              <a:rPr lang="en-US" noProof="0" dirty="0"/>
              <a:t> </a:t>
            </a:r>
            <a:r>
              <a:rPr lang="en-US" noProof="0" dirty="0" err="1"/>
              <a:t>og</a:t>
            </a:r>
            <a:r>
              <a:rPr lang="en-US" noProof="0" dirty="0"/>
              <a:t> </a:t>
            </a:r>
            <a:r>
              <a:rPr lang="en-US" noProof="0" dirty="0" err="1"/>
              <a:t>opplevelse</a:t>
            </a:r>
            <a:r>
              <a:rPr lang="en-US" noProof="0" dirty="0"/>
              <a:t> av </a:t>
            </a:r>
            <a:r>
              <a:rPr lang="en-US" noProof="0" dirty="0" err="1"/>
              <a:t>arbeidsklarhet</a:t>
            </a:r>
            <a:r>
              <a:rPr lang="en-US" dirty="0"/>
              <a:t> (</a:t>
            </a:r>
            <a:r>
              <a:rPr lang="en-US" dirty="0" err="1"/>
              <a:t>eng.</a:t>
            </a:r>
            <a:r>
              <a:rPr lang="en-US" dirty="0"/>
              <a:t>: work-readiness”)</a:t>
            </a:r>
            <a:endParaRPr lang="en-US" noProof="0" dirty="0"/>
          </a:p>
          <a:p>
            <a:pPr>
              <a:lnSpc>
                <a:spcPct val="100000"/>
              </a:lnSpc>
            </a:pPr>
            <a:r>
              <a:rPr lang="en-US" dirty="0" err="1"/>
              <a:t>Prosjektgruppen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prosjektperioden</a:t>
            </a:r>
            <a:r>
              <a:rPr lang="en-US" dirty="0"/>
              <a:t> </a:t>
            </a:r>
            <a:r>
              <a:rPr lang="en-US" dirty="0" err="1"/>
              <a:t>implementert</a:t>
            </a:r>
            <a:r>
              <a:rPr lang="en-US" dirty="0"/>
              <a:t> </a:t>
            </a:r>
            <a:r>
              <a:rPr lang="en-US" dirty="0" err="1"/>
              <a:t>arbeidslivsrelevante</a:t>
            </a:r>
            <a:r>
              <a:rPr lang="en-US" dirty="0"/>
              <a:t> </a:t>
            </a:r>
            <a:r>
              <a:rPr lang="en-US" dirty="0" err="1"/>
              <a:t>aktiviteter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totalt</a:t>
            </a:r>
            <a:r>
              <a:rPr lang="en-US" dirty="0"/>
              <a:t> </a:t>
            </a:r>
            <a:r>
              <a:rPr lang="en-US" dirty="0">
                <a:highlight>
                  <a:srgbClr val="FFFF00"/>
                </a:highlight>
              </a:rPr>
              <a:t>8 </a:t>
            </a:r>
            <a:r>
              <a:rPr lang="en-US" dirty="0"/>
              <a:t>av </a:t>
            </a:r>
            <a:r>
              <a:rPr lang="en-US" dirty="0" err="1"/>
              <a:t>bachelorprogrammets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 (</a:t>
            </a:r>
            <a:r>
              <a:rPr lang="en-US" dirty="0" err="1">
                <a:highlight>
                  <a:srgbClr val="FFFF00"/>
                </a:highlight>
              </a:rPr>
              <a:t>tilsvarer</a:t>
            </a:r>
            <a:r>
              <a:rPr lang="en-US" dirty="0">
                <a:highlight>
                  <a:srgbClr val="FFFF00"/>
                </a:highlight>
              </a:rPr>
              <a:t> 100 </a:t>
            </a:r>
            <a:r>
              <a:rPr lang="en-US" dirty="0" err="1">
                <a:highlight>
                  <a:srgbClr val="FFFF00"/>
                </a:highlight>
              </a:rPr>
              <a:t>studiepoeng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av </a:t>
            </a:r>
            <a:r>
              <a:rPr lang="en-US" dirty="0" err="1"/>
              <a:t>totalt</a:t>
            </a:r>
            <a:r>
              <a:rPr lang="en-US" dirty="0"/>
              <a:t> 180).  </a:t>
            </a:r>
            <a:r>
              <a:rPr lang="en-US" dirty="0" err="1"/>
              <a:t>Aktivitetene</a:t>
            </a:r>
            <a:r>
              <a:rPr lang="en-US" dirty="0"/>
              <a:t> er </a:t>
            </a:r>
            <a:r>
              <a:rPr lang="en-US" dirty="0" err="1"/>
              <a:t>i</a:t>
            </a:r>
            <a:r>
              <a:rPr lang="en-US" dirty="0"/>
              <a:t> all </a:t>
            </a:r>
            <a:r>
              <a:rPr lang="en-US" dirty="0" err="1"/>
              <a:t>hovedsak</a:t>
            </a:r>
            <a:r>
              <a:rPr lang="en-US" dirty="0"/>
              <a:t> av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slik</a:t>
            </a:r>
            <a:r>
              <a:rPr lang="en-US" dirty="0"/>
              <a:t> art at de </a:t>
            </a:r>
            <a:r>
              <a:rPr lang="en-US" dirty="0" err="1"/>
              <a:t>videreføres</a:t>
            </a:r>
            <a:r>
              <a:rPr lang="en-US" dirty="0"/>
              <a:t> I </a:t>
            </a:r>
            <a:r>
              <a:rPr lang="en-US" dirty="0" err="1"/>
              <a:t>tiden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utvides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øvrige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. </a:t>
            </a:r>
          </a:p>
          <a:p>
            <a:pPr>
              <a:lnSpc>
                <a:spcPct val="100000"/>
              </a:lnSpc>
            </a:pPr>
            <a:endParaRPr lang="en-US" noProof="0" dirty="0"/>
          </a:p>
          <a:p>
            <a:pPr lvl="1">
              <a:lnSpc>
                <a:spcPct val="100000"/>
              </a:lnSpc>
            </a:pPr>
            <a:endParaRPr lang="en-US" noProof="0" dirty="0"/>
          </a:p>
          <a:p>
            <a:pPr>
              <a:lnSpc>
                <a:spcPct val="100000"/>
              </a:lnSpc>
            </a:pPr>
            <a:endParaRPr lang="en-US" noProof="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27D9FD2-2535-0221-F23C-B39767BE0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9583"/>
            <a:ext cx="4532375" cy="4570623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60303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D74C40-C207-B3C9-1820-71F2D1F89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Anbefalinger: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D700A1-F9B3-5F06-B3E7-191B86693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nb-NO" dirty="0"/>
              <a:t>Start i det små (med det som er overkommelig)</a:t>
            </a:r>
          </a:p>
          <a:p>
            <a:pPr>
              <a:lnSpc>
                <a:spcPct val="200000"/>
              </a:lnSpc>
            </a:pPr>
            <a:r>
              <a:rPr lang="nb-NO" dirty="0"/>
              <a:t>Trekk veksler på egne og andre (faglæreres) nettverk</a:t>
            </a:r>
          </a:p>
          <a:p>
            <a:pPr>
              <a:lnSpc>
                <a:spcPct val="200000"/>
              </a:lnSpc>
            </a:pPr>
            <a:r>
              <a:rPr lang="nb-NO" dirty="0"/>
              <a:t>Ha fokus på det autentiske aspektet i undervisnings- og arbeidsformer når eksterne krefter innlemmes</a:t>
            </a:r>
          </a:p>
          <a:p>
            <a:pPr>
              <a:lnSpc>
                <a:spcPct val="200000"/>
              </a:lnSpc>
            </a:pPr>
            <a:r>
              <a:rPr lang="nb-NO" dirty="0"/>
              <a:t>Begrepssett studieprogrammets faglige innhold på en slik måte at det er forståelig for eksterne bidragsytere</a:t>
            </a:r>
          </a:p>
          <a:p>
            <a:pPr>
              <a:lnSpc>
                <a:spcPct val="200000"/>
              </a:lnSpc>
            </a:pPr>
            <a:r>
              <a:rPr lang="nb-NO" dirty="0"/>
              <a:t>Fokuser både på det horisontale og vertikale aspektet for sammenheng både </a:t>
            </a:r>
            <a:r>
              <a:rPr lang="nb-NO" dirty="0" err="1"/>
              <a:t>semestervis</a:t>
            </a:r>
            <a:r>
              <a:rPr lang="nb-NO" dirty="0"/>
              <a:t> og studieprogrammet som som helhet (</a:t>
            </a:r>
            <a:r>
              <a:rPr lang="nb-NO" dirty="0" err="1"/>
              <a:t>constructive</a:t>
            </a:r>
            <a:r>
              <a:rPr lang="nb-NO" dirty="0"/>
              <a:t> </a:t>
            </a:r>
            <a:r>
              <a:rPr lang="nb-NO" dirty="0" err="1"/>
              <a:t>alignment</a:t>
            </a:r>
            <a:r>
              <a:rPr lang="nb-NO" dirty="0"/>
              <a:t>)</a:t>
            </a:r>
          </a:p>
          <a:p>
            <a:pPr>
              <a:lnSpc>
                <a:spcPct val="200000"/>
              </a:lnSpc>
            </a:pPr>
            <a:r>
              <a:rPr lang="nb-NO" dirty="0"/>
              <a:t>Innlemm arbeidslivsfokus i møter med faglærerteam, studieråd o.l. Snakk ofte om det, og forsøk å få alle med på laget!! </a:t>
            </a:r>
          </a:p>
          <a:p>
            <a:pPr>
              <a:lnSpc>
                <a:spcPct val="200000"/>
              </a:lnSpc>
            </a:pPr>
            <a:endParaRPr lang="nb-NO" dirty="0"/>
          </a:p>
          <a:p>
            <a:pPr>
              <a:lnSpc>
                <a:spcPct val="200000"/>
              </a:lnSpc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6688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B02A69-BAE1-DCD3-8B0F-0EB3D895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92" y="201476"/>
            <a:ext cx="10392508" cy="509724"/>
          </a:xfrm>
        </p:spPr>
        <p:txBody>
          <a:bodyPr/>
          <a:lstStyle/>
          <a:p>
            <a:r>
              <a:rPr lang="en-US" noProof="0"/>
              <a:t>References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4468EB-FD43-B604-08B2-DC6517CE1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11200"/>
            <a:ext cx="10392507" cy="5435600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noProof="0"/>
              <a:t>Aasen, J. (2012). </a:t>
            </a:r>
            <a:r>
              <a:rPr lang="en-US" i="1" noProof="0" err="1"/>
              <a:t>Flerkulturell</a:t>
            </a:r>
            <a:r>
              <a:rPr lang="en-US" i="1" noProof="0"/>
              <a:t> </a:t>
            </a:r>
            <a:r>
              <a:rPr lang="en-US" i="1" noProof="0" err="1"/>
              <a:t>pedagogikk</a:t>
            </a:r>
            <a:r>
              <a:rPr lang="en-US" i="1" noProof="0"/>
              <a:t>. En </a:t>
            </a:r>
            <a:r>
              <a:rPr lang="en-US" i="1" noProof="0" err="1"/>
              <a:t>innføring</a:t>
            </a:r>
            <a:r>
              <a:rPr lang="en-US" i="1" noProof="0"/>
              <a:t>. </a:t>
            </a:r>
            <a:r>
              <a:rPr lang="en-US" noProof="0" err="1"/>
              <a:t>Opplandske</a:t>
            </a:r>
            <a:r>
              <a:rPr lang="en-US" noProof="0"/>
              <a:t> </a:t>
            </a:r>
            <a:r>
              <a:rPr lang="en-US" noProof="0" err="1"/>
              <a:t>bokforlag</a:t>
            </a:r>
            <a:r>
              <a:rPr lang="en-US" noProof="0"/>
              <a:t> </a:t>
            </a:r>
            <a:r>
              <a:rPr lang="en-US" noProof="0" err="1"/>
              <a:t>og</a:t>
            </a:r>
            <a:r>
              <a:rPr lang="en-US" noProof="0"/>
              <a:t> </a:t>
            </a:r>
            <a:r>
              <a:rPr lang="en-US" noProof="0" err="1"/>
              <a:t>forfatteren</a:t>
            </a:r>
            <a:r>
              <a:rPr lang="en-US" noProof="0"/>
              <a:t>.</a:t>
            </a:r>
          </a:p>
          <a:p>
            <a:r>
              <a:rPr lang="en-US" noProof="0"/>
              <a:t>Althusser, L. (1975). </a:t>
            </a:r>
            <a:r>
              <a:rPr lang="en-US" i="1" noProof="0" err="1"/>
              <a:t>filosofi</a:t>
            </a:r>
            <a:r>
              <a:rPr lang="en-US" i="1" noProof="0"/>
              <a:t>, </a:t>
            </a:r>
            <a:r>
              <a:rPr lang="en-US" i="1" noProof="0" err="1"/>
              <a:t>ideologi</a:t>
            </a:r>
            <a:r>
              <a:rPr lang="en-US" i="1" noProof="0"/>
              <a:t> </a:t>
            </a:r>
            <a:r>
              <a:rPr lang="en-US" i="1" noProof="0" err="1"/>
              <a:t>og</a:t>
            </a:r>
            <a:r>
              <a:rPr lang="en-US" i="1" noProof="0"/>
              <a:t> </a:t>
            </a:r>
            <a:r>
              <a:rPr lang="en-US" i="1" noProof="0" err="1"/>
              <a:t>videnskab</a:t>
            </a:r>
            <a:r>
              <a:rPr lang="en-US" i="1" noProof="0"/>
              <a:t>: </a:t>
            </a:r>
            <a:r>
              <a:rPr lang="en-US" i="1" noProof="0" err="1"/>
              <a:t>en</a:t>
            </a:r>
            <a:r>
              <a:rPr lang="en-US" i="1" noProof="0"/>
              <a:t> </a:t>
            </a:r>
            <a:r>
              <a:rPr lang="en-US" i="1" noProof="0" err="1"/>
              <a:t>introduktion</a:t>
            </a:r>
            <a:r>
              <a:rPr lang="en-US" i="1" noProof="0"/>
              <a:t>. </a:t>
            </a:r>
            <a:r>
              <a:rPr lang="en-US" noProof="0"/>
              <a:t>Rhodos.</a:t>
            </a:r>
          </a:p>
          <a:p>
            <a:r>
              <a:rPr lang="en-US" noProof="0"/>
              <a:t>Habermas, J. (1999). </a:t>
            </a:r>
            <a:r>
              <a:rPr lang="en-US" i="1" noProof="0" err="1"/>
              <a:t>Kommunikativ</a:t>
            </a:r>
            <a:r>
              <a:rPr lang="en-US" i="1" noProof="0"/>
              <a:t> handling, moral </a:t>
            </a:r>
            <a:r>
              <a:rPr lang="en-US" i="1" noProof="0" err="1"/>
              <a:t>og</a:t>
            </a:r>
            <a:r>
              <a:rPr lang="en-US" i="1" noProof="0"/>
              <a:t> </a:t>
            </a:r>
            <a:r>
              <a:rPr lang="en-US" i="1" noProof="0" err="1"/>
              <a:t>rett</a:t>
            </a:r>
            <a:r>
              <a:rPr lang="en-US" i="1" noProof="0"/>
              <a:t>. </a:t>
            </a:r>
            <a:r>
              <a:rPr lang="en-US" noProof="0"/>
              <a:t>Tano </a:t>
            </a:r>
            <a:r>
              <a:rPr lang="en-US" noProof="0" err="1"/>
              <a:t>og</a:t>
            </a:r>
            <a:r>
              <a:rPr lang="en-US" noProof="0"/>
              <a:t> </a:t>
            </a:r>
            <a:r>
              <a:rPr lang="en-US" noProof="0" err="1"/>
              <a:t>Aschehoug</a:t>
            </a:r>
            <a:r>
              <a:rPr lang="en-US" noProof="0"/>
              <a:t>.</a:t>
            </a:r>
          </a:p>
          <a:p>
            <a:r>
              <a:rPr lang="en-US" noProof="0"/>
              <a:t>Hauglid, B.B. &amp; Nydahl, A.M. (2024). </a:t>
            </a:r>
            <a:r>
              <a:rPr lang="en-US" i="1" noProof="0" err="1"/>
              <a:t>Pedagogikk</a:t>
            </a:r>
            <a:r>
              <a:rPr lang="en-US" i="1" noProof="0"/>
              <a:t> i </a:t>
            </a:r>
            <a:r>
              <a:rPr lang="en-US" i="1" noProof="0" err="1"/>
              <a:t>arbeidslivet</a:t>
            </a:r>
            <a:r>
              <a:rPr lang="en-US" i="1" noProof="0"/>
              <a:t>. </a:t>
            </a:r>
            <a:r>
              <a:rPr lang="en-US" noProof="0"/>
              <a:t>Cappelen </a:t>
            </a:r>
            <a:r>
              <a:rPr lang="en-US" noProof="0" err="1"/>
              <a:t>damm</a:t>
            </a:r>
            <a:r>
              <a:rPr lang="en-US" noProof="0"/>
              <a:t> </a:t>
            </a:r>
            <a:r>
              <a:rPr lang="en-US" noProof="0" err="1"/>
              <a:t>akademisk</a:t>
            </a:r>
            <a:endParaRPr lang="en-US" noProof="0"/>
          </a:p>
          <a:p>
            <a:r>
              <a:rPr lang="en-US" noProof="0" err="1"/>
              <a:t>Prenzel</a:t>
            </a:r>
            <a:r>
              <a:rPr lang="en-US" noProof="0"/>
              <a:t>, M. (1993). </a:t>
            </a:r>
            <a:r>
              <a:rPr lang="en-US" noProof="0" err="1"/>
              <a:t>Autonomie</a:t>
            </a:r>
            <a:r>
              <a:rPr lang="en-US" noProof="0"/>
              <a:t> und Motivation </a:t>
            </a:r>
            <a:r>
              <a:rPr lang="en-US" noProof="0" err="1"/>
              <a:t>im</a:t>
            </a:r>
            <a:r>
              <a:rPr lang="en-US" noProof="0"/>
              <a:t> </a:t>
            </a:r>
            <a:r>
              <a:rPr lang="en-US" noProof="0" err="1"/>
              <a:t>Lernen</a:t>
            </a:r>
            <a:r>
              <a:rPr lang="en-US" noProof="0"/>
              <a:t> </a:t>
            </a:r>
            <a:r>
              <a:rPr lang="en-US" noProof="0" err="1"/>
              <a:t>Erwachsener</a:t>
            </a:r>
            <a:r>
              <a:rPr lang="en-US" noProof="0"/>
              <a:t>. </a:t>
            </a:r>
            <a:r>
              <a:rPr lang="en-US" i="1" noProof="0" err="1"/>
              <a:t>Zeitschrift</a:t>
            </a:r>
            <a:r>
              <a:rPr lang="en-US" i="1" noProof="0"/>
              <a:t> für </a:t>
            </a:r>
            <a:r>
              <a:rPr lang="en-US" i="1" noProof="0" err="1"/>
              <a:t>Pädagogik</a:t>
            </a:r>
            <a:r>
              <a:rPr lang="en-US" noProof="0"/>
              <a:t>, </a:t>
            </a:r>
            <a:r>
              <a:rPr lang="en-US" i="1" noProof="0"/>
              <a:t>39</a:t>
            </a:r>
            <a:r>
              <a:rPr lang="en-US" noProof="0"/>
              <a:t>(2), 239-</a:t>
            </a:r>
          </a:p>
          <a:p>
            <a:r>
              <a:rPr lang="en-US" noProof="0"/>
              <a:t>253.</a:t>
            </a:r>
          </a:p>
          <a:p>
            <a:r>
              <a:rPr lang="en-US" noProof="0" err="1"/>
              <a:t>Steinsholdt</a:t>
            </a:r>
            <a:r>
              <a:rPr lang="en-US" noProof="0"/>
              <a:t>, K. &amp; Løvlie L. (2011). </a:t>
            </a:r>
            <a:r>
              <a:rPr lang="en-US" i="1" noProof="0" err="1"/>
              <a:t>Pedagogikkens</a:t>
            </a:r>
            <a:r>
              <a:rPr lang="en-US" i="1" noProof="0"/>
              <a:t> mange </a:t>
            </a:r>
            <a:r>
              <a:rPr lang="en-US" i="1" noProof="0" err="1"/>
              <a:t>ansikter</a:t>
            </a:r>
            <a:r>
              <a:rPr lang="en-US" i="1" noProof="0"/>
              <a:t>. </a:t>
            </a:r>
            <a:r>
              <a:rPr lang="en-US" i="1" noProof="0" err="1"/>
              <a:t>Pedagogisk</a:t>
            </a:r>
            <a:r>
              <a:rPr lang="en-US" i="1" noProof="0"/>
              <a:t> </a:t>
            </a:r>
            <a:r>
              <a:rPr lang="en-US" i="1" noProof="0" err="1"/>
              <a:t>idehistorie</a:t>
            </a:r>
            <a:r>
              <a:rPr lang="en-US" i="1" noProof="0"/>
              <a:t> </a:t>
            </a:r>
            <a:r>
              <a:rPr lang="en-US" i="1" noProof="0" err="1"/>
              <a:t>fra</a:t>
            </a:r>
            <a:r>
              <a:rPr lang="en-US" i="1" noProof="0"/>
              <a:t> </a:t>
            </a:r>
            <a:r>
              <a:rPr lang="en-US" i="1" noProof="0" err="1"/>
              <a:t>antikken</a:t>
            </a:r>
            <a:r>
              <a:rPr lang="en-US" i="1" noProof="0"/>
              <a:t> til det</a:t>
            </a:r>
            <a:endParaRPr lang="en-US" noProof="0"/>
          </a:p>
          <a:p>
            <a:r>
              <a:rPr lang="en-US" i="1" noProof="0" err="1"/>
              <a:t>postmoderne</a:t>
            </a:r>
            <a:r>
              <a:rPr lang="en-US" i="1" noProof="0"/>
              <a:t>. </a:t>
            </a:r>
            <a:r>
              <a:rPr lang="en-US" noProof="0" err="1"/>
              <a:t>Universitetsforlaget</a:t>
            </a:r>
            <a:r>
              <a:rPr lang="en-US" noProof="0"/>
              <a:t>.</a:t>
            </a:r>
          </a:p>
          <a:p>
            <a:r>
              <a:rPr lang="en-US" noProof="0"/>
              <a:t>Meld.St.16 (2016-2017). </a:t>
            </a:r>
            <a:r>
              <a:rPr lang="en-US" i="1" noProof="0" err="1"/>
              <a:t>Kvalitet</a:t>
            </a:r>
            <a:r>
              <a:rPr lang="en-US" i="1" noProof="0"/>
              <a:t> for </a:t>
            </a:r>
            <a:r>
              <a:rPr lang="en-US" i="1" noProof="0" err="1"/>
              <a:t>høyere</a:t>
            </a:r>
            <a:r>
              <a:rPr lang="en-US" i="1" noProof="0"/>
              <a:t> </a:t>
            </a:r>
            <a:r>
              <a:rPr lang="en-US" i="1" noProof="0" err="1"/>
              <a:t>utdanning</a:t>
            </a:r>
            <a:r>
              <a:rPr lang="en-US" i="1" noProof="0"/>
              <a:t>.</a:t>
            </a:r>
            <a:r>
              <a:rPr lang="en-US" noProof="0"/>
              <a:t> </a:t>
            </a:r>
            <a:r>
              <a:rPr lang="en-US" noProof="0" err="1"/>
              <a:t>Kunnskapsdepartementet</a:t>
            </a:r>
            <a:r>
              <a:rPr lang="en-US" noProof="0"/>
              <a:t>. https://www.regjeringen.no/no/dokumenter/meld.-st.-16-20162017/id2536007/</a:t>
            </a:r>
          </a:p>
          <a:p>
            <a:r>
              <a:rPr lang="en-US" noProof="0"/>
              <a:t>Meld. St. 16 (2020-2021). </a:t>
            </a:r>
            <a:r>
              <a:rPr lang="en-US" noProof="0" err="1"/>
              <a:t>Utdanning</a:t>
            </a:r>
            <a:r>
              <a:rPr lang="en-US" noProof="0"/>
              <a:t> for </a:t>
            </a:r>
            <a:r>
              <a:rPr lang="en-US" noProof="0" err="1"/>
              <a:t>omstilling</a:t>
            </a:r>
            <a:r>
              <a:rPr lang="en-US" noProof="0"/>
              <a:t> </a:t>
            </a:r>
            <a:r>
              <a:rPr lang="en-US" noProof="0" err="1"/>
              <a:t>Økt</a:t>
            </a:r>
            <a:r>
              <a:rPr lang="en-US" noProof="0"/>
              <a:t> </a:t>
            </a:r>
            <a:r>
              <a:rPr lang="en-US" noProof="0" err="1"/>
              <a:t>arbeidslivsrelevans</a:t>
            </a:r>
            <a:r>
              <a:rPr lang="en-US" noProof="0"/>
              <a:t> i </a:t>
            </a:r>
            <a:r>
              <a:rPr lang="en-US" noProof="0" err="1"/>
              <a:t>høyere</a:t>
            </a:r>
            <a:r>
              <a:rPr lang="en-US" noProof="0"/>
              <a:t> </a:t>
            </a:r>
            <a:r>
              <a:rPr lang="en-US" noProof="0" err="1"/>
              <a:t>utdanning</a:t>
            </a:r>
            <a:r>
              <a:rPr lang="en-US" noProof="0"/>
              <a:t>. </a:t>
            </a:r>
            <a:r>
              <a:rPr lang="en-US" noProof="0" err="1"/>
              <a:t>Kunnskapsdepartemenet</a:t>
            </a:r>
            <a:r>
              <a:rPr lang="en-US" noProof="0"/>
              <a:t>. https://www.regjeringen.no/contentassets/96e28f2c72f64844843597e104dc23bc/no/pdfs/stm202020210016000dddpdfs.pdf</a:t>
            </a:r>
          </a:p>
          <a:p>
            <a:r>
              <a:rPr lang="en-US" noProof="0"/>
              <a:t>Tobiassen, A. &amp; </a:t>
            </a:r>
            <a:r>
              <a:rPr lang="en-US" noProof="0" err="1"/>
              <a:t>Døving</a:t>
            </a:r>
            <a:r>
              <a:rPr lang="en-US" noProof="0"/>
              <a:t> E. (2006). </a:t>
            </a:r>
            <a:r>
              <a:rPr lang="en-US" i="1" noProof="0" err="1"/>
              <a:t>Arbeidsrelatert</a:t>
            </a:r>
            <a:r>
              <a:rPr lang="en-US" i="1" noProof="0"/>
              <a:t> </a:t>
            </a:r>
            <a:r>
              <a:rPr lang="en-US" i="1" noProof="0" err="1"/>
              <a:t>opplæring</a:t>
            </a:r>
            <a:r>
              <a:rPr lang="en-US" i="1" noProof="0"/>
              <a:t>. Beta 2006 (Rapport 333) s. 147-160.</a:t>
            </a:r>
            <a:r>
              <a:rPr lang="en-US" noProof="0"/>
              <a:t>Forskningsstiftelsen </a:t>
            </a:r>
            <a:r>
              <a:rPr lang="en-US" noProof="0" err="1"/>
              <a:t>Fafo</a:t>
            </a:r>
            <a:r>
              <a:rPr lang="en-US" noProof="0"/>
              <a:t>.</a:t>
            </a:r>
          </a:p>
          <a:p>
            <a:r>
              <a:rPr lang="en-US" noProof="0"/>
              <a:t>Studiebarometeret. (2024). </a:t>
            </a:r>
            <a:r>
              <a:rPr lang="en-US" noProof="0" err="1"/>
              <a:t>Pedagogikk</a:t>
            </a:r>
            <a:r>
              <a:rPr lang="en-US" noProof="0"/>
              <a:t>, </a:t>
            </a:r>
            <a:r>
              <a:rPr lang="en-US" noProof="0" err="1"/>
              <a:t>bachelorprogram</a:t>
            </a:r>
            <a:r>
              <a:rPr lang="en-US" noProof="0"/>
              <a:t>. https://www.studiebarometeret.no/no/student/studieprogram/1171_bacped/</a:t>
            </a:r>
          </a:p>
          <a:p>
            <a:r>
              <a:rPr lang="en-US" noProof="0"/>
              <a:t>Zegwaard, K.E. &amp; Pretti, T.J. (2023). </a:t>
            </a:r>
            <a:r>
              <a:rPr lang="en-US" i="1" noProof="0"/>
              <a:t>International Handbook of Work-Integrated Learning</a:t>
            </a:r>
            <a:r>
              <a:rPr lang="en-US" noProof="0"/>
              <a:t> (3 ed.). Routledge International.</a:t>
            </a:r>
          </a:p>
          <a:p>
            <a:endParaRPr lang="en-US" noProof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83DCBD2-901A-8930-2F40-8D5E3C36D0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4049021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GradientRise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" id="{FF74CFCA-15A8-4A19-8791-A4B07AC19AED}" vid="{4F1DA30D-FBF7-47F9-8AB5-ACED5332D3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279CDD-1FB7-427E-9208-ECF0EB941AD6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604CAC9-4DB9-48D9-8A6F-3675D14127D6}">
  <ds:schemaRefs>
    <ds:schemaRef ds:uri="230e9df3-be65-4c73-a93b-d1236ebd677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71af3243-3dd4-4a8d-8c0d-dd76da1f02a5"/>
    <ds:schemaRef ds:uri="http://schemas.microsoft.com/office/infopath/2007/PartnerControls"/>
    <ds:schemaRef ds:uri="http://purl.org/dc/dcmitype/"/>
    <ds:schemaRef ds:uri="http://schemas.microsoft.com/office/2006/documentManagement/types"/>
    <ds:schemaRef ds:uri="16c05727-aa75-4e4a-9b5f-8a80a1165891"/>
    <ds:schemaRef ds:uri="http://schemas.microsoft.com/sharepoint/v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E753F6F-88D8-493D-A089-0923419088E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GradientRise</Template>
  <TotalTime>9256</TotalTime>
  <Words>1496</Words>
  <Application>Microsoft Office PowerPoint</Application>
  <PresentationFormat>Widescreen</PresentationFormat>
  <Paragraphs>168</Paragraphs>
  <Slides>13</Slides>
  <Notes>9</Notes>
  <HiddenSlides>1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3" baseType="lpstr">
      <vt:lpstr>Aptos</vt:lpstr>
      <vt:lpstr>Arial</vt:lpstr>
      <vt:lpstr>Arial</vt:lpstr>
      <vt:lpstr>Avenir Next LT Pro</vt:lpstr>
      <vt:lpstr>Avenir Next LT Pro Light</vt:lpstr>
      <vt:lpstr>Calibri</vt:lpstr>
      <vt:lpstr>Helvetica</vt:lpstr>
      <vt:lpstr>Neue Haas Grotesk Text Pro</vt:lpstr>
      <vt:lpstr>Wingdings</vt:lpstr>
      <vt:lpstr>GradientRise</vt:lpstr>
      <vt:lpstr>Arbeidslivsrelevans i disiplinstudiet i pedagogikk bachelor (PRUK prosjekt)</vt:lpstr>
      <vt:lpstr>Prosjektdeltakerne</vt:lpstr>
      <vt:lpstr>Bakgrunn for prosjektet</vt:lpstr>
      <vt:lpstr>WIL/AIL</vt:lpstr>
      <vt:lpstr>Hva har vi gjort?</vt:lpstr>
      <vt:lpstr>Hva har vi gjort?</vt:lpstr>
      <vt:lpstr>Eksempel spillutvikling fra oppdragsbedriftene</vt:lpstr>
      <vt:lpstr>PowerPoint-presentasjon</vt:lpstr>
      <vt:lpstr>Bachelorløpet</vt:lpstr>
      <vt:lpstr>Utfordringer og mulige barrierer</vt:lpstr>
      <vt:lpstr>Studenters erfaringer og avsluttende bemerkninger</vt:lpstr>
      <vt:lpstr>Anbefalinger: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Silje Holteberg</dc:creator>
  <cp:lastModifiedBy>Silje Holteberg</cp:lastModifiedBy>
  <cp:revision>7</cp:revision>
  <dcterms:created xsi:type="dcterms:W3CDTF">2025-08-21T17:09:02Z</dcterms:created>
  <dcterms:modified xsi:type="dcterms:W3CDTF">2026-06-23T10:31:39Z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2025-10-22T07:36:35Z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0a97266b-bbe0-40d3-b36e-a66863aa4a2f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10, 3, 0, 2</vt:lpwstr>
  </property>
</Properties>
</file>