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9.xml" ContentType="application/vnd.openxmlformats-officedocument.presentationml.notesSlide+xml"/>
  <Override PartName="/ppt/charts/chart10.xml" ContentType="application/vnd.openxmlformats-officedocument.drawingml.chart+xml"/>
  <Override PartName="/ppt/notesSlides/notesSlide10.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1.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12.xml" ContentType="application/vnd.openxmlformats-officedocument.presentationml.notesSlide+xml"/>
  <Override PartName="/ppt/charts/chart17.xml" ContentType="application/vnd.openxmlformats-officedocument.drawingml.chart+xml"/>
  <Override PartName="/ppt/notesSlides/notesSlide13.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4.xml" ContentType="application/vnd.openxmlformats-officedocument.presentationml.notesSlide+xml"/>
  <Override PartName="/ppt/charts/chart20.xml" ContentType="application/vnd.openxmlformats-officedocument.drawingml.chart+xml"/>
  <Override PartName="/ppt/notesSlides/notesSlide15.xml" ContentType="application/vnd.openxmlformats-officedocument.presentationml.notesSlide+xml"/>
  <Override PartName="/ppt/charts/chart21.xml" ContentType="application/vnd.openxmlformats-officedocument.drawingml.chart+xml"/>
  <Override PartName="/ppt/notesSlides/notesSlide16.xml" ContentType="application/vnd.openxmlformats-officedocument.presentationml.notesSlide+xml"/>
  <Override PartName="/ppt/charts/chart2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3.xml" ContentType="application/vnd.openxmlformats-officedocument.drawingml.chart+xml"/>
  <Override PartName="/ppt/notesSlides/notesSlide19.xml" ContentType="application/vnd.openxmlformats-officedocument.presentationml.notesSlide+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notesSlides/notesSlide20.xml" ContentType="application/vnd.openxmlformats-officedocument.presentationml.notesSlide+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notesSlides/notesSlide21.xml" ContentType="application/vnd.openxmlformats-officedocument.presentationml.notesSlide+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notesSlides/notesSlide22.xml" ContentType="application/vnd.openxmlformats-officedocument.presentationml.notesSlide+xml"/>
  <Override PartName="/ppt/charts/chart40.xml" ContentType="application/vnd.openxmlformats-officedocument.drawingml.chart+xml"/>
  <Override PartName="/ppt/charts/chart41.xml" ContentType="application/vnd.openxmlformats-officedocument.drawingml.chart+xml"/>
  <Override PartName="/ppt/notesSlides/notesSlide23.xml" ContentType="application/vnd.openxmlformats-officedocument.presentationml.notesSlide+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notesSlides/notesSlide24.xml" ContentType="application/vnd.openxmlformats-officedocument.presentationml.notesSlide+xml"/>
  <Override PartName="/ppt/charts/chart45.xml" ContentType="application/vnd.openxmlformats-officedocument.drawingml.chart+xml"/>
  <Override PartName="/ppt/notesSlides/notesSlide25.xml" ContentType="application/vnd.openxmlformats-officedocument.presentationml.notesSlide+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notesSlides/notesSlide26.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notesSlides/notesSlide27.xml" ContentType="application/vnd.openxmlformats-officedocument.presentationml.notesSlide+xml"/>
  <Override PartName="/ppt/charts/chart52.xml" ContentType="application/vnd.openxmlformats-officedocument.drawingml.chart+xml"/>
  <Override PartName="/ppt/notesSlides/notesSlide28.xml" ContentType="application/vnd.openxmlformats-officedocument.presentationml.notesSlide+xml"/>
  <Override PartName="/ppt/charts/chart53.xml" ContentType="application/vnd.openxmlformats-officedocument.drawingml.chart+xml"/>
  <Override PartName="/ppt/charts/chart54.xml" ContentType="application/vnd.openxmlformats-officedocument.drawingml.chart+xml"/>
  <Override PartName="/ppt/notesSlides/notesSlide29.xml" ContentType="application/vnd.openxmlformats-officedocument.presentationml.notesSlide+xml"/>
  <Override PartName="/ppt/charts/chart55.xml" ContentType="application/vnd.openxmlformats-officedocument.drawingml.chart+xml"/>
  <Override PartName="/ppt/notesSlides/notesSlide30.xml" ContentType="application/vnd.openxmlformats-officedocument.presentationml.notesSlide+xml"/>
  <Override PartName="/ppt/charts/chart56.xml" ContentType="application/vnd.openxmlformats-officedocument.drawingml.chart+xml"/>
  <Override PartName="/ppt/notesSlides/notesSlide31.xml" ContentType="application/vnd.openxmlformats-officedocument.presentationml.notesSlide+xml"/>
  <Override PartName="/ppt/charts/chart57.xml" ContentType="application/vnd.openxmlformats-officedocument.drawingml.chart+xml"/>
  <Override PartName="/ppt/notesSlides/notesSlide32.xml" ContentType="application/vnd.openxmlformats-officedocument.presentationml.notesSlide+xml"/>
  <Override PartName="/ppt/charts/chart58.xml" ContentType="application/vnd.openxmlformats-officedocument.drawingml.chart+xml"/>
  <Override PartName="/ppt/notesSlides/notesSlide33.xml" ContentType="application/vnd.openxmlformats-officedocument.presentationml.notesSlide+xml"/>
  <Override PartName="/ppt/charts/chart59.xml" ContentType="application/vnd.openxmlformats-officedocument.drawingml.chart+xml"/>
  <Override PartName="/ppt/notesSlides/notesSlide34.xml" ContentType="application/vnd.openxmlformats-officedocument.presentationml.notesSlide+xml"/>
  <Override PartName="/ppt/charts/chart60.xml" ContentType="application/vnd.openxmlformats-officedocument.drawingml.chart+xml"/>
  <Override PartName="/ppt/charts/chart61.xml" ContentType="application/vnd.openxmlformats-officedocument.drawingml.chart+xml"/>
  <Override PartName="/ppt/notesSlides/notesSlide35.xml" ContentType="application/vnd.openxmlformats-officedocument.presentationml.notesSlide+xml"/>
  <Override PartName="/ppt/charts/chart62.xml" ContentType="application/vnd.openxmlformats-officedocument.drawingml.chart+xml"/>
  <Override PartName="/ppt/notesSlides/notesSlide36.xml" ContentType="application/vnd.openxmlformats-officedocument.presentationml.notesSlide+xml"/>
  <Override PartName="/ppt/charts/chart63.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4"/>
  </p:sldMasterIdLst>
  <p:notesMasterIdLst>
    <p:notesMasterId r:id="rId84"/>
  </p:notesMasterIdLst>
  <p:handoutMasterIdLst>
    <p:handoutMasterId r:id="rId85"/>
  </p:handoutMasterIdLst>
  <p:sldIdLst>
    <p:sldId id="528" r:id="rId5"/>
    <p:sldId id="337" r:id="rId6"/>
    <p:sldId id="300" r:id="rId7"/>
    <p:sldId id="301" r:id="rId8"/>
    <p:sldId id="302" r:id="rId9"/>
    <p:sldId id="304" r:id="rId10"/>
    <p:sldId id="362" r:id="rId11"/>
    <p:sldId id="338" r:id="rId12"/>
    <p:sldId id="496" r:id="rId13"/>
    <p:sldId id="497" r:id="rId14"/>
    <p:sldId id="307" r:id="rId15"/>
    <p:sldId id="491" r:id="rId16"/>
    <p:sldId id="309" r:id="rId17"/>
    <p:sldId id="498" r:id="rId18"/>
    <p:sldId id="423" r:id="rId19"/>
    <p:sldId id="450" r:id="rId20"/>
    <p:sldId id="451" r:id="rId21"/>
    <p:sldId id="452" r:id="rId22"/>
    <p:sldId id="453" r:id="rId23"/>
    <p:sldId id="454" r:id="rId24"/>
    <p:sldId id="455" r:id="rId25"/>
    <p:sldId id="457" r:id="rId26"/>
    <p:sldId id="458" r:id="rId27"/>
    <p:sldId id="459" r:id="rId28"/>
    <p:sldId id="460" r:id="rId29"/>
    <p:sldId id="461" r:id="rId30"/>
    <p:sldId id="503" r:id="rId31"/>
    <p:sldId id="351" r:id="rId32"/>
    <p:sldId id="526" r:id="rId33"/>
    <p:sldId id="527" r:id="rId34"/>
    <p:sldId id="310" r:id="rId35"/>
    <p:sldId id="311" r:id="rId36"/>
    <p:sldId id="368" r:id="rId37"/>
    <p:sldId id="462" r:id="rId38"/>
    <p:sldId id="463" r:id="rId39"/>
    <p:sldId id="416" r:id="rId40"/>
    <p:sldId id="417" r:id="rId41"/>
    <p:sldId id="418" r:id="rId42"/>
    <p:sldId id="419" r:id="rId43"/>
    <p:sldId id="420" r:id="rId44"/>
    <p:sldId id="421" r:id="rId45"/>
    <p:sldId id="517" r:id="rId46"/>
    <p:sldId id="468" r:id="rId47"/>
    <p:sldId id="469" r:id="rId48"/>
    <p:sldId id="470" r:id="rId49"/>
    <p:sldId id="471" r:id="rId50"/>
    <p:sldId id="472" r:id="rId51"/>
    <p:sldId id="504" r:id="rId52"/>
    <p:sldId id="505" r:id="rId53"/>
    <p:sldId id="506" r:id="rId54"/>
    <p:sldId id="508" r:id="rId55"/>
    <p:sldId id="509" r:id="rId56"/>
    <p:sldId id="473" r:id="rId57"/>
    <p:sldId id="355" r:id="rId58"/>
    <p:sldId id="474" r:id="rId59"/>
    <p:sldId id="493" r:id="rId60"/>
    <p:sldId id="494" r:id="rId61"/>
    <p:sldId id="495" r:id="rId62"/>
    <p:sldId id="500" r:id="rId63"/>
    <p:sldId id="476" r:id="rId64"/>
    <p:sldId id="477" r:id="rId65"/>
    <p:sldId id="478" r:id="rId66"/>
    <p:sldId id="479" r:id="rId67"/>
    <p:sldId id="510" r:id="rId68"/>
    <p:sldId id="518" r:id="rId69"/>
    <p:sldId id="519" r:id="rId70"/>
    <p:sldId id="520" r:id="rId71"/>
    <p:sldId id="521" r:id="rId72"/>
    <p:sldId id="511" r:id="rId73"/>
    <p:sldId id="512" r:id="rId74"/>
    <p:sldId id="481" r:id="rId75"/>
    <p:sldId id="482" r:id="rId76"/>
    <p:sldId id="513" r:id="rId77"/>
    <p:sldId id="501" r:id="rId78"/>
    <p:sldId id="522" r:id="rId79"/>
    <p:sldId id="523" r:id="rId80"/>
    <p:sldId id="516" r:id="rId81"/>
    <p:sldId id="483" r:id="rId82"/>
    <p:sldId id="524" r:id="rId8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iA lys" id="{9676BBD6-6E02-584E-85A4-BB62268581D1}">
          <p14:sldIdLst>
            <p14:sldId id="528"/>
            <p14:sldId id="337"/>
            <p14:sldId id="300"/>
            <p14:sldId id="301"/>
            <p14:sldId id="302"/>
            <p14:sldId id="304"/>
            <p14:sldId id="362"/>
            <p14:sldId id="338"/>
            <p14:sldId id="496"/>
            <p14:sldId id="497"/>
            <p14:sldId id="307"/>
            <p14:sldId id="491"/>
            <p14:sldId id="309"/>
            <p14:sldId id="498"/>
            <p14:sldId id="423"/>
            <p14:sldId id="450"/>
            <p14:sldId id="451"/>
            <p14:sldId id="452"/>
            <p14:sldId id="453"/>
            <p14:sldId id="454"/>
            <p14:sldId id="455"/>
            <p14:sldId id="457"/>
            <p14:sldId id="458"/>
            <p14:sldId id="459"/>
            <p14:sldId id="460"/>
            <p14:sldId id="461"/>
            <p14:sldId id="503"/>
            <p14:sldId id="351"/>
            <p14:sldId id="526"/>
            <p14:sldId id="527"/>
            <p14:sldId id="310"/>
            <p14:sldId id="311"/>
            <p14:sldId id="368"/>
            <p14:sldId id="462"/>
            <p14:sldId id="463"/>
            <p14:sldId id="416"/>
            <p14:sldId id="417"/>
            <p14:sldId id="418"/>
            <p14:sldId id="419"/>
            <p14:sldId id="420"/>
            <p14:sldId id="421"/>
            <p14:sldId id="517"/>
            <p14:sldId id="468"/>
            <p14:sldId id="469"/>
            <p14:sldId id="470"/>
            <p14:sldId id="471"/>
            <p14:sldId id="472"/>
            <p14:sldId id="504"/>
            <p14:sldId id="505"/>
            <p14:sldId id="506"/>
            <p14:sldId id="508"/>
            <p14:sldId id="509"/>
            <p14:sldId id="473"/>
            <p14:sldId id="355"/>
            <p14:sldId id="474"/>
            <p14:sldId id="493"/>
            <p14:sldId id="494"/>
            <p14:sldId id="495"/>
            <p14:sldId id="500"/>
            <p14:sldId id="476"/>
            <p14:sldId id="477"/>
            <p14:sldId id="478"/>
            <p14:sldId id="479"/>
            <p14:sldId id="510"/>
            <p14:sldId id="518"/>
            <p14:sldId id="519"/>
            <p14:sldId id="520"/>
            <p14:sldId id="521"/>
            <p14:sldId id="511"/>
            <p14:sldId id="512"/>
            <p14:sldId id="481"/>
            <p14:sldId id="482"/>
            <p14:sldId id="513"/>
            <p14:sldId id="501"/>
            <p14:sldId id="522"/>
            <p14:sldId id="523"/>
            <p14:sldId id="516"/>
            <p14:sldId id="483"/>
            <p14:sldId id="524"/>
          </p14:sldIdLst>
        </p14:section>
        <p14:section name="UiA Mørk" id="{0E8A092F-8967-D348-A65D-392D16C5D400}">
          <p14:sldIdLst/>
        </p14:section>
        <p14:section name="Varm grå" id="{DC27DDE4-65AE-494E-ABF5-BFA38B658251}">
          <p14:sldIdLst/>
        </p14:section>
        <p14:section name="Hjelp" id="{F88D1775-0917-6442-A1B5-9BE1968B0FBC}">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102E"/>
    <a:srgbClr val="F8EDDD"/>
    <a:srgbClr val="000000"/>
    <a:srgbClr val="131E29"/>
    <a:srgbClr val="D2002B"/>
    <a:srgbClr val="E1EEFA"/>
    <a:srgbClr val="192343"/>
    <a:srgbClr val="03591D"/>
    <a:srgbClr val="E6F0E6"/>
    <a:srgbClr val="FEE7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9CF70B-558A-49CD-BB88-8FDAFC4336C8}" v="27" dt="2026-02-03T13:22:27.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04" autoAdjust="0"/>
    <p:restoredTop sz="48820" autoAdjust="0"/>
  </p:normalViewPr>
  <p:slideViewPr>
    <p:cSldViewPr snapToGrid="0" snapToObjects="1">
      <p:cViewPr varScale="1">
        <p:scale>
          <a:sx n="77" d="100"/>
          <a:sy n="77" d="100"/>
        </p:scale>
        <p:origin x="3366" y="13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80" d="100"/>
        <a:sy n="80" d="100"/>
      </p:scale>
      <p:origin x="0" y="-36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microsoft.com/office/2015/10/relationships/revisionInfo" Target="revisionInfo.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1" Type="http://schemas.openxmlformats.org/officeDocument/2006/relationships/package" Target="../embeddings/Microsoft_Excel_Worksheet58.xlsx"/></Relationships>
</file>

<file path=ppt/charts/_rels/chart60.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_rels/chart61.xml.rels><?xml version="1.0" encoding="UTF-8" standalone="yes"?>
<Relationships xmlns="http://schemas.openxmlformats.org/package/2006/relationships"><Relationship Id="rId1" Type="http://schemas.openxmlformats.org/officeDocument/2006/relationships/package" Target="../embeddings/Microsoft_Excel_Worksheet60.xlsx"/></Relationships>
</file>

<file path=ppt/charts/_rels/chart62.xml.rels><?xml version="1.0" encoding="UTF-8" standalone="yes"?>
<Relationships xmlns="http://schemas.openxmlformats.org/package/2006/relationships"><Relationship Id="rId1" Type="http://schemas.openxmlformats.org/officeDocument/2006/relationships/package" Target="../embeddings/Microsoft_Excel_Worksheet61.xlsx"/></Relationships>
</file>

<file path=ppt/charts/_rels/chart63.xml.rels><?xml version="1.0" encoding="UTF-8" standalone="yes"?>
<Relationships xmlns="http://schemas.openxmlformats.org/package/2006/relationships"><Relationship Id="rId1" Type="http://schemas.openxmlformats.org/officeDocument/2006/relationships/package" Target="../embeddings/Microsoft_Excel_Worksheet6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Under 21 år</c:v>
                </c:pt>
                <c:pt idx="1">
                  <c:v>21-30 år</c:v>
                </c:pt>
                <c:pt idx="2">
                  <c:v>31-40 år</c:v>
                </c:pt>
                <c:pt idx="3">
                  <c:v>Over 40 år</c:v>
                </c:pt>
              </c:strCache>
            </c:strRef>
          </c:cat>
          <c:val>
            <c:numRef>
              <c:f>'Ark1'!$B$2:$B$5</c:f>
              <c:numCache>
                <c:formatCode>0%</c:formatCode>
                <c:ptCount val="4"/>
                <c:pt idx="0">
                  <c:v>0.46700000000000003</c:v>
                </c:pt>
                <c:pt idx="1">
                  <c:v>0.40899999999999997</c:v>
                </c:pt>
                <c:pt idx="2">
                  <c:v>6.8000000000000005E-2</c:v>
                </c:pt>
                <c:pt idx="3">
                  <c:v>5.6000000000000001E-2</c:v>
                </c:pt>
              </c:numCache>
            </c:numRef>
          </c:val>
          <c:extLst>
            <c:ext xmlns:c16="http://schemas.microsoft.com/office/drawing/2014/chart" uri="{C3380CC4-5D6E-409C-BE32-E72D297353CC}">
              <c16:uniqueId val="{00000000-1FBE-4917-91FE-03018F5D0881}"/>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Under 21 år</c:v>
                </c:pt>
                <c:pt idx="1">
                  <c:v>21-30 år</c:v>
                </c:pt>
                <c:pt idx="2">
                  <c:v>31-40 år</c:v>
                </c:pt>
                <c:pt idx="3">
                  <c:v>Over 40 år</c:v>
                </c:pt>
              </c:strCache>
            </c:strRef>
          </c:cat>
          <c:val>
            <c:numRef>
              <c:f>'Ark1'!$C$2:$C$5</c:f>
              <c:numCache>
                <c:formatCode>0%</c:formatCode>
                <c:ptCount val="4"/>
                <c:pt idx="0">
                  <c:v>0.44800000000000001</c:v>
                </c:pt>
                <c:pt idx="1">
                  <c:v>0.443</c:v>
                </c:pt>
                <c:pt idx="2">
                  <c:v>5.8999999999999997E-2</c:v>
                </c:pt>
                <c:pt idx="3">
                  <c:v>0.05</c:v>
                </c:pt>
              </c:numCache>
            </c:numRef>
          </c:val>
          <c:extLst>
            <c:ext xmlns:c16="http://schemas.microsoft.com/office/drawing/2014/chart" uri="{C3380CC4-5D6E-409C-BE32-E72D297353CC}">
              <c16:uniqueId val="{00000001-1FBE-4917-91FE-03018F5D0881}"/>
            </c:ext>
          </c:extLst>
        </c:ser>
        <c:dLbls>
          <c:showLegendKey val="0"/>
          <c:showVal val="0"/>
          <c:showCatName val="0"/>
          <c:showSerName val="0"/>
          <c:showPercent val="0"/>
          <c:showBubbleSize val="0"/>
        </c:dLbls>
        <c:gapWidth val="150"/>
        <c:overlap val="-30"/>
        <c:axId val="-2059799384"/>
        <c:axId val="-2060420296"/>
      </c:barChart>
      <c:catAx>
        <c:axId val="-2059799384"/>
        <c:scaling>
          <c:orientation val="minMax"/>
        </c:scaling>
        <c:delete val="0"/>
        <c:axPos val="b"/>
        <c:numFmt formatCode="General" sourceLinked="0"/>
        <c:majorTickMark val="out"/>
        <c:minorTickMark val="none"/>
        <c:tickLblPos val="nextTo"/>
        <c:crossAx val="-2060420296"/>
        <c:crosses val="autoZero"/>
        <c:auto val="1"/>
        <c:lblAlgn val="ctr"/>
        <c:lblOffset val="100"/>
        <c:noMultiLvlLbl val="0"/>
      </c:catAx>
      <c:valAx>
        <c:axId val="-2060420296"/>
        <c:scaling>
          <c:orientation val="minMax"/>
          <c:max val="1"/>
        </c:scaling>
        <c:delete val="0"/>
        <c:axPos val="l"/>
        <c:numFmt formatCode="0%" sourceLinked="1"/>
        <c:majorTickMark val="out"/>
        <c:minorTickMark val="none"/>
        <c:tickLblPos val="nextTo"/>
        <c:crossAx val="-2059799384"/>
        <c:crosses val="autoZero"/>
        <c:crossBetween val="between"/>
        <c:majorUnit val="0.1"/>
      </c:valAx>
    </c:plotArea>
    <c:legend>
      <c:legendPos val="b"/>
      <c:overlay val="0"/>
    </c:legend>
    <c:plotVisOnly val="1"/>
    <c:dispBlanksAs val="gap"/>
    <c:showDLblsOverMax val="0"/>
  </c:chart>
  <c:spPr>
    <a:ln>
      <a:solidFill>
        <a:schemeClr val="tx1"/>
      </a:solidFill>
    </a:ln>
  </c:spPr>
  <c:txPr>
    <a:bodyPr/>
    <a:lstStyle/>
    <a:p>
      <a:pPr>
        <a:defRPr sz="1200">
          <a:solidFill>
            <a:srgbClr val="131E29"/>
          </a:solidFill>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Mann</c:v>
                </c:pt>
                <c:pt idx="1">
                  <c:v>Kvinne</c:v>
                </c:pt>
                <c:pt idx="2">
                  <c:v>Annet</c:v>
                </c:pt>
              </c:strCache>
            </c:strRef>
          </c:cat>
          <c:val>
            <c:numRef>
              <c:f>'Ark1'!$B$2:$B$4</c:f>
              <c:numCache>
                <c:formatCode>0%</c:formatCode>
                <c:ptCount val="3"/>
                <c:pt idx="0">
                  <c:v>0.27466150870406192</c:v>
                </c:pt>
                <c:pt idx="1">
                  <c:v>0.72050290135396522</c:v>
                </c:pt>
                <c:pt idx="2">
                  <c:v>4.8355899419729211E-3</c:v>
                </c:pt>
              </c:numCache>
            </c:numRef>
          </c:val>
          <c:extLst>
            <c:ext xmlns:c16="http://schemas.microsoft.com/office/drawing/2014/chart" uri="{C3380CC4-5D6E-409C-BE32-E72D297353CC}">
              <c16:uniqueId val="{00000000-0CDB-4A68-B599-85A5E31A8543}"/>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Mann</c:v>
                </c:pt>
                <c:pt idx="1">
                  <c:v>Kvinne</c:v>
                </c:pt>
                <c:pt idx="2">
                  <c:v>Annet</c:v>
                </c:pt>
              </c:strCache>
            </c:strRef>
          </c:cat>
          <c:val>
            <c:numRef>
              <c:f>'Ark1'!$C$2:$C$4</c:f>
              <c:numCache>
                <c:formatCode>0%</c:formatCode>
                <c:ptCount val="3"/>
                <c:pt idx="0">
                  <c:v>0.29435897435897435</c:v>
                </c:pt>
                <c:pt idx="1">
                  <c:v>0.69538461538461538</c:v>
                </c:pt>
                <c:pt idx="2">
                  <c:v>1.0256410256410256E-2</c:v>
                </c:pt>
              </c:numCache>
            </c:numRef>
          </c:val>
          <c:extLst>
            <c:ext xmlns:c16="http://schemas.microsoft.com/office/drawing/2014/chart" uri="{C3380CC4-5D6E-409C-BE32-E72D297353CC}">
              <c16:uniqueId val="{00000001-0CDB-4A68-B599-85A5E31A8543}"/>
            </c:ext>
          </c:extLst>
        </c:ser>
        <c:dLbls>
          <c:showLegendKey val="0"/>
          <c:showVal val="0"/>
          <c:showCatName val="0"/>
          <c:showSerName val="0"/>
          <c:showPercent val="0"/>
          <c:showBubbleSize val="0"/>
        </c:dLbls>
        <c:gapWidth val="150"/>
        <c:overlap val="-30"/>
        <c:axId val="2104000648"/>
        <c:axId val="2104003688"/>
      </c:barChart>
      <c:catAx>
        <c:axId val="2104000648"/>
        <c:scaling>
          <c:orientation val="minMax"/>
        </c:scaling>
        <c:delete val="0"/>
        <c:axPos val="b"/>
        <c:numFmt formatCode="General" sourceLinked="0"/>
        <c:majorTickMark val="out"/>
        <c:minorTickMark val="none"/>
        <c:tickLblPos val="nextTo"/>
        <c:crossAx val="2104003688"/>
        <c:crosses val="autoZero"/>
        <c:auto val="1"/>
        <c:lblAlgn val="ctr"/>
        <c:lblOffset val="100"/>
        <c:noMultiLvlLbl val="0"/>
      </c:catAx>
      <c:valAx>
        <c:axId val="2104003688"/>
        <c:scaling>
          <c:orientation val="minMax"/>
          <c:max val="1"/>
        </c:scaling>
        <c:delete val="0"/>
        <c:axPos val="l"/>
        <c:numFmt formatCode="0%" sourceLinked="1"/>
        <c:majorTickMark val="out"/>
        <c:minorTickMark val="none"/>
        <c:tickLblPos val="nextTo"/>
        <c:crossAx val="2104000648"/>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'Ark1'!$B$1</c:f>
              <c:strCache>
                <c:ptCount val="1"/>
                <c:pt idx="0">
                  <c:v>2025</c:v>
                </c:pt>
              </c:strCache>
            </c:strRef>
          </c:tx>
          <c:spPr>
            <a:solidFill>
              <a:srgbClr val="131E29"/>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Annet</c:v>
                </c:pt>
                <c:pt idx="1">
                  <c:v>Grimstad</c:v>
                </c:pt>
                <c:pt idx="2">
                  <c:v>Kristiansand</c:v>
                </c:pt>
              </c:strCache>
            </c:strRef>
          </c:cat>
          <c:val>
            <c:numRef>
              <c:f>'Ark1'!$B$2:$B$4</c:f>
              <c:numCache>
                <c:formatCode>0%</c:formatCode>
                <c:ptCount val="3"/>
                <c:pt idx="0">
                  <c:v>1.3671875E-2</c:v>
                </c:pt>
                <c:pt idx="1">
                  <c:v>0.2109375</c:v>
                </c:pt>
                <c:pt idx="2">
                  <c:v>0.775390625</c:v>
                </c:pt>
              </c:numCache>
            </c:numRef>
          </c:val>
          <c:extLst>
            <c:ext xmlns:c16="http://schemas.microsoft.com/office/drawing/2014/chart" uri="{C3380CC4-5D6E-409C-BE32-E72D297353CC}">
              <c16:uniqueId val="{00000000-C4DB-4432-AECF-0F5478AB8C59}"/>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Annet</c:v>
                </c:pt>
                <c:pt idx="1">
                  <c:v>Grimstad</c:v>
                </c:pt>
                <c:pt idx="2">
                  <c:v>Kristiansand</c:v>
                </c:pt>
              </c:strCache>
            </c:strRef>
          </c:cat>
          <c:val>
            <c:numRef>
              <c:f>'Ark1'!$C$2:$C$4</c:f>
              <c:numCache>
                <c:formatCode>0%</c:formatCode>
                <c:ptCount val="3"/>
                <c:pt idx="0">
                  <c:v>1.1410788381742738E-2</c:v>
                </c:pt>
                <c:pt idx="1">
                  <c:v>0.20643153526970953</c:v>
                </c:pt>
                <c:pt idx="2">
                  <c:v>0.78215767634854771</c:v>
                </c:pt>
              </c:numCache>
            </c:numRef>
          </c:val>
          <c:extLst>
            <c:ext xmlns:c16="http://schemas.microsoft.com/office/drawing/2014/chart" uri="{C3380CC4-5D6E-409C-BE32-E72D297353CC}">
              <c16:uniqueId val="{00000001-C4DB-4432-AECF-0F5478AB8C59}"/>
            </c:ext>
          </c:extLst>
        </c:ser>
        <c:dLbls>
          <c:showLegendKey val="0"/>
          <c:showVal val="0"/>
          <c:showCatName val="0"/>
          <c:showSerName val="0"/>
          <c:showPercent val="0"/>
          <c:showBubbleSize val="0"/>
        </c:dLbls>
        <c:gapWidth val="150"/>
        <c:overlap val="-20"/>
        <c:axId val="2061561320"/>
        <c:axId val="2061666728"/>
      </c:barChart>
      <c:catAx>
        <c:axId val="2061561320"/>
        <c:scaling>
          <c:orientation val="minMax"/>
        </c:scaling>
        <c:delete val="0"/>
        <c:axPos val="l"/>
        <c:numFmt formatCode="General" sourceLinked="0"/>
        <c:majorTickMark val="out"/>
        <c:minorTickMark val="none"/>
        <c:tickLblPos val="nextTo"/>
        <c:crossAx val="2061666728"/>
        <c:crosses val="autoZero"/>
        <c:auto val="1"/>
        <c:lblAlgn val="ctr"/>
        <c:lblOffset val="100"/>
        <c:noMultiLvlLbl val="0"/>
      </c:catAx>
      <c:valAx>
        <c:axId val="2061666728"/>
        <c:scaling>
          <c:orientation val="minMax"/>
          <c:max val="1"/>
        </c:scaling>
        <c:delete val="0"/>
        <c:axPos val="b"/>
        <c:numFmt formatCode="0%" sourceLinked="1"/>
        <c:majorTickMark val="out"/>
        <c:minorTickMark val="none"/>
        <c:tickLblPos val="nextTo"/>
        <c:crossAx val="206156132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txPr>
              <a:bodyPr wrap="square" lIns="38100" tIns="19050" rIns="38100" bIns="19050" anchor="ctr">
                <a:spAutoFit/>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'Ark1'!$A$2:$A$15</c:f>
              <c:strCache>
                <c:ptCount val="14"/>
                <c:pt idx="0">
                  <c:v>Annet</c:v>
                </c:pt>
                <c:pt idx="1">
                  <c:v>Tok fagskole</c:v>
                </c:pt>
                <c:pt idx="2">
                  <c:v>Var lærling</c:v>
                </c:pt>
                <c:pt idx="3">
                  <c:v>Var arbeidsledig</c:v>
                </c:pt>
                <c:pt idx="4">
                  <c:v>Var i permisjon/sykmeldt</c:v>
                </c:pt>
                <c:pt idx="5">
                  <c:v>Tok forkurs</c:v>
                </c:pt>
                <c:pt idx="6">
                  <c:v>Tok opp fag</c:v>
                </c:pt>
                <c:pt idx="7">
                  <c:v>Var i militæret</c:v>
                </c:pt>
                <c:pt idx="8">
                  <c:v>Reiste</c:v>
                </c:pt>
                <c:pt idx="9">
                  <c:v>Gikk på folkehøgskole</c:v>
                </c:pt>
                <c:pt idx="10">
                  <c:v>Tok annen høyere utdanning</c:v>
                </c:pt>
                <c:pt idx="11">
                  <c:v>Hadde et friår</c:v>
                </c:pt>
                <c:pt idx="12">
                  <c:v>Gikk på videregående skole</c:v>
                </c:pt>
                <c:pt idx="13">
                  <c:v>Var i jobb</c:v>
                </c:pt>
              </c:strCache>
            </c:strRef>
          </c:cat>
          <c:val>
            <c:numRef>
              <c:f>'Ark1'!$B$2:$B$15</c:f>
              <c:numCache>
                <c:formatCode>0%</c:formatCode>
                <c:ptCount val="14"/>
                <c:pt idx="0">
                  <c:v>3.0214424951267055E-2</c:v>
                </c:pt>
                <c:pt idx="1">
                  <c:v>7.7972709551656916E-3</c:v>
                </c:pt>
                <c:pt idx="2">
                  <c:v>1.1695906432748537E-2</c:v>
                </c:pt>
                <c:pt idx="3">
                  <c:v>1.4619883040935672E-2</c:v>
                </c:pt>
                <c:pt idx="4">
                  <c:v>2.046783625730994E-2</c:v>
                </c:pt>
                <c:pt idx="5">
                  <c:v>2.046783625730994E-2</c:v>
                </c:pt>
                <c:pt idx="6">
                  <c:v>4.7758284600389861E-2</c:v>
                </c:pt>
                <c:pt idx="7">
                  <c:v>6.9200779727095513E-2</c:v>
                </c:pt>
                <c:pt idx="8">
                  <c:v>7.2124756335282647E-2</c:v>
                </c:pt>
                <c:pt idx="9">
                  <c:v>8.4795321637426896E-2</c:v>
                </c:pt>
                <c:pt idx="10">
                  <c:v>0.13255360623781676</c:v>
                </c:pt>
                <c:pt idx="11">
                  <c:v>0.14522417153996101</c:v>
                </c:pt>
                <c:pt idx="12">
                  <c:v>0.30214424951267055</c:v>
                </c:pt>
                <c:pt idx="13">
                  <c:v>0.35282651072124754</c:v>
                </c:pt>
              </c:numCache>
            </c:numRef>
          </c:val>
          <c:extLst>
            <c:ext xmlns:c16="http://schemas.microsoft.com/office/drawing/2014/chart" uri="{C3380CC4-5D6E-409C-BE32-E72D297353CC}">
              <c16:uniqueId val="{00000000-328F-4BC1-BD2B-DDC6C1F9F939}"/>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txPr>
              <a:bodyPr wrap="square" lIns="38100" tIns="19050" rIns="38100" bIns="19050" anchor="ctr">
                <a:spAutoFit/>
              </a:bodyPr>
              <a:lstStyle/>
              <a:p>
                <a:pPr>
                  <a:defRPr sz="10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'Ark1'!$A$2:$A$15</c:f>
              <c:strCache>
                <c:ptCount val="14"/>
                <c:pt idx="0">
                  <c:v>Annet</c:v>
                </c:pt>
                <c:pt idx="1">
                  <c:v>Tok fagskole</c:v>
                </c:pt>
                <c:pt idx="2">
                  <c:v>Var lærling</c:v>
                </c:pt>
                <c:pt idx="3">
                  <c:v>Var arbeidsledig</c:v>
                </c:pt>
                <c:pt idx="4">
                  <c:v>Var i permisjon/sykmeldt</c:v>
                </c:pt>
                <c:pt idx="5">
                  <c:v>Tok forkurs</c:v>
                </c:pt>
                <c:pt idx="6">
                  <c:v>Tok opp fag</c:v>
                </c:pt>
                <c:pt idx="7">
                  <c:v>Var i militæret</c:v>
                </c:pt>
                <c:pt idx="8">
                  <c:v>Reiste</c:v>
                </c:pt>
                <c:pt idx="9">
                  <c:v>Gikk på folkehøgskole</c:v>
                </c:pt>
                <c:pt idx="10">
                  <c:v>Tok annen høyere utdanning</c:v>
                </c:pt>
                <c:pt idx="11">
                  <c:v>Hadde et friår</c:v>
                </c:pt>
                <c:pt idx="12">
                  <c:v>Gikk på videregående skole</c:v>
                </c:pt>
                <c:pt idx="13">
                  <c:v>Var i jobb</c:v>
                </c:pt>
              </c:strCache>
            </c:strRef>
          </c:cat>
          <c:val>
            <c:numRef>
              <c:f>'Ark1'!$C$2:$C$15</c:f>
              <c:numCache>
                <c:formatCode>0%</c:formatCode>
                <c:ptCount val="14"/>
                <c:pt idx="0">
                  <c:v>4.4559585492227979E-2</c:v>
                </c:pt>
                <c:pt idx="1">
                  <c:v>5.1813471502590676E-3</c:v>
                </c:pt>
                <c:pt idx="3">
                  <c:v>2.1761658031088083E-2</c:v>
                </c:pt>
                <c:pt idx="4">
                  <c:v>1.3471502590673576E-2</c:v>
                </c:pt>
                <c:pt idx="5">
                  <c:v>2.4870466321243522E-2</c:v>
                </c:pt>
                <c:pt idx="6">
                  <c:v>4.9740932642487044E-2</c:v>
                </c:pt>
                <c:pt idx="7">
                  <c:v>8.3937823834196887E-2</c:v>
                </c:pt>
                <c:pt idx="8">
                  <c:v>6.7357512953367879E-2</c:v>
                </c:pt>
                <c:pt idx="9">
                  <c:v>5.0777202072538857E-2</c:v>
                </c:pt>
                <c:pt idx="10">
                  <c:v>0.15544041450777202</c:v>
                </c:pt>
                <c:pt idx="11">
                  <c:v>0.13471502590673576</c:v>
                </c:pt>
                <c:pt idx="12">
                  <c:v>0.30569948186528495</c:v>
                </c:pt>
                <c:pt idx="13">
                  <c:v>0.35647668393782384</c:v>
                </c:pt>
              </c:numCache>
            </c:numRef>
          </c:val>
          <c:extLst>
            <c:ext xmlns:c16="http://schemas.microsoft.com/office/drawing/2014/chart" uri="{C3380CC4-5D6E-409C-BE32-E72D297353CC}">
              <c16:uniqueId val="{00000001-328F-4BC1-BD2B-DDC6C1F9F939}"/>
            </c:ext>
          </c:extLst>
        </c:ser>
        <c:dLbls>
          <c:showLegendKey val="0"/>
          <c:showVal val="0"/>
          <c:showCatName val="0"/>
          <c:showSerName val="0"/>
          <c:showPercent val="0"/>
          <c:showBubbleSize val="0"/>
        </c:dLbls>
        <c:gapWidth val="150"/>
        <c:overlap val="-70"/>
        <c:axId val="-2062020696"/>
        <c:axId val="-2062017656"/>
      </c:barChart>
      <c:catAx>
        <c:axId val="-2062020696"/>
        <c:scaling>
          <c:orientation val="minMax"/>
        </c:scaling>
        <c:delete val="0"/>
        <c:axPos val="l"/>
        <c:numFmt formatCode="General" sourceLinked="1"/>
        <c:majorTickMark val="out"/>
        <c:minorTickMark val="none"/>
        <c:tickLblPos val="nextTo"/>
        <c:crossAx val="-2062017656"/>
        <c:crosses val="autoZero"/>
        <c:auto val="1"/>
        <c:lblAlgn val="ctr"/>
        <c:lblOffset val="100"/>
        <c:noMultiLvlLbl val="0"/>
      </c:catAx>
      <c:valAx>
        <c:axId val="-2062017656"/>
        <c:scaling>
          <c:orientation val="minMax"/>
          <c:max val="1"/>
        </c:scaling>
        <c:delete val="0"/>
        <c:axPos val="b"/>
        <c:numFmt formatCode="0%" sourceLinked="1"/>
        <c:majorTickMark val="out"/>
        <c:minorTickMark val="none"/>
        <c:tickLblPos val="nextTo"/>
        <c:crossAx val="-206202069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'Ark1'!$A$2:$A$3</c:f>
              <c:strCache>
                <c:ptCount val="2"/>
                <c:pt idx="0">
                  <c:v>Ja</c:v>
                </c:pt>
                <c:pt idx="1">
                  <c:v>Nei</c:v>
                </c:pt>
              </c:strCache>
            </c:strRef>
          </c:cat>
          <c:val>
            <c:numRef>
              <c:f>'Ark1'!$B$2:$B$3</c:f>
              <c:numCache>
                <c:formatCode>0%</c:formatCode>
                <c:ptCount val="2"/>
                <c:pt idx="0">
                  <c:v>0.86135693215339237</c:v>
                </c:pt>
                <c:pt idx="1">
                  <c:v>0.13864306784660768</c:v>
                </c:pt>
              </c:numCache>
            </c:numRef>
          </c:val>
          <c:extLst>
            <c:ext xmlns:c16="http://schemas.microsoft.com/office/drawing/2014/chart" uri="{C3380CC4-5D6E-409C-BE32-E72D297353CC}">
              <c16:uniqueId val="{00000000-E93A-49BB-9E73-18A329654BAA}"/>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'Ark1'!$A$2:$A$3</c:f>
              <c:strCache>
                <c:ptCount val="2"/>
                <c:pt idx="0">
                  <c:v>Ja</c:v>
                </c:pt>
                <c:pt idx="1">
                  <c:v>Nei</c:v>
                </c:pt>
              </c:strCache>
            </c:strRef>
          </c:cat>
          <c:val>
            <c:numRef>
              <c:f>'Ark1'!$C$2:$C$3</c:f>
              <c:numCache>
                <c:formatCode>0%</c:formatCode>
                <c:ptCount val="2"/>
                <c:pt idx="0">
                  <c:v>0.83908045977011492</c:v>
                </c:pt>
                <c:pt idx="1">
                  <c:v>0.16091954022988506</c:v>
                </c:pt>
              </c:numCache>
            </c:numRef>
          </c:val>
          <c:extLst>
            <c:ext xmlns:c16="http://schemas.microsoft.com/office/drawing/2014/chart" uri="{C3380CC4-5D6E-409C-BE32-E72D297353CC}">
              <c16:uniqueId val="{00000001-E93A-49BB-9E73-18A329654BAA}"/>
            </c:ext>
          </c:extLst>
        </c:ser>
        <c:dLbls>
          <c:showLegendKey val="0"/>
          <c:showVal val="0"/>
          <c:showCatName val="0"/>
          <c:showSerName val="0"/>
          <c:showPercent val="0"/>
          <c:showBubbleSize val="0"/>
        </c:dLbls>
        <c:gapWidth val="150"/>
        <c:overlap val="-30"/>
        <c:axId val="-2061566472"/>
        <c:axId val="-2062103928"/>
      </c:barChart>
      <c:catAx>
        <c:axId val="-2061566472"/>
        <c:scaling>
          <c:orientation val="minMax"/>
        </c:scaling>
        <c:delete val="0"/>
        <c:axPos val="b"/>
        <c:numFmt formatCode="General" sourceLinked="0"/>
        <c:majorTickMark val="out"/>
        <c:minorTickMark val="none"/>
        <c:tickLblPos val="nextTo"/>
        <c:crossAx val="-2062103928"/>
        <c:crosses val="autoZero"/>
        <c:auto val="1"/>
        <c:lblAlgn val="ctr"/>
        <c:lblOffset val="100"/>
        <c:noMultiLvlLbl val="0"/>
      </c:catAx>
      <c:valAx>
        <c:axId val="-2062103928"/>
        <c:scaling>
          <c:orientation val="minMax"/>
          <c:max val="1"/>
        </c:scaling>
        <c:delete val="0"/>
        <c:axPos val="l"/>
        <c:numFmt formatCode="0%" sourceLinked="1"/>
        <c:majorTickMark val="out"/>
        <c:minorTickMark val="none"/>
        <c:tickLblPos val="nextTo"/>
        <c:crossAx val="-2061566472"/>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I år</c:v>
                </c:pt>
                <c:pt idx="1">
                  <c:v>I fjor</c:v>
                </c:pt>
                <c:pt idx="2">
                  <c:v>For 2 år siden</c:v>
                </c:pt>
                <c:pt idx="3">
                  <c:v>For 3 år siden</c:v>
                </c:pt>
                <c:pt idx="4">
                  <c:v>For mer enn 3 år siden</c:v>
                </c:pt>
                <c:pt idx="5">
                  <c:v>Har "alltid" kjent til UiA</c:v>
                </c:pt>
              </c:strCache>
            </c:strRef>
          </c:cat>
          <c:val>
            <c:numRef>
              <c:f>'Ark1'!$B$2:$B$7</c:f>
              <c:numCache>
                <c:formatCode>0%</c:formatCode>
                <c:ptCount val="6"/>
                <c:pt idx="0">
                  <c:v>0.18190757128810225</c:v>
                </c:pt>
                <c:pt idx="1">
                  <c:v>0.18780727630285152</c:v>
                </c:pt>
                <c:pt idx="2">
                  <c:v>0.12684365781710916</c:v>
                </c:pt>
                <c:pt idx="3">
                  <c:v>7.0796460176991149E-2</c:v>
                </c:pt>
                <c:pt idx="4">
                  <c:v>0.13470993117010815</c:v>
                </c:pt>
                <c:pt idx="5">
                  <c:v>0.29793510324483774</c:v>
                </c:pt>
              </c:numCache>
            </c:numRef>
          </c:val>
          <c:extLst>
            <c:ext xmlns:c16="http://schemas.microsoft.com/office/drawing/2014/chart" uri="{C3380CC4-5D6E-409C-BE32-E72D297353CC}">
              <c16:uniqueId val="{00000000-97E0-41AD-86D2-902957D26F57}"/>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I år</c:v>
                </c:pt>
                <c:pt idx="1">
                  <c:v>I fjor</c:v>
                </c:pt>
                <c:pt idx="2">
                  <c:v>For 2 år siden</c:v>
                </c:pt>
                <c:pt idx="3">
                  <c:v>For 3 år siden</c:v>
                </c:pt>
                <c:pt idx="4">
                  <c:v>For mer enn 3 år siden</c:v>
                </c:pt>
                <c:pt idx="5">
                  <c:v>Har "alltid" kjent til UiA</c:v>
                </c:pt>
              </c:strCache>
            </c:strRef>
          </c:cat>
          <c:val>
            <c:numRef>
              <c:f>'Ark1'!$C$2:$C$7</c:f>
              <c:numCache>
                <c:formatCode>0%</c:formatCode>
                <c:ptCount val="6"/>
                <c:pt idx="0">
                  <c:v>0.18162839248434237</c:v>
                </c:pt>
                <c:pt idx="1">
                  <c:v>0.20041753653444677</c:v>
                </c:pt>
                <c:pt idx="2">
                  <c:v>0.1336116910229645</c:v>
                </c:pt>
                <c:pt idx="3">
                  <c:v>6.0542797494780795E-2</c:v>
                </c:pt>
                <c:pt idx="4">
                  <c:v>0.11795407098121086</c:v>
                </c:pt>
                <c:pt idx="5">
                  <c:v>0.30584551148225469</c:v>
                </c:pt>
              </c:numCache>
            </c:numRef>
          </c:val>
          <c:extLst>
            <c:ext xmlns:c16="http://schemas.microsoft.com/office/drawing/2014/chart" uri="{C3380CC4-5D6E-409C-BE32-E72D297353CC}">
              <c16:uniqueId val="{00000001-97E0-41AD-86D2-902957D26F57}"/>
            </c:ext>
          </c:extLst>
        </c:ser>
        <c:dLbls>
          <c:showLegendKey val="0"/>
          <c:showVal val="0"/>
          <c:showCatName val="0"/>
          <c:showSerName val="0"/>
          <c:showPercent val="0"/>
          <c:showBubbleSize val="0"/>
        </c:dLbls>
        <c:gapWidth val="150"/>
        <c:overlap val="-50"/>
        <c:axId val="2076913768"/>
        <c:axId val="2101623816"/>
      </c:barChart>
      <c:catAx>
        <c:axId val="2076913768"/>
        <c:scaling>
          <c:orientation val="minMax"/>
        </c:scaling>
        <c:delete val="0"/>
        <c:axPos val="l"/>
        <c:numFmt formatCode="General" sourceLinked="1"/>
        <c:majorTickMark val="out"/>
        <c:minorTickMark val="none"/>
        <c:tickLblPos val="nextTo"/>
        <c:crossAx val="2101623816"/>
        <c:crosses val="autoZero"/>
        <c:auto val="1"/>
        <c:lblAlgn val="ctr"/>
        <c:lblOffset val="100"/>
        <c:noMultiLvlLbl val="0"/>
      </c:catAx>
      <c:valAx>
        <c:axId val="2101623816"/>
        <c:scaling>
          <c:orientation val="minMax"/>
          <c:max val="1"/>
        </c:scaling>
        <c:delete val="0"/>
        <c:axPos val="b"/>
        <c:numFmt formatCode="0%" sourceLinked="1"/>
        <c:majorTickMark val="out"/>
        <c:minorTickMark val="none"/>
        <c:tickLblPos val="nextTo"/>
        <c:crossAx val="2076913768"/>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100">
          <a:solidFill>
            <a:srgbClr val="131E29"/>
          </a:solidFill>
        </a:defRPr>
      </a:pPr>
      <a:endParaRPr lang="nb-N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'Ark1'!$A$2:$A$11</c:f>
              <c:strCache>
                <c:ptCount val="10"/>
                <c:pt idx="0">
                  <c:v>Annet</c:v>
                </c:pt>
                <c:pt idx="1">
                  <c:v>Før høsten 2024</c:v>
                </c:pt>
                <c:pt idx="2">
                  <c:v>I løpet av høsten 2024</c:v>
                </c:pt>
                <c:pt idx="3">
                  <c:v>I løpet av januar 2025</c:v>
                </c:pt>
                <c:pt idx="4">
                  <c:v>I løpet av februar 2025</c:v>
                </c:pt>
                <c:pt idx="5">
                  <c:v>I løpet av mars 2025</c:v>
                </c:pt>
                <c:pt idx="6">
                  <c:v>Mellom 1. og 20. april 2025</c:v>
                </c:pt>
                <c:pt idx="7">
                  <c:v>Mellom 21. april og 1. juli 2025</c:v>
                </c:pt>
                <c:pt idx="8">
                  <c:v>Etter at jeg fikk tilbud om studieplass i hovedopptaket (20. juli til 24. juli 2025)</c:v>
                </c:pt>
                <c:pt idx="9">
                  <c:v>Etter at jeg fikk tilbud om studieplass etter hovedopptaket (ledige studieplasser etter 20. juli)</c:v>
                </c:pt>
              </c:strCache>
            </c:strRef>
          </c:cat>
          <c:val>
            <c:numRef>
              <c:f>'Ark1'!$B$2:$B$11</c:f>
              <c:numCache>
                <c:formatCode>0%</c:formatCode>
                <c:ptCount val="10"/>
                <c:pt idx="0">
                  <c:v>2.5565388397246803E-2</c:v>
                </c:pt>
                <c:pt idx="1">
                  <c:v>0.25663716814159293</c:v>
                </c:pt>
                <c:pt idx="2">
                  <c:v>0.15929203539823009</c:v>
                </c:pt>
                <c:pt idx="3">
                  <c:v>0.12684365781710916</c:v>
                </c:pt>
                <c:pt idx="4">
                  <c:v>8.1612586037364793E-2</c:v>
                </c:pt>
                <c:pt idx="5">
                  <c:v>8.6529006882989187E-2</c:v>
                </c:pt>
                <c:pt idx="6">
                  <c:v>5.1130776794493606E-2</c:v>
                </c:pt>
                <c:pt idx="7">
                  <c:v>7.7679449360865294E-2</c:v>
                </c:pt>
                <c:pt idx="8">
                  <c:v>0.10422812192723697</c:v>
                </c:pt>
                <c:pt idx="9">
                  <c:v>3.0481809242871191E-2</c:v>
                </c:pt>
              </c:numCache>
            </c:numRef>
          </c:val>
          <c:extLst>
            <c:ext xmlns:c16="http://schemas.microsoft.com/office/drawing/2014/chart" uri="{C3380CC4-5D6E-409C-BE32-E72D297353CC}">
              <c16:uniqueId val="{00000000-5AE7-4332-9204-88AA6986683F}"/>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'Ark1'!$A$2:$A$11</c:f>
              <c:strCache>
                <c:ptCount val="10"/>
                <c:pt idx="0">
                  <c:v>Annet</c:v>
                </c:pt>
                <c:pt idx="1">
                  <c:v>Før høsten 2024</c:v>
                </c:pt>
                <c:pt idx="2">
                  <c:v>I løpet av høsten 2024</c:v>
                </c:pt>
                <c:pt idx="3">
                  <c:v>I løpet av januar 2025</c:v>
                </c:pt>
                <c:pt idx="4">
                  <c:v>I løpet av februar 2025</c:v>
                </c:pt>
                <c:pt idx="5">
                  <c:v>I løpet av mars 2025</c:v>
                </c:pt>
                <c:pt idx="6">
                  <c:v>Mellom 1. og 20. april 2025</c:v>
                </c:pt>
                <c:pt idx="7">
                  <c:v>Mellom 21. april og 1. juli 2025</c:v>
                </c:pt>
                <c:pt idx="8">
                  <c:v>Etter at jeg fikk tilbud om studieplass i hovedopptaket (20. juli til 24. juli 2025)</c:v>
                </c:pt>
                <c:pt idx="9">
                  <c:v>Etter at jeg fikk tilbud om studieplass etter hovedopptaket (ledige studieplasser etter 20. juli)</c:v>
                </c:pt>
              </c:strCache>
            </c:strRef>
          </c:cat>
          <c:val>
            <c:numRef>
              <c:f>'Ark1'!$C$2:$C$11</c:f>
              <c:numCache>
                <c:formatCode>0%</c:formatCode>
                <c:ptCount val="10"/>
                <c:pt idx="0">
                  <c:v>2.7139874739039668E-2</c:v>
                </c:pt>
                <c:pt idx="1">
                  <c:v>0.25991649269311062</c:v>
                </c:pt>
                <c:pt idx="2">
                  <c:v>0.14613778705636743</c:v>
                </c:pt>
                <c:pt idx="3">
                  <c:v>8.8726513569937368E-2</c:v>
                </c:pt>
                <c:pt idx="4">
                  <c:v>8.0375782881002084E-2</c:v>
                </c:pt>
                <c:pt idx="5">
                  <c:v>0.1022964509394572</c:v>
                </c:pt>
                <c:pt idx="6">
                  <c:v>3.8622129436325675E-2</c:v>
                </c:pt>
                <c:pt idx="7">
                  <c:v>8.8726513569937368E-2</c:v>
                </c:pt>
                <c:pt idx="8">
                  <c:v>0.13465553235908143</c:v>
                </c:pt>
                <c:pt idx="9">
                  <c:v>3.3402922755741124E-2</c:v>
                </c:pt>
              </c:numCache>
            </c:numRef>
          </c:val>
          <c:extLst>
            <c:ext xmlns:c16="http://schemas.microsoft.com/office/drawing/2014/chart" uri="{C3380CC4-5D6E-409C-BE32-E72D297353CC}">
              <c16:uniqueId val="{00000001-5AE7-4332-9204-88AA6986683F}"/>
            </c:ext>
          </c:extLst>
        </c:ser>
        <c:dLbls>
          <c:showLegendKey val="0"/>
          <c:showVal val="0"/>
          <c:showCatName val="0"/>
          <c:showSerName val="0"/>
          <c:showPercent val="0"/>
          <c:showBubbleSize val="0"/>
        </c:dLbls>
        <c:gapWidth val="150"/>
        <c:overlap val="-50"/>
        <c:axId val="-2062177240"/>
        <c:axId val="-2062174200"/>
      </c:barChart>
      <c:catAx>
        <c:axId val="-2062177240"/>
        <c:scaling>
          <c:orientation val="minMax"/>
        </c:scaling>
        <c:delete val="0"/>
        <c:axPos val="l"/>
        <c:numFmt formatCode="General" sourceLinked="1"/>
        <c:majorTickMark val="out"/>
        <c:minorTickMark val="none"/>
        <c:tickLblPos val="nextTo"/>
        <c:crossAx val="-2062174200"/>
        <c:crosses val="autoZero"/>
        <c:auto val="1"/>
        <c:lblAlgn val="ctr"/>
        <c:lblOffset val="100"/>
        <c:noMultiLvlLbl val="0"/>
      </c:catAx>
      <c:valAx>
        <c:axId val="-2062174200"/>
        <c:scaling>
          <c:orientation val="minMax"/>
          <c:max val="1"/>
        </c:scaling>
        <c:delete val="0"/>
        <c:axPos val="b"/>
        <c:numFmt formatCode="0%" sourceLinked="1"/>
        <c:majorTickMark val="out"/>
        <c:minorTickMark val="none"/>
        <c:tickLblPos val="nextTo"/>
        <c:crossAx val="-2062177240"/>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100">
          <a:solidFill>
            <a:srgbClr val="131E29"/>
          </a:solidFill>
        </a:defRPr>
      </a:pPr>
      <a:endParaRPr lang="nb-NO"/>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Hva jeg skulle studere</c:v>
                </c:pt>
                <c:pt idx="1">
                  <c:v>Hvor jeg skulle studere</c:v>
                </c:pt>
                <c:pt idx="2">
                  <c:v>Husker ikke</c:v>
                </c:pt>
              </c:strCache>
            </c:strRef>
          </c:cat>
          <c:val>
            <c:numRef>
              <c:f>'Ark1'!$B$2:$B$4</c:f>
              <c:numCache>
                <c:formatCode>0%</c:formatCode>
                <c:ptCount val="3"/>
                <c:pt idx="0">
                  <c:v>0.66798418972332019</c:v>
                </c:pt>
                <c:pt idx="1">
                  <c:v>0.29150197628458496</c:v>
                </c:pt>
                <c:pt idx="2">
                  <c:v>4.0513833992094864E-2</c:v>
                </c:pt>
              </c:numCache>
            </c:numRef>
          </c:val>
          <c:extLst>
            <c:ext xmlns:c16="http://schemas.microsoft.com/office/drawing/2014/chart" uri="{C3380CC4-5D6E-409C-BE32-E72D297353CC}">
              <c16:uniqueId val="{00000000-4274-4148-BFA5-B2531F65B1BD}"/>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Hva jeg skulle studere</c:v>
                </c:pt>
                <c:pt idx="1">
                  <c:v>Hvor jeg skulle studere</c:v>
                </c:pt>
                <c:pt idx="2">
                  <c:v>Husker ikke</c:v>
                </c:pt>
              </c:strCache>
            </c:strRef>
          </c:cat>
          <c:val>
            <c:numRef>
              <c:f>'Ark1'!$C$2:$C$4</c:f>
              <c:numCache>
                <c:formatCode>0%</c:formatCode>
                <c:ptCount val="3"/>
                <c:pt idx="0">
                  <c:v>0.66842105263157892</c:v>
                </c:pt>
                <c:pt idx="1">
                  <c:v>0.28526315789473683</c:v>
                </c:pt>
                <c:pt idx="2">
                  <c:v>4.6315789473684213E-2</c:v>
                </c:pt>
              </c:numCache>
            </c:numRef>
          </c:val>
          <c:extLst>
            <c:ext xmlns:c16="http://schemas.microsoft.com/office/drawing/2014/chart" uri="{C3380CC4-5D6E-409C-BE32-E72D297353CC}">
              <c16:uniqueId val="{00000001-4274-4148-BFA5-B2531F65B1BD}"/>
            </c:ext>
          </c:extLst>
        </c:ser>
        <c:dLbls>
          <c:showLegendKey val="0"/>
          <c:showVal val="0"/>
          <c:showCatName val="0"/>
          <c:showSerName val="0"/>
          <c:showPercent val="0"/>
          <c:showBubbleSize val="0"/>
        </c:dLbls>
        <c:gapWidth val="150"/>
        <c:overlap val="-30"/>
        <c:axId val="-2062489256"/>
        <c:axId val="-2062492712"/>
      </c:barChart>
      <c:catAx>
        <c:axId val="-2062489256"/>
        <c:scaling>
          <c:orientation val="minMax"/>
        </c:scaling>
        <c:delete val="0"/>
        <c:axPos val="b"/>
        <c:numFmt formatCode="General" sourceLinked="0"/>
        <c:majorTickMark val="out"/>
        <c:minorTickMark val="none"/>
        <c:tickLblPos val="nextTo"/>
        <c:crossAx val="-2062492712"/>
        <c:crosses val="autoZero"/>
        <c:auto val="1"/>
        <c:lblAlgn val="ctr"/>
        <c:lblOffset val="100"/>
        <c:noMultiLvlLbl val="0"/>
      </c:catAx>
      <c:valAx>
        <c:axId val="-2062492712"/>
        <c:scaling>
          <c:orientation val="minMax"/>
          <c:max val="1"/>
        </c:scaling>
        <c:delete val="0"/>
        <c:axPos val="l"/>
        <c:numFmt formatCode="0%" sourceLinked="1"/>
        <c:majorTickMark val="out"/>
        <c:minorTickMark val="none"/>
        <c:tickLblPos val="nextTo"/>
        <c:crossAx val="-2062489256"/>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Husker ikke / ikke aktuelt</c:v>
                </c:pt>
                <c:pt idx="1">
                  <c:v>2. valg eller lavere</c:v>
                </c:pt>
                <c:pt idx="2">
                  <c:v>Førstevalg / eneste valg</c:v>
                </c:pt>
              </c:strCache>
            </c:strRef>
          </c:cat>
          <c:val>
            <c:numRef>
              <c:f>'Ark1'!$B$2:$B$4</c:f>
              <c:numCache>
                <c:formatCode>0%</c:formatCode>
                <c:ptCount val="3"/>
                <c:pt idx="0">
                  <c:v>4.6488625123639958E-2</c:v>
                </c:pt>
                <c:pt idx="1">
                  <c:v>0.12067260138476756</c:v>
                </c:pt>
                <c:pt idx="2">
                  <c:v>0.83283877349159252</c:v>
                </c:pt>
              </c:numCache>
            </c:numRef>
          </c:val>
          <c:extLst>
            <c:ext xmlns:c16="http://schemas.microsoft.com/office/drawing/2014/chart" uri="{C3380CC4-5D6E-409C-BE32-E72D297353CC}">
              <c16:uniqueId val="{00000000-C0C7-4E6F-8DF0-EAB6670D45E8}"/>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Husker ikke / ikke aktuelt</c:v>
                </c:pt>
                <c:pt idx="1">
                  <c:v>2. valg eller lavere</c:v>
                </c:pt>
                <c:pt idx="2">
                  <c:v>Førstevalg / eneste valg</c:v>
                </c:pt>
              </c:strCache>
            </c:strRef>
          </c:cat>
          <c:val>
            <c:numRef>
              <c:f>'Ark1'!$C$2:$C$4</c:f>
              <c:numCache>
                <c:formatCode>0%</c:formatCode>
                <c:ptCount val="3"/>
                <c:pt idx="0">
                  <c:v>5.894736842105263E-2</c:v>
                </c:pt>
                <c:pt idx="1">
                  <c:v>0.13052631578947368</c:v>
                </c:pt>
                <c:pt idx="2">
                  <c:v>0.81052631578947365</c:v>
                </c:pt>
              </c:numCache>
            </c:numRef>
          </c:val>
          <c:extLst>
            <c:ext xmlns:c16="http://schemas.microsoft.com/office/drawing/2014/chart" uri="{C3380CC4-5D6E-409C-BE32-E72D297353CC}">
              <c16:uniqueId val="{00000001-C0C7-4E6F-8DF0-EAB6670D45E8}"/>
            </c:ext>
          </c:extLst>
        </c:ser>
        <c:dLbls>
          <c:showLegendKey val="0"/>
          <c:showVal val="0"/>
          <c:showCatName val="0"/>
          <c:showSerName val="0"/>
          <c:showPercent val="0"/>
          <c:showBubbleSize val="0"/>
        </c:dLbls>
        <c:gapWidth val="150"/>
        <c:overlap val="-50"/>
        <c:axId val="-2062544968"/>
        <c:axId val="-2062548424"/>
      </c:barChart>
      <c:catAx>
        <c:axId val="-2062544968"/>
        <c:scaling>
          <c:orientation val="minMax"/>
        </c:scaling>
        <c:delete val="0"/>
        <c:axPos val="l"/>
        <c:numFmt formatCode="General" sourceLinked="0"/>
        <c:majorTickMark val="out"/>
        <c:minorTickMark val="none"/>
        <c:tickLblPos val="nextTo"/>
        <c:crossAx val="-2062548424"/>
        <c:crosses val="autoZero"/>
        <c:auto val="1"/>
        <c:lblAlgn val="ctr"/>
        <c:lblOffset val="100"/>
        <c:noMultiLvlLbl val="0"/>
      </c:catAx>
      <c:valAx>
        <c:axId val="-2062548424"/>
        <c:scaling>
          <c:orientation val="minMax"/>
          <c:max val="1"/>
        </c:scaling>
        <c:delete val="0"/>
        <c:axPos val="b"/>
        <c:numFmt formatCode="0%" sourceLinked="1"/>
        <c:majorTickMark val="out"/>
        <c:minorTickMark val="none"/>
        <c:tickLblPos val="nextTo"/>
        <c:crossAx val="-2062544968"/>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Annet</c:v>
                </c:pt>
                <c:pt idx="1">
                  <c:v>Kjente lite til landsdelen</c:v>
                </c:pt>
                <c:pt idx="2">
                  <c:v>Kjente ingen som skulle studere ved UiA</c:v>
                </c:pt>
                <c:pt idx="3">
                  <c:v>Prestisje/omdømme</c:v>
                </c:pt>
                <c:pt idx="4">
                  <c:v>Faglig tilbud</c:v>
                </c:pt>
                <c:pt idx="5">
                  <c:v>Geografisk beliggenhet</c:v>
                </c:pt>
              </c:strCache>
            </c:strRef>
          </c:cat>
          <c:val>
            <c:numRef>
              <c:f>'Ark1'!$B$2:$B$7</c:f>
              <c:numCache>
                <c:formatCode>0%</c:formatCode>
                <c:ptCount val="6"/>
                <c:pt idx="0">
                  <c:v>0.15</c:v>
                </c:pt>
                <c:pt idx="1">
                  <c:v>6.6666666666666666E-2</c:v>
                </c:pt>
                <c:pt idx="2">
                  <c:v>0.11666666666666667</c:v>
                </c:pt>
                <c:pt idx="3">
                  <c:v>0.17499999999999999</c:v>
                </c:pt>
                <c:pt idx="4">
                  <c:v>0.23333333333333334</c:v>
                </c:pt>
                <c:pt idx="5">
                  <c:v>0.25833333333333336</c:v>
                </c:pt>
              </c:numCache>
            </c:numRef>
          </c:val>
          <c:extLst>
            <c:ext xmlns:c16="http://schemas.microsoft.com/office/drawing/2014/chart" uri="{C3380CC4-5D6E-409C-BE32-E72D297353CC}">
              <c16:uniqueId val="{00000000-770F-43FC-84DB-E0C90A4680D6}"/>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Annet</c:v>
                </c:pt>
                <c:pt idx="1">
                  <c:v>Kjente lite til landsdelen</c:v>
                </c:pt>
                <c:pt idx="2">
                  <c:v>Kjente ingen som skulle studere ved UiA</c:v>
                </c:pt>
                <c:pt idx="3">
                  <c:v>Prestisje/omdømme</c:v>
                </c:pt>
                <c:pt idx="4">
                  <c:v>Faglig tilbud</c:v>
                </c:pt>
                <c:pt idx="5">
                  <c:v>Geografisk beliggenhet</c:v>
                </c:pt>
              </c:strCache>
            </c:strRef>
          </c:cat>
          <c:val>
            <c:numRef>
              <c:f>'Ark1'!$C$2:$C$7</c:f>
              <c:numCache>
                <c:formatCode>0%</c:formatCode>
                <c:ptCount val="6"/>
                <c:pt idx="0">
                  <c:v>0.13114754098360656</c:v>
                </c:pt>
                <c:pt idx="1">
                  <c:v>8.1967213114754092E-2</c:v>
                </c:pt>
                <c:pt idx="2">
                  <c:v>0.11475409836065574</c:v>
                </c:pt>
                <c:pt idx="3">
                  <c:v>0.21311475409836064</c:v>
                </c:pt>
                <c:pt idx="4">
                  <c:v>0.1721311475409836</c:v>
                </c:pt>
                <c:pt idx="5">
                  <c:v>0.28688524590163933</c:v>
                </c:pt>
              </c:numCache>
            </c:numRef>
          </c:val>
          <c:extLst>
            <c:ext xmlns:c16="http://schemas.microsoft.com/office/drawing/2014/chart" uri="{C3380CC4-5D6E-409C-BE32-E72D297353CC}">
              <c16:uniqueId val="{00000001-770F-43FC-84DB-E0C90A4680D6}"/>
            </c:ext>
          </c:extLst>
        </c:ser>
        <c:dLbls>
          <c:showLegendKey val="0"/>
          <c:showVal val="0"/>
          <c:showCatName val="0"/>
          <c:showSerName val="0"/>
          <c:showPercent val="0"/>
          <c:showBubbleSize val="0"/>
        </c:dLbls>
        <c:gapWidth val="150"/>
        <c:overlap val="-50"/>
        <c:axId val="2100561128"/>
        <c:axId val="2102352552"/>
      </c:barChart>
      <c:catAx>
        <c:axId val="2100561128"/>
        <c:scaling>
          <c:orientation val="minMax"/>
        </c:scaling>
        <c:delete val="0"/>
        <c:axPos val="l"/>
        <c:numFmt formatCode="General" sourceLinked="0"/>
        <c:majorTickMark val="out"/>
        <c:minorTickMark val="none"/>
        <c:tickLblPos val="nextTo"/>
        <c:crossAx val="2102352552"/>
        <c:crosses val="autoZero"/>
        <c:auto val="1"/>
        <c:lblAlgn val="ctr"/>
        <c:lblOffset val="100"/>
        <c:noMultiLvlLbl val="0"/>
      </c:catAx>
      <c:valAx>
        <c:axId val="2102352552"/>
        <c:scaling>
          <c:orientation val="minMax"/>
          <c:max val="1"/>
        </c:scaling>
        <c:delete val="0"/>
        <c:axPos val="b"/>
        <c:numFmt formatCode="0%" sourceLinked="1"/>
        <c:majorTickMark val="out"/>
        <c:minorTickMark val="none"/>
        <c:tickLblPos val="nextTo"/>
        <c:crossAx val="2100561128"/>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Husker ikke</c:v>
                </c:pt>
              </c:strCache>
            </c:strRef>
          </c:cat>
          <c:val>
            <c:numRef>
              <c:f>'Ark1'!$B$2:$B$4</c:f>
              <c:numCache>
                <c:formatCode>0%</c:formatCode>
                <c:ptCount val="3"/>
                <c:pt idx="0">
                  <c:v>0.14682539682539683</c:v>
                </c:pt>
                <c:pt idx="1">
                  <c:v>0.78472222222222221</c:v>
                </c:pt>
                <c:pt idx="2">
                  <c:v>6.8452380952380959E-2</c:v>
                </c:pt>
              </c:numCache>
            </c:numRef>
          </c:val>
          <c:extLst>
            <c:ext xmlns:c16="http://schemas.microsoft.com/office/drawing/2014/chart" uri="{C3380CC4-5D6E-409C-BE32-E72D297353CC}">
              <c16:uniqueId val="{00000000-6C09-413C-91AA-62A2F913A8E8}"/>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Husker ikke</c:v>
                </c:pt>
              </c:strCache>
            </c:strRef>
          </c:cat>
          <c:val>
            <c:numRef>
              <c:f>'Ark1'!$C$2:$C$4</c:f>
              <c:numCache>
                <c:formatCode>0%</c:formatCode>
                <c:ptCount val="3"/>
                <c:pt idx="0">
                  <c:v>0.1744186046511628</c:v>
                </c:pt>
                <c:pt idx="1">
                  <c:v>0.7399577167019028</c:v>
                </c:pt>
                <c:pt idx="2">
                  <c:v>8.5623678646934459E-2</c:v>
                </c:pt>
              </c:numCache>
            </c:numRef>
          </c:val>
          <c:extLst>
            <c:ext xmlns:c16="http://schemas.microsoft.com/office/drawing/2014/chart" uri="{C3380CC4-5D6E-409C-BE32-E72D297353CC}">
              <c16:uniqueId val="{00000001-6C09-413C-91AA-62A2F913A8E8}"/>
            </c:ext>
          </c:extLst>
        </c:ser>
        <c:dLbls>
          <c:showLegendKey val="0"/>
          <c:showVal val="0"/>
          <c:showCatName val="0"/>
          <c:showSerName val="0"/>
          <c:showPercent val="0"/>
          <c:showBubbleSize val="0"/>
        </c:dLbls>
        <c:gapWidth val="150"/>
        <c:overlap val="-30"/>
        <c:axId val="-2132275512"/>
        <c:axId val="-2131879704"/>
      </c:barChart>
      <c:catAx>
        <c:axId val="-2132275512"/>
        <c:scaling>
          <c:orientation val="minMax"/>
        </c:scaling>
        <c:delete val="0"/>
        <c:axPos val="b"/>
        <c:numFmt formatCode="General" sourceLinked="0"/>
        <c:majorTickMark val="out"/>
        <c:minorTickMark val="none"/>
        <c:tickLblPos val="nextTo"/>
        <c:crossAx val="-2131879704"/>
        <c:crosses val="autoZero"/>
        <c:auto val="1"/>
        <c:lblAlgn val="ctr"/>
        <c:lblOffset val="100"/>
        <c:noMultiLvlLbl val="0"/>
      </c:catAx>
      <c:valAx>
        <c:axId val="-2131879704"/>
        <c:scaling>
          <c:orientation val="minMax"/>
          <c:max val="1"/>
        </c:scaling>
        <c:delete val="0"/>
        <c:axPos val="l"/>
        <c:numFmt formatCode="0%" sourceLinked="1"/>
        <c:majorTickMark val="out"/>
        <c:minorTickMark val="none"/>
        <c:tickLblPos val="nextTo"/>
        <c:crossAx val="-2132275512"/>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c:spPr>
          <c:invertIfNegative val="0"/>
          <c:dLbls>
            <c:dLbl>
              <c:idx val="1"/>
              <c:layout>
                <c:manualLayout>
                  <c:x val="-5.5555555555555497E-3"/>
                  <c:y val="8.205127321609549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9C-4719-8D8C-0D71D441700A}"/>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'Ark1'!$A$2:$A$15</c:f>
              <c:strCache>
                <c:ptCount val="14"/>
                <c:pt idx="0">
                  <c:v>Venner valgte det samme</c:v>
                </c:pt>
                <c:pt idx="1">
                  <c:v>Mulighet for internasjonal studieutveksling</c:v>
                </c:pt>
                <c:pt idx="2">
                  <c:v>Været på Sørlandet</c:v>
                </c:pt>
                <c:pt idx="3">
                  <c:v>Anbefalinger fra tidligere studenter</c:v>
                </c:pt>
                <c:pt idx="4">
                  <c:v>Lokaler og teknisk utstyr</c:v>
                </c:pt>
                <c:pt idx="5">
                  <c:v>Sosialt og kulturelt tilbud i byene</c:v>
                </c:pt>
                <c:pt idx="6">
                  <c:v>Kort vei hjem</c:v>
                </c:pt>
                <c:pt idx="7">
                  <c:v>Studiestedets omdømme</c:v>
                </c:pt>
                <c:pt idx="8">
                  <c:v>Lett å finne et sted å bo</c:v>
                </c:pt>
                <c:pt idx="9">
                  <c:v>Høyt faglig nivå</c:v>
                </c:pt>
                <c:pt idx="10">
                  <c:v>Geografisk beliggenhet</c:v>
                </c:pt>
                <c:pt idx="11">
                  <c:v>Mulighet for jobb etter endt studium</c:v>
                </c:pt>
                <c:pt idx="12">
                  <c:v>Et generelt positivt inntrykk</c:v>
                </c:pt>
                <c:pt idx="13">
                  <c:v>Riktig faglig tilbud</c:v>
                </c:pt>
              </c:strCache>
            </c:strRef>
          </c:cat>
          <c:val>
            <c:numRef>
              <c:f>'Ark1'!$B$2:$B$15</c:f>
              <c:numCache>
                <c:formatCode>0</c:formatCode>
                <c:ptCount val="14"/>
                <c:pt idx="0">
                  <c:v>21</c:v>
                </c:pt>
                <c:pt idx="1">
                  <c:v>44</c:v>
                </c:pt>
                <c:pt idx="2">
                  <c:v>47</c:v>
                </c:pt>
                <c:pt idx="3">
                  <c:v>51</c:v>
                </c:pt>
                <c:pt idx="4">
                  <c:v>59</c:v>
                </c:pt>
                <c:pt idx="5">
                  <c:v>60</c:v>
                </c:pt>
                <c:pt idx="6">
                  <c:v>63</c:v>
                </c:pt>
                <c:pt idx="7">
                  <c:v>63</c:v>
                </c:pt>
                <c:pt idx="8">
                  <c:v>65</c:v>
                </c:pt>
                <c:pt idx="9">
                  <c:v>76</c:v>
                </c:pt>
                <c:pt idx="10">
                  <c:v>78</c:v>
                </c:pt>
                <c:pt idx="11">
                  <c:v>79</c:v>
                </c:pt>
                <c:pt idx="12">
                  <c:v>83</c:v>
                </c:pt>
                <c:pt idx="13">
                  <c:v>85</c:v>
                </c:pt>
              </c:numCache>
            </c:numRef>
          </c:val>
          <c:extLst>
            <c:ext xmlns:c16="http://schemas.microsoft.com/office/drawing/2014/chart" uri="{C3380CC4-5D6E-409C-BE32-E72D297353CC}">
              <c16:uniqueId val="{00000001-A19C-4719-8D8C-0D71D441700A}"/>
            </c:ext>
          </c:extLst>
        </c:ser>
        <c:ser>
          <c:idx val="1"/>
          <c:order val="1"/>
          <c:tx>
            <c:strRef>
              <c:f>'Ark1'!$C$1</c:f>
              <c:strCache>
                <c:ptCount val="1"/>
                <c:pt idx="0">
                  <c:v>2024</c:v>
                </c:pt>
              </c:strCache>
            </c:strRef>
          </c:tx>
          <c:spPr>
            <a:solidFill>
              <a:srgbClr val="C8102E"/>
            </a:solidFill>
            <a:ln>
              <a:solidFill>
                <a:srgbClr val="284B91"/>
              </a:solidFill>
            </a:ln>
          </c:spPr>
          <c:invertIfNegative val="0"/>
          <c:dLbls>
            <c:dLbl>
              <c:idx val="1"/>
              <c:layout>
                <c:manualLayout>
                  <c:x val="-4.166666666666559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9C-4719-8D8C-0D71D441700A}"/>
                </c:ext>
              </c:extLst>
            </c:dLbl>
            <c:dLbl>
              <c:idx val="2"/>
              <c:layout>
                <c:manualLayout>
                  <c:x val="-4.1666666666666701E-3"/>
                  <c:y val="-1.094016976214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9C-4719-8D8C-0D71D441700A}"/>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'Ark1'!$A$2:$A$15</c:f>
              <c:strCache>
                <c:ptCount val="14"/>
                <c:pt idx="0">
                  <c:v>Venner valgte det samme</c:v>
                </c:pt>
                <c:pt idx="1">
                  <c:v>Mulighet for internasjonal studieutveksling</c:v>
                </c:pt>
                <c:pt idx="2">
                  <c:v>Været på Sørlandet</c:v>
                </c:pt>
                <c:pt idx="3">
                  <c:v>Anbefalinger fra tidligere studenter</c:v>
                </c:pt>
                <c:pt idx="4">
                  <c:v>Lokaler og teknisk utstyr</c:v>
                </c:pt>
                <c:pt idx="5">
                  <c:v>Sosialt og kulturelt tilbud i byene</c:v>
                </c:pt>
                <c:pt idx="6">
                  <c:v>Kort vei hjem</c:v>
                </c:pt>
                <c:pt idx="7">
                  <c:v>Studiestedets omdømme</c:v>
                </c:pt>
                <c:pt idx="8">
                  <c:v>Lett å finne et sted å bo</c:v>
                </c:pt>
                <c:pt idx="9">
                  <c:v>Høyt faglig nivå</c:v>
                </c:pt>
                <c:pt idx="10">
                  <c:v>Geografisk beliggenhet</c:v>
                </c:pt>
                <c:pt idx="11">
                  <c:v>Mulighet for jobb etter endt studium</c:v>
                </c:pt>
                <c:pt idx="12">
                  <c:v>Et generelt positivt inntrykk</c:v>
                </c:pt>
                <c:pt idx="13">
                  <c:v>Riktig faglig tilbud</c:v>
                </c:pt>
              </c:strCache>
            </c:strRef>
          </c:cat>
          <c:val>
            <c:numRef>
              <c:f>'Ark1'!$C$2:$C$15</c:f>
              <c:numCache>
                <c:formatCode>General</c:formatCode>
                <c:ptCount val="14"/>
                <c:pt idx="0">
                  <c:v>21</c:v>
                </c:pt>
                <c:pt idx="1">
                  <c:v>45</c:v>
                </c:pt>
                <c:pt idx="2">
                  <c:v>44</c:v>
                </c:pt>
                <c:pt idx="3" formatCode="0">
                  <c:v>53</c:v>
                </c:pt>
                <c:pt idx="4">
                  <c:v>61</c:v>
                </c:pt>
                <c:pt idx="5">
                  <c:v>60</c:v>
                </c:pt>
                <c:pt idx="6">
                  <c:v>62</c:v>
                </c:pt>
                <c:pt idx="7" formatCode="0">
                  <c:v>62</c:v>
                </c:pt>
                <c:pt idx="8">
                  <c:v>63</c:v>
                </c:pt>
                <c:pt idx="9">
                  <c:v>78</c:v>
                </c:pt>
                <c:pt idx="10" formatCode="0">
                  <c:v>77</c:v>
                </c:pt>
                <c:pt idx="11" formatCode="0">
                  <c:v>81</c:v>
                </c:pt>
                <c:pt idx="12">
                  <c:v>84</c:v>
                </c:pt>
                <c:pt idx="13">
                  <c:v>86</c:v>
                </c:pt>
              </c:numCache>
            </c:numRef>
          </c:val>
          <c:extLst>
            <c:ext xmlns:c16="http://schemas.microsoft.com/office/drawing/2014/chart" uri="{C3380CC4-5D6E-409C-BE32-E72D297353CC}">
              <c16:uniqueId val="{00000004-A19C-4719-8D8C-0D71D441700A}"/>
            </c:ext>
          </c:extLst>
        </c:ser>
        <c:dLbls>
          <c:showLegendKey val="0"/>
          <c:showVal val="0"/>
          <c:showCatName val="0"/>
          <c:showSerName val="0"/>
          <c:showPercent val="0"/>
          <c:showBubbleSize val="0"/>
        </c:dLbls>
        <c:gapWidth val="150"/>
        <c:overlap val="-70"/>
        <c:axId val="-2132550136"/>
        <c:axId val="-2132761848"/>
      </c:barChart>
      <c:catAx>
        <c:axId val="-2132550136"/>
        <c:scaling>
          <c:orientation val="minMax"/>
        </c:scaling>
        <c:delete val="0"/>
        <c:axPos val="l"/>
        <c:numFmt formatCode="General" sourceLinked="1"/>
        <c:majorTickMark val="out"/>
        <c:minorTickMark val="none"/>
        <c:tickLblPos val="nextTo"/>
        <c:crossAx val="-2132761848"/>
        <c:crosses val="autoZero"/>
        <c:auto val="1"/>
        <c:lblAlgn val="ctr"/>
        <c:lblOffset val="100"/>
        <c:noMultiLvlLbl val="0"/>
      </c:catAx>
      <c:valAx>
        <c:axId val="-2132761848"/>
        <c:scaling>
          <c:orientation val="minMax"/>
          <c:max val="100"/>
        </c:scaling>
        <c:delete val="0"/>
        <c:axPos val="b"/>
        <c:numFmt formatCode="0" sourceLinked="1"/>
        <c:majorTickMark val="out"/>
        <c:minorTickMark val="none"/>
        <c:tickLblPos val="nextTo"/>
        <c:crossAx val="-213255013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50">
          <a:solidFill>
            <a:srgbClr val="131E29"/>
          </a:solidFill>
        </a:defRPr>
      </a:pPr>
      <a:endParaRPr lang="nb-NO"/>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Sosialt og kulturelt tilbud i byene</c:v>
                </c:pt>
                <c:pt idx="1">
                  <c:v>Lokaler og teknisk utstyr</c:v>
                </c:pt>
                <c:pt idx="2">
                  <c:v>Det faglige tilbudet</c:v>
                </c:pt>
                <c:pt idx="3">
                  <c:v>Et høyt faglig nivå</c:v>
                </c:pt>
              </c:strCache>
            </c:strRef>
          </c:cat>
          <c:val>
            <c:numRef>
              <c:f>'Ark1'!$B$2:$B$5</c:f>
              <c:numCache>
                <c:formatCode>General</c:formatCode>
                <c:ptCount val="4"/>
                <c:pt idx="0" formatCode="0">
                  <c:v>70</c:v>
                </c:pt>
                <c:pt idx="1">
                  <c:v>73</c:v>
                </c:pt>
                <c:pt idx="2">
                  <c:v>77</c:v>
                </c:pt>
                <c:pt idx="3">
                  <c:v>78</c:v>
                </c:pt>
              </c:numCache>
            </c:numRef>
          </c:val>
          <c:extLst>
            <c:ext xmlns:c16="http://schemas.microsoft.com/office/drawing/2014/chart" uri="{C3380CC4-5D6E-409C-BE32-E72D297353CC}">
              <c16:uniqueId val="{00000000-0517-4FC0-9A28-ECF998F8840E}"/>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Sosialt og kulturelt tilbud i byene</c:v>
                </c:pt>
                <c:pt idx="1">
                  <c:v>Lokaler og teknisk utstyr</c:v>
                </c:pt>
                <c:pt idx="2">
                  <c:v>Det faglige tilbudet</c:v>
                </c:pt>
                <c:pt idx="3">
                  <c:v>Et høyt faglig nivå</c:v>
                </c:pt>
              </c:strCache>
            </c:strRef>
          </c:cat>
          <c:val>
            <c:numRef>
              <c:f>'Ark1'!$C$2:$C$5</c:f>
              <c:numCache>
                <c:formatCode>General</c:formatCode>
                <c:ptCount val="4"/>
                <c:pt idx="0" formatCode="0">
                  <c:v>68</c:v>
                </c:pt>
                <c:pt idx="1">
                  <c:v>73</c:v>
                </c:pt>
                <c:pt idx="2">
                  <c:v>78</c:v>
                </c:pt>
                <c:pt idx="3">
                  <c:v>79</c:v>
                </c:pt>
              </c:numCache>
            </c:numRef>
          </c:val>
          <c:extLst>
            <c:ext xmlns:c16="http://schemas.microsoft.com/office/drawing/2014/chart" uri="{C3380CC4-5D6E-409C-BE32-E72D297353CC}">
              <c16:uniqueId val="{00000001-0517-4FC0-9A28-ECF998F8840E}"/>
            </c:ext>
          </c:extLst>
        </c:ser>
        <c:dLbls>
          <c:showLegendKey val="0"/>
          <c:showVal val="0"/>
          <c:showCatName val="0"/>
          <c:showSerName val="0"/>
          <c:showPercent val="0"/>
          <c:showBubbleSize val="0"/>
        </c:dLbls>
        <c:gapWidth val="150"/>
        <c:overlap val="-60"/>
        <c:axId val="2104424200"/>
        <c:axId val="-2059841704"/>
      </c:barChart>
      <c:catAx>
        <c:axId val="2104424200"/>
        <c:scaling>
          <c:orientation val="minMax"/>
        </c:scaling>
        <c:delete val="0"/>
        <c:axPos val="l"/>
        <c:numFmt formatCode="General" sourceLinked="1"/>
        <c:majorTickMark val="out"/>
        <c:minorTickMark val="none"/>
        <c:tickLblPos val="nextTo"/>
        <c:crossAx val="-2059841704"/>
        <c:crosses val="autoZero"/>
        <c:auto val="1"/>
        <c:lblAlgn val="ctr"/>
        <c:lblOffset val="100"/>
        <c:noMultiLvlLbl val="0"/>
      </c:catAx>
      <c:valAx>
        <c:axId val="-2059841704"/>
        <c:scaling>
          <c:orientation val="minMax"/>
          <c:max val="100"/>
        </c:scaling>
        <c:delete val="0"/>
        <c:axPos val="b"/>
        <c:numFmt formatCode="0" sourceLinked="1"/>
        <c:majorTickMark val="out"/>
        <c:minorTickMark val="none"/>
        <c:tickLblPos val="nextTo"/>
        <c:crossAx val="210442420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100">
          <a:solidFill>
            <a:srgbClr val="131E29"/>
          </a:solidFill>
        </a:defRPr>
      </a:pPr>
      <a:endParaRPr lang="nb-NO"/>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Jeg føler meg hjemme på UiA</c:v>
                </c:pt>
                <c:pt idx="1">
                  <c:v>Jeg har funnet meg godt til rette i miljøet</c:v>
                </c:pt>
                <c:pt idx="2">
                  <c:v>Jeg føler meg hjemme i byen/kommunen</c:v>
                </c:pt>
                <c:pt idx="3">
                  <c:v>Jeg tror jeg vil være attraktiv på arbeidsmarkedet når jeg skal søke jobb etter studiene ved UiA</c:v>
                </c:pt>
                <c:pt idx="4">
                  <c:v>UiA har studentene i fokus</c:v>
                </c:pt>
                <c:pt idx="5">
                  <c:v>UiA har et godt omdømme</c:v>
                </c:pt>
                <c:pt idx="6">
                  <c:v>Jeg er glad jeg studerer på UiA</c:v>
                </c:pt>
                <c:pt idx="7">
                  <c:v>UiA er et attraktivt sted å studere</c:v>
                </c:pt>
              </c:strCache>
            </c:strRef>
          </c:cat>
          <c:val>
            <c:numRef>
              <c:f>'Ark1'!$B$2:$B$9</c:f>
              <c:numCache>
                <c:formatCode>0</c:formatCode>
                <c:ptCount val="8"/>
                <c:pt idx="0">
                  <c:v>69</c:v>
                </c:pt>
                <c:pt idx="1">
                  <c:v>72</c:v>
                </c:pt>
                <c:pt idx="2">
                  <c:v>73</c:v>
                </c:pt>
                <c:pt idx="3">
                  <c:v>74</c:v>
                </c:pt>
                <c:pt idx="4">
                  <c:v>78</c:v>
                </c:pt>
                <c:pt idx="5">
                  <c:v>80</c:v>
                </c:pt>
                <c:pt idx="6">
                  <c:v>81</c:v>
                </c:pt>
                <c:pt idx="7" formatCode="General">
                  <c:v>81</c:v>
                </c:pt>
              </c:numCache>
            </c:numRef>
          </c:val>
          <c:extLst>
            <c:ext xmlns:c16="http://schemas.microsoft.com/office/drawing/2014/chart" uri="{C3380CC4-5D6E-409C-BE32-E72D297353CC}">
              <c16:uniqueId val="{00000000-F3FE-4B4F-8B27-AB9A1B50B8FA}"/>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Jeg føler meg hjemme på UiA</c:v>
                </c:pt>
                <c:pt idx="1">
                  <c:v>Jeg har funnet meg godt til rette i miljøet</c:v>
                </c:pt>
                <c:pt idx="2">
                  <c:v>Jeg føler meg hjemme i byen/kommunen</c:v>
                </c:pt>
                <c:pt idx="3">
                  <c:v>Jeg tror jeg vil være attraktiv på arbeidsmarkedet når jeg skal søke jobb etter studiene ved UiA</c:v>
                </c:pt>
                <c:pt idx="4">
                  <c:v>UiA har studentene i fokus</c:v>
                </c:pt>
                <c:pt idx="5">
                  <c:v>UiA har et godt omdømme</c:v>
                </c:pt>
                <c:pt idx="6">
                  <c:v>Jeg er glad jeg studerer på UiA</c:v>
                </c:pt>
                <c:pt idx="7">
                  <c:v>UiA er et attraktivt sted å studere</c:v>
                </c:pt>
              </c:strCache>
            </c:strRef>
          </c:cat>
          <c:val>
            <c:numRef>
              <c:f>'Ark1'!$C$2:$C$9</c:f>
              <c:numCache>
                <c:formatCode>General</c:formatCode>
                <c:ptCount val="8"/>
                <c:pt idx="0">
                  <c:v>70</c:v>
                </c:pt>
                <c:pt idx="1">
                  <c:v>70</c:v>
                </c:pt>
                <c:pt idx="2">
                  <c:v>73</c:v>
                </c:pt>
                <c:pt idx="3">
                  <c:v>75</c:v>
                </c:pt>
                <c:pt idx="4">
                  <c:v>78</c:v>
                </c:pt>
                <c:pt idx="5" formatCode="0">
                  <c:v>80</c:v>
                </c:pt>
                <c:pt idx="6">
                  <c:v>80</c:v>
                </c:pt>
                <c:pt idx="7" formatCode="0">
                  <c:v>81</c:v>
                </c:pt>
              </c:numCache>
            </c:numRef>
          </c:val>
          <c:extLst>
            <c:ext xmlns:c16="http://schemas.microsoft.com/office/drawing/2014/chart" uri="{C3380CC4-5D6E-409C-BE32-E72D297353CC}">
              <c16:uniqueId val="{00000001-F3FE-4B4F-8B27-AB9A1B50B8FA}"/>
            </c:ext>
          </c:extLst>
        </c:ser>
        <c:dLbls>
          <c:showLegendKey val="0"/>
          <c:showVal val="0"/>
          <c:showCatName val="0"/>
          <c:showSerName val="0"/>
          <c:showPercent val="0"/>
          <c:showBubbleSize val="0"/>
        </c:dLbls>
        <c:gapWidth val="150"/>
        <c:overlap val="-60"/>
        <c:axId val="2117332968"/>
        <c:axId val="2079065768"/>
      </c:barChart>
      <c:catAx>
        <c:axId val="2117332968"/>
        <c:scaling>
          <c:orientation val="minMax"/>
        </c:scaling>
        <c:delete val="0"/>
        <c:axPos val="l"/>
        <c:numFmt formatCode="General" sourceLinked="0"/>
        <c:majorTickMark val="out"/>
        <c:minorTickMark val="none"/>
        <c:tickLblPos val="nextTo"/>
        <c:crossAx val="2079065768"/>
        <c:crosses val="autoZero"/>
        <c:auto val="1"/>
        <c:lblAlgn val="ctr"/>
        <c:lblOffset val="100"/>
        <c:noMultiLvlLbl val="0"/>
      </c:catAx>
      <c:valAx>
        <c:axId val="2079065768"/>
        <c:scaling>
          <c:orientation val="minMax"/>
          <c:max val="100"/>
          <c:min val="0"/>
        </c:scaling>
        <c:delete val="0"/>
        <c:axPos val="b"/>
        <c:numFmt formatCode="0" sourceLinked="1"/>
        <c:majorTickMark val="out"/>
        <c:minorTickMark val="none"/>
        <c:tickLblPos val="nextTo"/>
        <c:crossAx val="2117332968"/>
        <c:crosses val="autoZero"/>
        <c:crossBetween val="between"/>
        <c:majorUnit val="10"/>
      </c:valAx>
    </c:plotArea>
    <c:legend>
      <c:legendPos val="b"/>
      <c:overlay val="0"/>
    </c:legend>
    <c:plotVisOnly val="1"/>
    <c:dispBlanksAs val="gap"/>
    <c:showDLblsOverMax val="0"/>
  </c:chart>
  <c:spPr>
    <a:ln>
      <a:solidFill>
        <a:srgbClr val="131E29"/>
      </a:solidFill>
    </a:ln>
  </c:spPr>
  <c:txPr>
    <a:bodyPr/>
    <a:lstStyle/>
    <a:p>
      <a:pPr>
        <a:defRPr sz="1100">
          <a:solidFill>
            <a:srgbClr val="131E29"/>
          </a:solidFill>
        </a:defRPr>
      </a:pPr>
      <a:endParaRPr lang="nb-NO"/>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2025</c:v>
                </c:pt>
              </c:strCache>
            </c:strRef>
          </c:tx>
          <c:spPr>
            <a:solidFill>
              <a:srgbClr val="131E29"/>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c:v>
                </c:pt>
                <c:pt idx="1">
                  <c:v>Nei</c:v>
                </c:pt>
                <c:pt idx="2">
                  <c:v>Vet ikke</c:v>
                </c:pt>
              </c:strCache>
            </c:strRef>
          </c:cat>
          <c:val>
            <c:numRef>
              <c:f>Sheet1!$B$2:$B$4</c:f>
              <c:numCache>
                <c:formatCode>0%</c:formatCode>
                <c:ptCount val="3"/>
                <c:pt idx="0">
                  <c:v>0.9126637554585153</c:v>
                </c:pt>
                <c:pt idx="1">
                  <c:v>1.3100436681222707E-2</c:v>
                </c:pt>
                <c:pt idx="2">
                  <c:v>7.4235807860262015E-2</c:v>
                </c:pt>
              </c:numCache>
            </c:numRef>
          </c:val>
          <c:extLst>
            <c:ext xmlns:c16="http://schemas.microsoft.com/office/drawing/2014/chart" uri="{C3380CC4-5D6E-409C-BE32-E72D297353CC}">
              <c16:uniqueId val="{00000000-65F4-4026-A9DC-0D4361AE5B96}"/>
            </c:ext>
          </c:extLst>
        </c:ser>
        <c:ser>
          <c:idx val="1"/>
          <c:order val="1"/>
          <c:tx>
            <c:strRef>
              <c:f>Sheet1!$C$1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c:v>
                </c:pt>
                <c:pt idx="1">
                  <c:v>Nei</c:v>
                </c:pt>
                <c:pt idx="2">
                  <c:v>Vet ikke</c:v>
                </c:pt>
              </c:strCache>
            </c:strRef>
          </c:cat>
          <c:val>
            <c:numRef>
              <c:f>Sheet1!$C$2:$C$4</c:f>
              <c:numCache>
                <c:formatCode>0%</c:formatCode>
                <c:ptCount val="3"/>
                <c:pt idx="0">
                  <c:v>0.9155092592592593</c:v>
                </c:pt>
                <c:pt idx="1">
                  <c:v>1.6203703703703703E-2</c:v>
                </c:pt>
                <c:pt idx="2">
                  <c:v>6.8287037037037035E-2</c:v>
                </c:pt>
              </c:numCache>
            </c:numRef>
          </c:val>
          <c:extLst>
            <c:ext xmlns:c16="http://schemas.microsoft.com/office/drawing/2014/chart" uri="{C3380CC4-5D6E-409C-BE32-E72D297353CC}">
              <c16:uniqueId val="{00000001-65F4-4026-A9DC-0D4361AE5B96}"/>
            </c:ext>
          </c:extLst>
        </c:ser>
        <c:dLbls>
          <c:showLegendKey val="0"/>
          <c:showVal val="0"/>
          <c:showCatName val="0"/>
          <c:showSerName val="0"/>
          <c:showPercent val="0"/>
          <c:showBubbleSize val="0"/>
        </c:dLbls>
        <c:gapWidth val="150"/>
        <c:overlap val="-40"/>
        <c:axId val="2117582760"/>
        <c:axId val="2079137560"/>
      </c:barChart>
      <c:catAx>
        <c:axId val="2117582760"/>
        <c:scaling>
          <c:orientation val="minMax"/>
        </c:scaling>
        <c:delete val="0"/>
        <c:axPos val="b"/>
        <c:numFmt formatCode="General" sourceLinked="0"/>
        <c:majorTickMark val="out"/>
        <c:minorTickMark val="none"/>
        <c:tickLblPos val="nextTo"/>
        <c:crossAx val="2079137560"/>
        <c:crosses val="autoZero"/>
        <c:auto val="1"/>
        <c:lblAlgn val="ctr"/>
        <c:lblOffset val="100"/>
        <c:noMultiLvlLbl val="0"/>
      </c:catAx>
      <c:valAx>
        <c:axId val="2079137560"/>
        <c:scaling>
          <c:orientation val="minMax"/>
          <c:max val="1"/>
        </c:scaling>
        <c:delete val="0"/>
        <c:axPos val="l"/>
        <c:numFmt formatCode="0%" sourceLinked="1"/>
        <c:majorTickMark val="out"/>
        <c:minorTickMark val="none"/>
        <c:tickLblPos val="nextTo"/>
        <c:crossAx val="211758276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50">
          <a:solidFill>
            <a:srgbClr val="131E29"/>
          </a:solidFill>
        </a:defRPr>
      </a:pPr>
      <a:endParaRPr lang="nb-NO"/>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2025</c:v>
                </c:pt>
              </c:strCache>
            </c:strRef>
          </c:tx>
          <c:spPr>
            <a:solidFill>
              <a:srgbClr val="131E29"/>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c:v>
                </c:pt>
                <c:pt idx="1">
                  <c:v>Nei</c:v>
                </c:pt>
                <c:pt idx="2">
                  <c:v>Vet ikke</c:v>
                </c:pt>
              </c:strCache>
            </c:strRef>
          </c:cat>
          <c:val>
            <c:numRef>
              <c:f>Sheet1!$B$2:$B$4</c:f>
              <c:numCache>
                <c:formatCode>0%</c:formatCode>
                <c:ptCount val="3"/>
                <c:pt idx="0">
                  <c:v>0.82096069868995636</c:v>
                </c:pt>
                <c:pt idx="1">
                  <c:v>4.5851528384279479E-2</c:v>
                </c:pt>
                <c:pt idx="2">
                  <c:v>0.1331877729257642</c:v>
                </c:pt>
              </c:numCache>
            </c:numRef>
          </c:val>
          <c:extLst>
            <c:ext xmlns:c16="http://schemas.microsoft.com/office/drawing/2014/chart" uri="{C3380CC4-5D6E-409C-BE32-E72D297353CC}">
              <c16:uniqueId val="{00000000-8DCA-4307-9B50-5D36EDA48AED}"/>
            </c:ext>
          </c:extLst>
        </c:ser>
        <c:ser>
          <c:idx val="1"/>
          <c:order val="1"/>
          <c:tx>
            <c:strRef>
              <c:f>Sheet1!$C$1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c:v>
                </c:pt>
                <c:pt idx="1">
                  <c:v>Nei</c:v>
                </c:pt>
                <c:pt idx="2">
                  <c:v>Vet ikke</c:v>
                </c:pt>
              </c:strCache>
            </c:strRef>
          </c:cat>
          <c:val>
            <c:numRef>
              <c:f>Sheet1!$C$2:$C$4</c:f>
              <c:numCache>
                <c:formatCode>0%</c:formatCode>
                <c:ptCount val="3"/>
                <c:pt idx="0">
                  <c:v>0.8554913294797688</c:v>
                </c:pt>
                <c:pt idx="1">
                  <c:v>3.236994219653179E-2</c:v>
                </c:pt>
                <c:pt idx="2">
                  <c:v>0.11213872832369942</c:v>
                </c:pt>
              </c:numCache>
            </c:numRef>
          </c:val>
          <c:extLst>
            <c:ext xmlns:c16="http://schemas.microsoft.com/office/drawing/2014/chart" uri="{C3380CC4-5D6E-409C-BE32-E72D297353CC}">
              <c16:uniqueId val="{00000001-8DCA-4307-9B50-5D36EDA48AED}"/>
            </c:ext>
          </c:extLst>
        </c:ser>
        <c:dLbls>
          <c:showLegendKey val="0"/>
          <c:showVal val="0"/>
          <c:showCatName val="0"/>
          <c:showSerName val="0"/>
          <c:showPercent val="0"/>
          <c:showBubbleSize val="0"/>
        </c:dLbls>
        <c:gapWidth val="150"/>
        <c:overlap val="-40"/>
        <c:axId val="-2132095608"/>
        <c:axId val="-2132307000"/>
      </c:barChart>
      <c:catAx>
        <c:axId val="-2132095608"/>
        <c:scaling>
          <c:orientation val="minMax"/>
        </c:scaling>
        <c:delete val="0"/>
        <c:axPos val="b"/>
        <c:numFmt formatCode="General" sourceLinked="0"/>
        <c:majorTickMark val="out"/>
        <c:minorTickMark val="none"/>
        <c:tickLblPos val="nextTo"/>
        <c:crossAx val="-2132307000"/>
        <c:crosses val="autoZero"/>
        <c:auto val="1"/>
        <c:lblAlgn val="ctr"/>
        <c:lblOffset val="100"/>
        <c:noMultiLvlLbl val="0"/>
      </c:catAx>
      <c:valAx>
        <c:axId val="-2132307000"/>
        <c:scaling>
          <c:orientation val="minMax"/>
          <c:max val="1"/>
        </c:scaling>
        <c:delete val="0"/>
        <c:axPos val="l"/>
        <c:numFmt formatCode="0%" sourceLinked="1"/>
        <c:majorTickMark val="out"/>
        <c:minorTickMark val="none"/>
        <c:tickLblPos val="nextTo"/>
        <c:crossAx val="-2132095608"/>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50">
          <a:solidFill>
            <a:srgbClr val="131E29"/>
          </a:solidFill>
        </a:defRPr>
      </a:pPr>
      <a:endParaRPr lang="nb-NO"/>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rgbClr val="131E29"/>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c:v>
                </c:pt>
                <c:pt idx="1">
                  <c:v>Nei</c:v>
                </c:pt>
                <c:pt idx="2">
                  <c:v>Vet ikke</c:v>
                </c:pt>
              </c:strCache>
            </c:strRef>
          </c:cat>
          <c:val>
            <c:numRef>
              <c:f>Sheet1!$B$2:$B$4</c:f>
              <c:numCache>
                <c:formatCode>0%</c:formatCode>
                <c:ptCount val="3"/>
                <c:pt idx="0">
                  <c:v>0.86681222707423577</c:v>
                </c:pt>
                <c:pt idx="1">
                  <c:v>3.4934497816593885E-2</c:v>
                </c:pt>
                <c:pt idx="2">
                  <c:v>9.8253275109170299E-2</c:v>
                </c:pt>
              </c:numCache>
            </c:numRef>
          </c:val>
          <c:extLst>
            <c:ext xmlns:c16="http://schemas.microsoft.com/office/drawing/2014/chart" uri="{C3380CC4-5D6E-409C-BE32-E72D297353CC}">
              <c16:uniqueId val="{00000000-7F73-465B-9B68-3B2629DA17BE}"/>
            </c:ext>
          </c:extLst>
        </c:ser>
        <c:ser>
          <c:idx val="1"/>
          <c:order val="1"/>
          <c:tx>
            <c:strRef>
              <c:f>Sheet1!$C$1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c:v>
                </c:pt>
                <c:pt idx="1">
                  <c:v>Nei</c:v>
                </c:pt>
                <c:pt idx="2">
                  <c:v>Vet ikke</c:v>
                </c:pt>
              </c:strCache>
            </c:strRef>
          </c:cat>
          <c:val>
            <c:numRef>
              <c:f>Sheet1!$C$2:$C$4</c:f>
              <c:numCache>
                <c:formatCode>0%</c:formatCode>
                <c:ptCount val="3"/>
                <c:pt idx="0">
                  <c:v>0.86489607390300227</c:v>
                </c:pt>
                <c:pt idx="1">
                  <c:v>3.2332563510392612E-2</c:v>
                </c:pt>
                <c:pt idx="2">
                  <c:v>0.10277136258660508</c:v>
                </c:pt>
              </c:numCache>
            </c:numRef>
          </c:val>
          <c:extLst>
            <c:ext xmlns:c16="http://schemas.microsoft.com/office/drawing/2014/chart" uri="{C3380CC4-5D6E-409C-BE32-E72D297353CC}">
              <c16:uniqueId val="{00000001-7F73-465B-9B68-3B2629DA17BE}"/>
            </c:ext>
          </c:extLst>
        </c:ser>
        <c:dLbls>
          <c:showLegendKey val="0"/>
          <c:showVal val="0"/>
          <c:showCatName val="0"/>
          <c:showSerName val="0"/>
          <c:showPercent val="0"/>
          <c:showBubbleSize val="0"/>
        </c:dLbls>
        <c:gapWidth val="150"/>
        <c:overlap val="-40"/>
        <c:axId val="-2060762840"/>
        <c:axId val="-2060785752"/>
      </c:barChart>
      <c:catAx>
        <c:axId val="-2060762840"/>
        <c:scaling>
          <c:orientation val="minMax"/>
        </c:scaling>
        <c:delete val="0"/>
        <c:axPos val="b"/>
        <c:numFmt formatCode="General" sourceLinked="0"/>
        <c:majorTickMark val="out"/>
        <c:minorTickMark val="none"/>
        <c:tickLblPos val="nextTo"/>
        <c:crossAx val="-2060785752"/>
        <c:crosses val="autoZero"/>
        <c:auto val="1"/>
        <c:lblAlgn val="ctr"/>
        <c:lblOffset val="100"/>
        <c:noMultiLvlLbl val="0"/>
      </c:catAx>
      <c:valAx>
        <c:axId val="-2060785752"/>
        <c:scaling>
          <c:orientation val="minMax"/>
          <c:max val="1"/>
        </c:scaling>
        <c:delete val="0"/>
        <c:axPos val="l"/>
        <c:numFmt formatCode="0%" sourceLinked="1"/>
        <c:majorTickMark val="out"/>
        <c:minorTickMark val="none"/>
        <c:tickLblPos val="nextTo"/>
        <c:crossAx val="-206076284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50">
          <a:solidFill>
            <a:srgbClr val="131E29"/>
          </a:solidFill>
        </a:defRPr>
      </a:pPr>
      <a:endParaRPr lang="nb-NO"/>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Vet ikke</c:v>
                </c:pt>
              </c:strCache>
            </c:strRef>
          </c:cat>
          <c:val>
            <c:numRef>
              <c:f>'Ark1'!$B$2:$B$4</c:f>
              <c:numCache>
                <c:formatCode>0%</c:formatCode>
                <c:ptCount val="3"/>
                <c:pt idx="0">
                  <c:v>0.34934497816593885</c:v>
                </c:pt>
                <c:pt idx="1">
                  <c:v>0.26855895196506552</c:v>
                </c:pt>
                <c:pt idx="2">
                  <c:v>0.38209606986899564</c:v>
                </c:pt>
              </c:numCache>
            </c:numRef>
          </c:val>
          <c:extLst>
            <c:ext xmlns:c16="http://schemas.microsoft.com/office/drawing/2014/chart" uri="{C3380CC4-5D6E-409C-BE32-E72D297353CC}">
              <c16:uniqueId val="{00000000-6C09-413C-91AA-62A2F913A8E8}"/>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Ja</c:v>
                </c:pt>
                <c:pt idx="1">
                  <c:v>Nei</c:v>
                </c:pt>
                <c:pt idx="2">
                  <c:v>Vet ikke</c:v>
                </c:pt>
              </c:strCache>
            </c:strRef>
          </c:cat>
          <c:val>
            <c:numRef>
              <c:f>'Ark1'!$C$2:$C$4</c:f>
              <c:numCache>
                <c:formatCode>0%</c:formatCode>
                <c:ptCount val="3"/>
                <c:pt idx="0">
                  <c:v>0.33371824480369516</c:v>
                </c:pt>
                <c:pt idx="1">
                  <c:v>0.25288683602771361</c:v>
                </c:pt>
                <c:pt idx="2">
                  <c:v>0.41339491916859122</c:v>
                </c:pt>
              </c:numCache>
            </c:numRef>
          </c:val>
          <c:extLst>
            <c:ext xmlns:c16="http://schemas.microsoft.com/office/drawing/2014/chart" uri="{C3380CC4-5D6E-409C-BE32-E72D297353CC}">
              <c16:uniqueId val="{00000000-19D6-467F-8870-395332830036}"/>
            </c:ext>
          </c:extLst>
        </c:ser>
        <c:dLbls>
          <c:showLegendKey val="0"/>
          <c:showVal val="0"/>
          <c:showCatName val="0"/>
          <c:showSerName val="0"/>
          <c:showPercent val="0"/>
          <c:showBubbleSize val="0"/>
        </c:dLbls>
        <c:gapWidth val="150"/>
        <c:overlap val="-30"/>
        <c:axId val="-2132275512"/>
        <c:axId val="-2131879704"/>
      </c:barChart>
      <c:catAx>
        <c:axId val="-2132275512"/>
        <c:scaling>
          <c:orientation val="minMax"/>
        </c:scaling>
        <c:delete val="0"/>
        <c:axPos val="b"/>
        <c:numFmt formatCode="General" sourceLinked="0"/>
        <c:majorTickMark val="out"/>
        <c:minorTickMark val="none"/>
        <c:tickLblPos val="nextTo"/>
        <c:crossAx val="-2131879704"/>
        <c:crosses val="autoZero"/>
        <c:auto val="1"/>
        <c:lblAlgn val="ctr"/>
        <c:lblOffset val="100"/>
        <c:noMultiLvlLbl val="0"/>
      </c:catAx>
      <c:valAx>
        <c:axId val="-2131879704"/>
        <c:scaling>
          <c:orientation val="minMax"/>
          <c:max val="1"/>
        </c:scaling>
        <c:delete val="0"/>
        <c:axPos val="l"/>
        <c:numFmt formatCode="0%" sourceLinked="1"/>
        <c:majorTickMark val="out"/>
        <c:minorTickMark val="none"/>
        <c:tickLblPos val="nextTo"/>
        <c:crossAx val="-2132275512"/>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Annet</c:v>
                </c:pt>
                <c:pt idx="1">
                  <c:v>Finne opptakskrav/få hjelp i søknadsprosess</c:v>
                </c:pt>
                <c:pt idx="2">
                  <c:v>Sammenlikne universiteter/høyskoler</c:v>
                </c:pt>
                <c:pt idx="3">
                  <c:v>Finne informasjon om studietilbud</c:v>
                </c:pt>
                <c:pt idx="4">
                  <c:v>Sammenlikne studier</c:v>
                </c:pt>
                <c:pt idx="5">
                  <c:v>Nei, brukte ikke KI-verktøy</c:v>
                </c:pt>
              </c:strCache>
            </c:strRef>
          </c:cat>
          <c:val>
            <c:numRef>
              <c:f>'Ark1'!$B$2:$B$7</c:f>
              <c:numCache>
                <c:formatCode>0%</c:formatCode>
                <c:ptCount val="6"/>
                <c:pt idx="0">
                  <c:v>3.3821871476888386E-3</c:v>
                </c:pt>
                <c:pt idx="1">
                  <c:v>4.1713641488162347E-2</c:v>
                </c:pt>
                <c:pt idx="2">
                  <c:v>5.2987598647125142E-2</c:v>
                </c:pt>
                <c:pt idx="3">
                  <c:v>7.8917700112739575E-2</c:v>
                </c:pt>
                <c:pt idx="4">
                  <c:v>8.6809470124013535E-2</c:v>
                </c:pt>
                <c:pt idx="5">
                  <c:v>0.85569334836527622</c:v>
                </c:pt>
              </c:numCache>
            </c:numRef>
          </c:val>
          <c:extLst>
            <c:ext xmlns:c16="http://schemas.microsoft.com/office/drawing/2014/chart" uri="{C3380CC4-5D6E-409C-BE32-E72D297353CC}">
              <c16:uniqueId val="{00000000-5351-4684-9381-8CDD29CDE167}"/>
            </c:ext>
          </c:extLst>
        </c:ser>
        <c:dLbls>
          <c:showLegendKey val="0"/>
          <c:showVal val="0"/>
          <c:showCatName val="0"/>
          <c:showSerName val="0"/>
          <c:showPercent val="0"/>
          <c:showBubbleSize val="0"/>
        </c:dLbls>
        <c:gapWidth val="150"/>
        <c:overlap val="-90"/>
        <c:axId val="-2059454600"/>
        <c:axId val="-2059451528"/>
      </c:barChart>
      <c:catAx>
        <c:axId val="-2059454600"/>
        <c:scaling>
          <c:orientation val="minMax"/>
        </c:scaling>
        <c:delete val="0"/>
        <c:axPos val="l"/>
        <c:numFmt formatCode="General" sourceLinked="1"/>
        <c:majorTickMark val="out"/>
        <c:minorTickMark val="none"/>
        <c:tickLblPos val="nextTo"/>
        <c:crossAx val="-2059451528"/>
        <c:crosses val="autoZero"/>
        <c:auto val="1"/>
        <c:lblAlgn val="ctr"/>
        <c:lblOffset val="100"/>
        <c:noMultiLvlLbl val="0"/>
      </c:catAx>
      <c:valAx>
        <c:axId val="-2059451528"/>
        <c:scaling>
          <c:orientation val="minMax"/>
          <c:max val="1"/>
        </c:scaling>
        <c:delete val="0"/>
        <c:axPos val="b"/>
        <c:numFmt formatCode="0%" sourceLinked="1"/>
        <c:majorTickMark val="out"/>
        <c:minorTickMark val="none"/>
        <c:tickLblPos val="nextTo"/>
        <c:crossAx val="-205945460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00">
          <a:solidFill>
            <a:srgbClr val="131E29"/>
          </a:solidFill>
        </a:defRPr>
      </a:pPr>
      <a:endParaRPr lang="nb-NO"/>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KI som kan hjelpe deg å finne fram til informasjon på uia.no</c:v>
                </c:pt>
                <c:pt idx="1">
                  <c:v>24/7 KI-assistent for spørsmål om studier og opptak</c:v>
                </c:pt>
                <c:pt idx="2">
                  <c:v>KI-studieveileder som gir råd basert på dine interesser</c:v>
                </c:pt>
                <c:pt idx="3">
                  <c:v>KI som kan sammenligne studieprogram</c:v>
                </c:pt>
                <c:pt idx="4">
                  <c:v>Ikke interessert i KI-støtte</c:v>
                </c:pt>
              </c:strCache>
            </c:strRef>
          </c:cat>
          <c:val>
            <c:numRef>
              <c:f>'Ark1'!$B$2:$B$6</c:f>
              <c:numCache>
                <c:formatCode>0%</c:formatCode>
                <c:ptCount val="5"/>
                <c:pt idx="0">
                  <c:v>0.22773393461104849</c:v>
                </c:pt>
                <c:pt idx="1">
                  <c:v>0.26832018038331457</c:v>
                </c:pt>
                <c:pt idx="2">
                  <c:v>0.28974069898534388</c:v>
                </c:pt>
                <c:pt idx="3">
                  <c:v>0.29537767756482525</c:v>
                </c:pt>
                <c:pt idx="4">
                  <c:v>0.46223224351747466</c:v>
                </c:pt>
              </c:numCache>
            </c:numRef>
          </c:val>
          <c:extLst>
            <c:ext xmlns:c16="http://schemas.microsoft.com/office/drawing/2014/chart" uri="{C3380CC4-5D6E-409C-BE32-E72D297353CC}">
              <c16:uniqueId val="{00000000-5351-4684-9381-8CDD29CDE167}"/>
            </c:ext>
          </c:extLst>
        </c:ser>
        <c:dLbls>
          <c:showLegendKey val="0"/>
          <c:showVal val="0"/>
          <c:showCatName val="0"/>
          <c:showSerName val="0"/>
          <c:showPercent val="0"/>
          <c:showBubbleSize val="0"/>
        </c:dLbls>
        <c:gapWidth val="150"/>
        <c:overlap val="-90"/>
        <c:axId val="-2059454600"/>
        <c:axId val="-2059451528"/>
      </c:barChart>
      <c:catAx>
        <c:axId val="-2059454600"/>
        <c:scaling>
          <c:orientation val="minMax"/>
        </c:scaling>
        <c:delete val="0"/>
        <c:axPos val="l"/>
        <c:numFmt formatCode="General" sourceLinked="1"/>
        <c:majorTickMark val="out"/>
        <c:minorTickMark val="none"/>
        <c:tickLblPos val="nextTo"/>
        <c:crossAx val="-2059451528"/>
        <c:crosses val="autoZero"/>
        <c:auto val="1"/>
        <c:lblAlgn val="ctr"/>
        <c:lblOffset val="100"/>
        <c:noMultiLvlLbl val="0"/>
      </c:catAx>
      <c:valAx>
        <c:axId val="-2059451528"/>
        <c:scaling>
          <c:orientation val="minMax"/>
          <c:max val="1"/>
        </c:scaling>
        <c:delete val="0"/>
        <c:axPos val="b"/>
        <c:numFmt formatCode="0%" sourceLinked="1"/>
        <c:majorTickMark val="out"/>
        <c:minorTickMark val="none"/>
        <c:tickLblPos val="nextTo"/>
        <c:crossAx val="-205945460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00">
          <a:solidFill>
            <a:srgbClr val="131E29"/>
          </a:solidFill>
        </a:defRPr>
      </a:pPr>
      <a:endParaRPr lang="nb-NO"/>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txPr>
              <a:bodyPr wrap="square" lIns="38100" tIns="19050" rIns="38100" bIns="19050" anchor="ctr">
                <a:spAutoFit/>
              </a:bodyPr>
              <a:lstStyle/>
              <a:p>
                <a:pPr>
                  <a:defRPr sz="9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'Ark1'!$A$2:$A$23</c:f>
              <c:strCache>
                <c:ptCount val="22"/>
                <c:pt idx="0">
                  <c:v>Studiebilag til avisene</c:v>
                </c:pt>
                <c:pt idx="1">
                  <c:v>Artikler i presse og ukeblad</c:v>
                </c:pt>
                <c:pt idx="2">
                  <c:v>Gjennom UiAs Snapchat-kanal</c:v>
                </c:pt>
                <c:pt idx="3">
                  <c:v>Gjennom UiAs Facebook-sider</c:v>
                </c:pt>
                <c:pt idx="4">
                  <c:v>Ved henvendelse til UiA</c:v>
                </c:pt>
                <c:pt idx="5">
                  <c:v>Gjennom søk/veiledning via KI/AI</c:v>
                </c:pt>
                <c:pt idx="6">
                  <c:v>YouTube</c:v>
                </c:pt>
                <c:pt idx="7">
                  <c:v>Chat med studenter på uia.no</c:v>
                </c:pt>
                <c:pt idx="8">
                  <c:v>Andre nettsteder</c:v>
                </c:pt>
                <c:pt idx="9">
                  <c:v>Personlig kontakt med rådgiver ved videregående skole</c:v>
                </c:pt>
                <c:pt idx="10">
                  <c:v>Studiebrosjyre fra UiA</c:v>
                </c:pt>
                <c:pt idx="11">
                  <c:v>Åpen dag ved UiA 12. mars</c:v>
                </c:pt>
                <c:pt idx="12">
                  <c:v>Gjennom UiAs TikTok-kanal</c:v>
                </c:pt>
                <c:pt idx="13">
                  <c:v>Gjennom UiAs Instagram-kanal</c:v>
                </c:pt>
                <c:pt idx="14">
                  <c:v>Besøk ved UiA</c:v>
                </c:pt>
                <c:pt idx="15">
                  <c:v>Annonser i sosiale medier</c:v>
                </c:pt>
                <c:pt idx="16">
                  <c:v>Studieorienteringsdag med studenter (skolebesøk)</c:v>
                </c:pt>
                <c:pt idx="17">
                  <c:v>Utdanningsmesser</c:v>
                </c:pt>
                <c:pt idx="18">
                  <c:v>Google-søk</c:v>
                </c:pt>
                <c:pt idx="19">
                  <c:v>Utdanning.no</c:v>
                </c:pt>
                <c:pt idx="20">
                  <c:v>Gjennom venner/bekjente som har studert ved UiA</c:v>
                </c:pt>
                <c:pt idx="21">
                  <c:v>UiAs hjemmeside – www.uia.no</c:v>
                </c:pt>
              </c:strCache>
            </c:strRef>
          </c:cat>
          <c:val>
            <c:numRef>
              <c:f>'Ark1'!$B$2:$B$23</c:f>
              <c:numCache>
                <c:formatCode>0%</c:formatCode>
                <c:ptCount val="22"/>
                <c:pt idx="0">
                  <c:v>1.1111111111111111E-3</c:v>
                </c:pt>
                <c:pt idx="1">
                  <c:v>8.8888888888888889E-3</c:v>
                </c:pt>
                <c:pt idx="2">
                  <c:v>0.01</c:v>
                </c:pt>
                <c:pt idx="3">
                  <c:v>1.6666666666666666E-2</c:v>
                </c:pt>
                <c:pt idx="4">
                  <c:v>1.6666666666666666E-2</c:v>
                </c:pt>
                <c:pt idx="5">
                  <c:v>1.6666666666666666E-2</c:v>
                </c:pt>
                <c:pt idx="6">
                  <c:v>2.8888888888888888E-2</c:v>
                </c:pt>
                <c:pt idx="7">
                  <c:v>3.4444444444444444E-2</c:v>
                </c:pt>
                <c:pt idx="8">
                  <c:v>4.8888888888888891E-2</c:v>
                </c:pt>
                <c:pt idx="9">
                  <c:v>0.06</c:v>
                </c:pt>
                <c:pt idx="10">
                  <c:v>6.6666666666666666E-2</c:v>
                </c:pt>
                <c:pt idx="11">
                  <c:v>7.4444444444444438E-2</c:v>
                </c:pt>
                <c:pt idx="12">
                  <c:v>8.2222222222222224E-2</c:v>
                </c:pt>
                <c:pt idx="13">
                  <c:v>9.6666666666666665E-2</c:v>
                </c:pt>
                <c:pt idx="14">
                  <c:v>0.14555555555555555</c:v>
                </c:pt>
                <c:pt idx="15">
                  <c:v>0.15777777777777777</c:v>
                </c:pt>
                <c:pt idx="16">
                  <c:v>0.21</c:v>
                </c:pt>
                <c:pt idx="17">
                  <c:v>0.25111111111111112</c:v>
                </c:pt>
                <c:pt idx="18">
                  <c:v>0.28333333333333333</c:v>
                </c:pt>
                <c:pt idx="19">
                  <c:v>0.2911111111111111</c:v>
                </c:pt>
                <c:pt idx="20">
                  <c:v>0.33</c:v>
                </c:pt>
                <c:pt idx="21">
                  <c:v>0.51777777777777778</c:v>
                </c:pt>
              </c:numCache>
            </c:numRef>
          </c:val>
          <c:extLst>
            <c:ext xmlns:c16="http://schemas.microsoft.com/office/drawing/2014/chart" uri="{C3380CC4-5D6E-409C-BE32-E72D297353CC}">
              <c16:uniqueId val="{00000000-5351-4684-9381-8CDD29CDE167}"/>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txPr>
              <a:bodyPr wrap="square" lIns="38100" tIns="19050" rIns="38100" bIns="19050" anchor="ctr">
                <a:spAutoFit/>
              </a:bodyPr>
              <a:lstStyle/>
              <a:p>
                <a:pPr>
                  <a:defRPr sz="9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'Ark1'!$A$2:$A$23</c:f>
              <c:strCache>
                <c:ptCount val="22"/>
                <c:pt idx="0">
                  <c:v>Studiebilag til avisene</c:v>
                </c:pt>
                <c:pt idx="1">
                  <c:v>Artikler i presse og ukeblad</c:v>
                </c:pt>
                <c:pt idx="2">
                  <c:v>Gjennom UiAs Snapchat-kanal</c:v>
                </c:pt>
                <c:pt idx="3">
                  <c:v>Gjennom UiAs Facebook-sider</c:v>
                </c:pt>
                <c:pt idx="4">
                  <c:v>Ved henvendelse til UiA</c:v>
                </c:pt>
                <c:pt idx="5">
                  <c:v>Gjennom søk/veiledning via KI/AI</c:v>
                </c:pt>
                <c:pt idx="6">
                  <c:v>YouTube</c:v>
                </c:pt>
                <c:pt idx="7">
                  <c:v>Chat med studenter på uia.no</c:v>
                </c:pt>
                <c:pt idx="8">
                  <c:v>Andre nettsteder</c:v>
                </c:pt>
                <c:pt idx="9">
                  <c:v>Personlig kontakt med rådgiver ved videregående skole</c:v>
                </c:pt>
                <c:pt idx="10">
                  <c:v>Studiebrosjyre fra UiA</c:v>
                </c:pt>
                <c:pt idx="11">
                  <c:v>Åpen dag ved UiA 12. mars</c:v>
                </c:pt>
                <c:pt idx="12">
                  <c:v>Gjennom UiAs TikTok-kanal</c:v>
                </c:pt>
                <c:pt idx="13">
                  <c:v>Gjennom UiAs Instagram-kanal</c:v>
                </c:pt>
                <c:pt idx="14">
                  <c:v>Besøk ved UiA</c:v>
                </c:pt>
                <c:pt idx="15">
                  <c:v>Annonser i sosiale medier</c:v>
                </c:pt>
                <c:pt idx="16">
                  <c:v>Studieorienteringsdag med studenter (skolebesøk)</c:v>
                </c:pt>
                <c:pt idx="17">
                  <c:v>Utdanningsmesser</c:v>
                </c:pt>
                <c:pt idx="18">
                  <c:v>Google-søk</c:v>
                </c:pt>
                <c:pt idx="19">
                  <c:v>Utdanning.no</c:v>
                </c:pt>
                <c:pt idx="20">
                  <c:v>Gjennom venner/bekjente som har studert ved UiA</c:v>
                </c:pt>
                <c:pt idx="21">
                  <c:v>UiAs hjemmeside – www.uia.no</c:v>
                </c:pt>
              </c:strCache>
            </c:strRef>
          </c:cat>
          <c:val>
            <c:numRef>
              <c:f>'Ark1'!$C$2:$C$23</c:f>
              <c:numCache>
                <c:formatCode>0%</c:formatCode>
                <c:ptCount val="22"/>
                <c:pt idx="0">
                  <c:v>0</c:v>
                </c:pt>
                <c:pt idx="1">
                  <c:v>1.5366430260047281E-2</c:v>
                </c:pt>
                <c:pt idx="2">
                  <c:v>5.9101654846335696E-3</c:v>
                </c:pt>
                <c:pt idx="3">
                  <c:v>2.2458628841607566E-2</c:v>
                </c:pt>
                <c:pt idx="4">
                  <c:v>3.0732860520094562E-2</c:v>
                </c:pt>
                <c:pt idx="6">
                  <c:v>3.5460992907801421E-2</c:v>
                </c:pt>
                <c:pt idx="7">
                  <c:v>2.7186761229314422E-2</c:v>
                </c:pt>
                <c:pt idx="8">
                  <c:v>5.6737588652482268E-2</c:v>
                </c:pt>
                <c:pt idx="9">
                  <c:v>7.2104018912529558E-2</c:v>
                </c:pt>
                <c:pt idx="10">
                  <c:v>6.8557919621749411E-2</c:v>
                </c:pt>
                <c:pt idx="11">
                  <c:v>6.9739952718676126E-2</c:v>
                </c:pt>
                <c:pt idx="12">
                  <c:v>5.3191489361702128E-2</c:v>
                </c:pt>
                <c:pt idx="13">
                  <c:v>7.8014184397163122E-2</c:v>
                </c:pt>
                <c:pt idx="14">
                  <c:v>0.15957446808510639</c:v>
                </c:pt>
                <c:pt idx="15">
                  <c:v>0.13711583924349882</c:v>
                </c:pt>
                <c:pt idx="16">
                  <c:v>0.21985815602836881</c:v>
                </c:pt>
                <c:pt idx="17">
                  <c:v>0.2293144208037825</c:v>
                </c:pt>
                <c:pt idx="18">
                  <c:v>0.30732860520094563</c:v>
                </c:pt>
                <c:pt idx="19">
                  <c:v>0.28132387706855794</c:v>
                </c:pt>
                <c:pt idx="21">
                  <c:v>0.54137115839243499</c:v>
                </c:pt>
              </c:numCache>
            </c:numRef>
          </c:val>
          <c:extLst>
            <c:ext xmlns:c16="http://schemas.microsoft.com/office/drawing/2014/chart" uri="{C3380CC4-5D6E-409C-BE32-E72D297353CC}">
              <c16:uniqueId val="{00000001-5351-4684-9381-8CDD29CDE167}"/>
            </c:ext>
          </c:extLst>
        </c:ser>
        <c:dLbls>
          <c:showLegendKey val="0"/>
          <c:showVal val="0"/>
          <c:showCatName val="0"/>
          <c:showSerName val="0"/>
          <c:showPercent val="0"/>
          <c:showBubbleSize val="0"/>
        </c:dLbls>
        <c:gapWidth val="150"/>
        <c:overlap val="-90"/>
        <c:axId val="-2059454600"/>
        <c:axId val="-2059451528"/>
      </c:barChart>
      <c:catAx>
        <c:axId val="-2059454600"/>
        <c:scaling>
          <c:orientation val="minMax"/>
        </c:scaling>
        <c:delete val="0"/>
        <c:axPos val="l"/>
        <c:numFmt formatCode="General" sourceLinked="1"/>
        <c:majorTickMark val="out"/>
        <c:minorTickMark val="none"/>
        <c:tickLblPos val="nextTo"/>
        <c:crossAx val="-2059451528"/>
        <c:crosses val="autoZero"/>
        <c:auto val="1"/>
        <c:lblAlgn val="ctr"/>
        <c:lblOffset val="100"/>
        <c:noMultiLvlLbl val="0"/>
      </c:catAx>
      <c:valAx>
        <c:axId val="-2059451528"/>
        <c:scaling>
          <c:orientation val="minMax"/>
          <c:max val="1"/>
        </c:scaling>
        <c:delete val="0"/>
        <c:axPos val="b"/>
        <c:numFmt formatCode="0%" sourceLinked="1"/>
        <c:majorTickMark val="out"/>
        <c:minorTickMark val="none"/>
        <c:tickLblPos val="nextTo"/>
        <c:crossAx val="-205945460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00">
          <a:solidFill>
            <a:srgbClr val="131E29"/>
          </a:solidFill>
        </a:defRPr>
      </a:pPr>
      <a:endParaRPr lang="nb-NO"/>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'Ark1'!$A$2:$A$22</c:f>
              <c:strCache>
                <c:ptCount val="21"/>
                <c:pt idx="0">
                  <c:v>Artikler i presse og ukeblad</c:v>
                </c:pt>
                <c:pt idx="1">
                  <c:v>Andre nettsteder</c:v>
                </c:pt>
                <c:pt idx="2">
                  <c:v>Studiebrosjyre fra UiA</c:v>
                </c:pt>
                <c:pt idx="3">
                  <c:v>Utdanningsmesser</c:v>
                </c:pt>
                <c:pt idx="4">
                  <c:v>Gjennom UiAs Facebook-sider</c:v>
                </c:pt>
                <c:pt idx="5">
                  <c:v>Youtube</c:v>
                </c:pt>
                <c:pt idx="6">
                  <c:v>Annonser i sosiale medier</c:v>
                </c:pt>
                <c:pt idx="7">
                  <c:v>Gjennom søk/veiledning via KI/AI</c:v>
                </c:pt>
                <c:pt idx="8">
                  <c:v>Gjennom UiAs Tiktok-kanal</c:v>
                </c:pt>
                <c:pt idx="9">
                  <c:v>Studieorienteringsdag med studenter (skolebesøk)</c:v>
                </c:pt>
                <c:pt idx="10">
                  <c:v>Personlig kontakt med rådgiver ved videregående skole</c:v>
                </c:pt>
                <c:pt idx="11">
                  <c:v>Chat med studenter på uia.no</c:v>
                </c:pt>
                <c:pt idx="12">
                  <c:v>Gjennom UiAs Instagram-kanal</c:v>
                </c:pt>
                <c:pt idx="13">
                  <c:v>Google-søk</c:v>
                </c:pt>
                <c:pt idx="14">
                  <c:v>Besøk ved UiA</c:v>
                </c:pt>
                <c:pt idx="15">
                  <c:v>Utdanning.no</c:v>
                </c:pt>
                <c:pt idx="16">
                  <c:v>Åpen dag ved UiA 12. mars</c:v>
                </c:pt>
                <c:pt idx="17">
                  <c:v>Gjennom UiAs Snapchat-kanal</c:v>
                </c:pt>
                <c:pt idx="18">
                  <c:v>Gjennom venner/bekjente som har studert ved UiA</c:v>
                </c:pt>
                <c:pt idx="19">
                  <c:v>Ved henvendelse til UiA</c:v>
                </c:pt>
                <c:pt idx="20">
                  <c:v>UiAs hjemmeside – www.uia.no</c:v>
                </c:pt>
              </c:strCache>
            </c:strRef>
          </c:cat>
          <c:val>
            <c:numRef>
              <c:f>'Ark1'!$B$2:$B$22</c:f>
              <c:numCache>
                <c:formatCode>General</c:formatCode>
                <c:ptCount val="21"/>
                <c:pt idx="0">
                  <c:v>33</c:v>
                </c:pt>
                <c:pt idx="1">
                  <c:v>42</c:v>
                </c:pt>
                <c:pt idx="2">
                  <c:v>57</c:v>
                </c:pt>
                <c:pt idx="3">
                  <c:v>58</c:v>
                </c:pt>
                <c:pt idx="4">
                  <c:v>58</c:v>
                </c:pt>
                <c:pt idx="5" formatCode="#,##0">
                  <c:v>58</c:v>
                </c:pt>
                <c:pt idx="6">
                  <c:v>63</c:v>
                </c:pt>
                <c:pt idx="7" formatCode="#,##0">
                  <c:v>64</c:v>
                </c:pt>
                <c:pt idx="8" formatCode="#,##0">
                  <c:v>66</c:v>
                </c:pt>
                <c:pt idx="9">
                  <c:v>67</c:v>
                </c:pt>
                <c:pt idx="10">
                  <c:v>67</c:v>
                </c:pt>
                <c:pt idx="11" formatCode="#,##0">
                  <c:v>68</c:v>
                </c:pt>
                <c:pt idx="12" formatCode="#,##0">
                  <c:v>69</c:v>
                </c:pt>
                <c:pt idx="13" formatCode="#,##0">
                  <c:v>69</c:v>
                </c:pt>
                <c:pt idx="14">
                  <c:v>69</c:v>
                </c:pt>
                <c:pt idx="15" formatCode="#,##0">
                  <c:v>73</c:v>
                </c:pt>
                <c:pt idx="16" formatCode="#,##0">
                  <c:v>73</c:v>
                </c:pt>
                <c:pt idx="17" formatCode="#,##0">
                  <c:v>75</c:v>
                </c:pt>
                <c:pt idx="18" formatCode="#,##0">
                  <c:v>78</c:v>
                </c:pt>
                <c:pt idx="19">
                  <c:v>81</c:v>
                </c:pt>
                <c:pt idx="20">
                  <c:v>83</c:v>
                </c:pt>
              </c:numCache>
            </c:numRef>
          </c:val>
          <c:extLst>
            <c:ext xmlns:c16="http://schemas.microsoft.com/office/drawing/2014/chart" uri="{C3380CC4-5D6E-409C-BE32-E72D297353CC}">
              <c16:uniqueId val="{00000000-53F5-46C6-9BE6-1BA5D7411AC9}"/>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'Ark1'!$A$2:$A$22</c:f>
              <c:strCache>
                <c:ptCount val="21"/>
                <c:pt idx="0">
                  <c:v>Artikler i presse og ukeblad</c:v>
                </c:pt>
                <c:pt idx="1">
                  <c:v>Andre nettsteder</c:v>
                </c:pt>
                <c:pt idx="2">
                  <c:v>Studiebrosjyre fra UiA</c:v>
                </c:pt>
                <c:pt idx="3">
                  <c:v>Utdanningsmesser</c:v>
                </c:pt>
                <c:pt idx="4">
                  <c:v>Gjennom UiAs Facebook-sider</c:v>
                </c:pt>
                <c:pt idx="5">
                  <c:v>Youtube</c:v>
                </c:pt>
                <c:pt idx="6">
                  <c:v>Annonser i sosiale medier</c:v>
                </c:pt>
                <c:pt idx="7">
                  <c:v>Gjennom søk/veiledning via KI/AI</c:v>
                </c:pt>
                <c:pt idx="8">
                  <c:v>Gjennom UiAs Tiktok-kanal</c:v>
                </c:pt>
                <c:pt idx="9">
                  <c:v>Studieorienteringsdag med studenter (skolebesøk)</c:v>
                </c:pt>
                <c:pt idx="10">
                  <c:v>Personlig kontakt med rådgiver ved videregående skole</c:v>
                </c:pt>
                <c:pt idx="11">
                  <c:v>Chat med studenter på uia.no</c:v>
                </c:pt>
                <c:pt idx="12">
                  <c:v>Gjennom UiAs Instagram-kanal</c:v>
                </c:pt>
                <c:pt idx="13">
                  <c:v>Google-søk</c:v>
                </c:pt>
                <c:pt idx="14">
                  <c:v>Besøk ved UiA</c:v>
                </c:pt>
                <c:pt idx="15">
                  <c:v>Utdanning.no</c:v>
                </c:pt>
                <c:pt idx="16">
                  <c:v>Åpen dag ved UiA 12. mars</c:v>
                </c:pt>
                <c:pt idx="17">
                  <c:v>Gjennom UiAs Snapchat-kanal</c:v>
                </c:pt>
                <c:pt idx="18">
                  <c:v>Gjennom venner/bekjente som har studert ved UiA</c:v>
                </c:pt>
                <c:pt idx="19">
                  <c:v>Ved henvendelse til UiA</c:v>
                </c:pt>
                <c:pt idx="20">
                  <c:v>UiAs hjemmeside – www.uia.no</c:v>
                </c:pt>
              </c:strCache>
            </c:strRef>
          </c:cat>
          <c:val>
            <c:numRef>
              <c:f>'Ark1'!$C$2:$C$22</c:f>
              <c:numCache>
                <c:formatCode>General</c:formatCode>
                <c:ptCount val="21"/>
                <c:pt idx="0">
                  <c:v>56</c:v>
                </c:pt>
                <c:pt idx="1">
                  <c:v>47</c:v>
                </c:pt>
                <c:pt idx="2">
                  <c:v>55</c:v>
                </c:pt>
                <c:pt idx="3">
                  <c:v>59</c:v>
                </c:pt>
                <c:pt idx="4">
                  <c:v>60</c:v>
                </c:pt>
                <c:pt idx="5" formatCode="0">
                  <c:v>66</c:v>
                </c:pt>
                <c:pt idx="6">
                  <c:v>62</c:v>
                </c:pt>
                <c:pt idx="7" formatCode="#,##0">
                  <c:v>70</c:v>
                </c:pt>
                <c:pt idx="8" formatCode="0">
                  <c:v>60</c:v>
                </c:pt>
                <c:pt idx="9">
                  <c:v>67</c:v>
                </c:pt>
                <c:pt idx="10">
                  <c:v>70</c:v>
                </c:pt>
                <c:pt idx="11" formatCode="0">
                  <c:v>67</c:v>
                </c:pt>
                <c:pt idx="12" formatCode="0">
                  <c:v>65</c:v>
                </c:pt>
                <c:pt idx="13" formatCode="0">
                  <c:v>67</c:v>
                </c:pt>
                <c:pt idx="14">
                  <c:v>73</c:v>
                </c:pt>
                <c:pt idx="15" formatCode="0">
                  <c:v>68</c:v>
                </c:pt>
                <c:pt idx="16" formatCode="0">
                  <c:v>77</c:v>
                </c:pt>
                <c:pt idx="17" formatCode="0">
                  <c:v>70</c:v>
                </c:pt>
                <c:pt idx="19">
                  <c:v>74</c:v>
                </c:pt>
                <c:pt idx="20">
                  <c:v>81</c:v>
                </c:pt>
              </c:numCache>
            </c:numRef>
          </c:val>
          <c:extLst>
            <c:ext xmlns:c16="http://schemas.microsoft.com/office/drawing/2014/chart" uri="{C3380CC4-5D6E-409C-BE32-E72D297353CC}">
              <c16:uniqueId val="{00000001-53F5-46C6-9BE6-1BA5D7411AC9}"/>
            </c:ext>
          </c:extLst>
        </c:ser>
        <c:dLbls>
          <c:showLegendKey val="0"/>
          <c:showVal val="0"/>
          <c:showCatName val="0"/>
          <c:showSerName val="0"/>
          <c:showPercent val="0"/>
          <c:showBubbleSize val="0"/>
        </c:dLbls>
        <c:gapWidth val="108"/>
        <c:overlap val="-70"/>
        <c:axId val="-2131820440"/>
        <c:axId val="-2131828056"/>
      </c:barChart>
      <c:catAx>
        <c:axId val="-2131820440"/>
        <c:scaling>
          <c:orientation val="minMax"/>
        </c:scaling>
        <c:delete val="0"/>
        <c:axPos val="l"/>
        <c:numFmt formatCode="General" sourceLinked="1"/>
        <c:majorTickMark val="out"/>
        <c:minorTickMark val="none"/>
        <c:tickLblPos val="nextTo"/>
        <c:crossAx val="-2131828056"/>
        <c:crosses val="autoZero"/>
        <c:auto val="1"/>
        <c:lblAlgn val="ctr"/>
        <c:lblOffset val="100"/>
        <c:noMultiLvlLbl val="0"/>
      </c:catAx>
      <c:valAx>
        <c:axId val="-2131828056"/>
        <c:scaling>
          <c:orientation val="minMax"/>
          <c:max val="100"/>
        </c:scaling>
        <c:delete val="0"/>
        <c:axPos val="b"/>
        <c:numFmt formatCode="General" sourceLinked="1"/>
        <c:majorTickMark val="out"/>
        <c:minorTickMark val="none"/>
        <c:tickLblPos val="nextTo"/>
        <c:crossAx val="-2131820440"/>
        <c:crosses val="autoZero"/>
        <c:crossBetween val="between"/>
        <c:majorUnit val="10"/>
      </c:valAx>
    </c:plotArea>
    <c:legend>
      <c:legendPos val="b"/>
      <c:overlay val="0"/>
    </c:legend>
    <c:plotVisOnly val="1"/>
    <c:dispBlanksAs val="gap"/>
    <c:showDLblsOverMax val="0"/>
  </c:chart>
  <c:spPr>
    <a:ln>
      <a:solidFill>
        <a:srgbClr val="131E29"/>
      </a:solidFill>
    </a:ln>
  </c:spPr>
  <c:txPr>
    <a:bodyPr/>
    <a:lstStyle/>
    <a:p>
      <a:pPr>
        <a:defRPr sz="900">
          <a:solidFill>
            <a:srgbClr val="131E29"/>
          </a:solidFill>
        </a:defRPr>
      </a:pPr>
      <a:endParaRPr lang="nb-NO"/>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2025</c:v>
                </c:pt>
              </c:strCache>
            </c:strRef>
          </c:tx>
          <c:spPr>
            <a:solidFill>
              <a:srgbClr val="131E29"/>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Veiledning gjennom KI</c:v>
                </c:pt>
                <c:pt idx="1">
                  <c:v>Livesendinger på YouTube, SoMe etc.</c:v>
                </c:pt>
                <c:pt idx="2">
                  <c:v> Studiebrosjyre fra UiA</c:v>
                </c:pt>
                <c:pt idx="3">
                  <c:v>Informasjon fra UiA på e-post</c:v>
                </c:pt>
                <c:pt idx="4">
                  <c:v>Podkast med studenter fra UiA</c:v>
                </c:pt>
                <c:pt idx="5">
                  <c:v>Digital plattform der du kan møte andre UiA-studenter</c:v>
                </c:pt>
                <c:pt idx="6">
                  <c:v>Chat-tjeneste med studenter</c:v>
                </c:pt>
                <c:pt idx="7">
                  <c:v>Studentintervjuer/historier om studenthverdagen ved UiA</c:v>
                </c:pt>
                <c:pt idx="8">
                  <c:v>Chat-tjeneste med studieveiledere</c:v>
                </c:pt>
                <c:pt idx="9">
                  <c:v>Utdanningsmesser</c:v>
                </c:pt>
                <c:pt idx="10">
                  <c:v>Besøk ved UiA</c:v>
                </c:pt>
                <c:pt idx="11">
                  <c:v>Studieveiledning</c:v>
                </c:pt>
                <c:pt idx="12">
                  <c:v>Annonser i digitale medier</c:v>
                </c:pt>
                <c:pt idx="13">
                  <c:v>Åpen dag ved UiA (fysisk)</c:v>
                </c:pt>
                <c:pt idx="14">
                  <c:v>Utdanning.no</c:v>
                </c:pt>
                <c:pt idx="15">
                  <c:v>Studieorienteringsdag (fysisk skolebesøk)</c:v>
                </c:pt>
                <c:pt idx="16">
                  <c:v>Sosiale medier</c:v>
                </c:pt>
                <c:pt idx="17">
                  <c:v>Uia.no</c:v>
                </c:pt>
              </c:strCache>
            </c:strRef>
          </c:cat>
          <c:val>
            <c:numRef>
              <c:f>Sheet1!$B$2:$B$19</c:f>
              <c:numCache>
                <c:formatCode>0</c:formatCode>
                <c:ptCount val="18"/>
                <c:pt idx="0">
                  <c:v>45</c:v>
                </c:pt>
                <c:pt idx="1">
                  <c:v>48</c:v>
                </c:pt>
                <c:pt idx="2">
                  <c:v>52</c:v>
                </c:pt>
                <c:pt idx="3">
                  <c:v>53</c:v>
                </c:pt>
                <c:pt idx="4">
                  <c:v>53</c:v>
                </c:pt>
                <c:pt idx="5">
                  <c:v>61</c:v>
                </c:pt>
                <c:pt idx="6">
                  <c:v>65</c:v>
                </c:pt>
                <c:pt idx="7">
                  <c:v>66</c:v>
                </c:pt>
                <c:pt idx="8">
                  <c:v>66</c:v>
                </c:pt>
                <c:pt idx="9">
                  <c:v>68</c:v>
                </c:pt>
                <c:pt idx="10">
                  <c:v>70</c:v>
                </c:pt>
                <c:pt idx="11">
                  <c:v>71</c:v>
                </c:pt>
                <c:pt idx="12">
                  <c:v>72</c:v>
                </c:pt>
                <c:pt idx="13">
                  <c:v>74</c:v>
                </c:pt>
                <c:pt idx="14">
                  <c:v>76</c:v>
                </c:pt>
                <c:pt idx="15">
                  <c:v>76</c:v>
                </c:pt>
                <c:pt idx="16">
                  <c:v>79</c:v>
                </c:pt>
                <c:pt idx="17">
                  <c:v>84</c:v>
                </c:pt>
              </c:numCache>
            </c:numRef>
          </c:val>
          <c:extLst>
            <c:ext xmlns:c16="http://schemas.microsoft.com/office/drawing/2014/chart" uri="{C3380CC4-5D6E-409C-BE32-E72D297353CC}">
              <c16:uniqueId val="{00000000-9AEC-42F1-B7ED-D14C94DA7FB0}"/>
            </c:ext>
          </c:extLst>
        </c:ser>
        <c:ser>
          <c:idx val="1"/>
          <c:order val="1"/>
          <c:tx>
            <c:strRef>
              <c:f>Sheet1!$C$1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Veiledning gjennom KI</c:v>
                </c:pt>
                <c:pt idx="1">
                  <c:v>Livesendinger på YouTube, SoMe etc.</c:v>
                </c:pt>
                <c:pt idx="2">
                  <c:v> Studiebrosjyre fra UiA</c:v>
                </c:pt>
                <c:pt idx="3">
                  <c:v>Informasjon fra UiA på e-post</c:v>
                </c:pt>
                <c:pt idx="4">
                  <c:v>Podkast med studenter fra UiA</c:v>
                </c:pt>
                <c:pt idx="5">
                  <c:v>Digital plattform der du kan møte andre UiA-studenter</c:v>
                </c:pt>
                <c:pt idx="6">
                  <c:v>Chat-tjeneste med studenter</c:v>
                </c:pt>
                <c:pt idx="7">
                  <c:v>Studentintervjuer/historier om studenthverdagen ved UiA</c:v>
                </c:pt>
                <c:pt idx="8">
                  <c:v>Chat-tjeneste med studieveiledere</c:v>
                </c:pt>
                <c:pt idx="9">
                  <c:v>Utdanningsmesser</c:v>
                </c:pt>
                <c:pt idx="10">
                  <c:v>Besøk ved UiA</c:v>
                </c:pt>
                <c:pt idx="11">
                  <c:v>Studieveiledning</c:v>
                </c:pt>
                <c:pt idx="12">
                  <c:v>Annonser i digitale medier</c:v>
                </c:pt>
                <c:pt idx="13">
                  <c:v>Åpen dag ved UiA (fysisk)</c:v>
                </c:pt>
                <c:pt idx="14">
                  <c:v>Utdanning.no</c:v>
                </c:pt>
                <c:pt idx="15">
                  <c:v>Studieorienteringsdag (fysisk skolebesøk)</c:v>
                </c:pt>
                <c:pt idx="16">
                  <c:v>Sosiale medier</c:v>
                </c:pt>
                <c:pt idx="17">
                  <c:v>Uia.no</c:v>
                </c:pt>
              </c:strCache>
            </c:strRef>
          </c:cat>
          <c:val>
            <c:numRef>
              <c:f>Sheet1!$C$2:$C$19</c:f>
              <c:numCache>
                <c:formatCode>General</c:formatCode>
                <c:ptCount val="18"/>
                <c:pt idx="2">
                  <c:v>57</c:v>
                </c:pt>
                <c:pt idx="3">
                  <c:v>43</c:v>
                </c:pt>
                <c:pt idx="4">
                  <c:v>56</c:v>
                </c:pt>
                <c:pt idx="6">
                  <c:v>68</c:v>
                </c:pt>
                <c:pt idx="8">
                  <c:v>70</c:v>
                </c:pt>
                <c:pt idx="9">
                  <c:v>70</c:v>
                </c:pt>
                <c:pt idx="10">
                  <c:v>74</c:v>
                </c:pt>
                <c:pt idx="11">
                  <c:v>73</c:v>
                </c:pt>
                <c:pt idx="12">
                  <c:v>74</c:v>
                </c:pt>
                <c:pt idx="13">
                  <c:v>78</c:v>
                </c:pt>
                <c:pt idx="14">
                  <c:v>76</c:v>
                </c:pt>
                <c:pt idx="15">
                  <c:v>78</c:v>
                </c:pt>
                <c:pt idx="16">
                  <c:v>82</c:v>
                </c:pt>
                <c:pt idx="17">
                  <c:v>85</c:v>
                </c:pt>
              </c:numCache>
            </c:numRef>
          </c:val>
          <c:extLst>
            <c:ext xmlns:c16="http://schemas.microsoft.com/office/drawing/2014/chart" uri="{C3380CC4-5D6E-409C-BE32-E72D297353CC}">
              <c16:uniqueId val="{00000001-9AEC-42F1-B7ED-D14C94DA7FB0}"/>
            </c:ext>
          </c:extLst>
        </c:ser>
        <c:dLbls>
          <c:showLegendKey val="0"/>
          <c:showVal val="0"/>
          <c:showCatName val="0"/>
          <c:showSerName val="0"/>
          <c:showPercent val="0"/>
          <c:showBubbleSize val="0"/>
        </c:dLbls>
        <c:gapWidth val="150"/>
        <c:overlap val="-80"/>
        <c:axId val="-2060850216"/>
        <c:axId val="-2060847240"/>
      </c:barChart>
      <c:catAx>
        <c:axId val="-2060850216"/>
        <c:scaling>
          <c:orientation val="minMax"/>
        </c:scaling>
        <c:delete val="0"/>
        <c:axPos val="l"/>
        <c:numFmt formatCode="General" sourceLinked="0"/>
        <c:majorTickMark val="out"/>
        <c:minorTickMark val="none"/>
        <c:tickLblPos val="nextTo"/>
        <c:crossAx val="-2060847240"/>
        <c:crosses val="autoZero"/>
        <c:auto val="1"/>
        <c:lblAlgn val="ctr"/>
        <c:lblOffset val="100"/>
        <c:noMultiLvlLbl val="0"/>
      </c:catAx>
      <c:valAx>
        <c:axId val="-2060847240"/>
        <c:scaling>
          <c:orientation val="minMax"/>
          <c:max val="100"/>
        </c:scaling>
        <c:delete val="0"/>
        <c:axPos val="b"/>
        <c:numFmt formatCode="0" sourceLinked="1"/>
        <c:majorTickMark val="out"/>
        <c:minorTickMark val="none"/>
        <c:tickLblPos val="nextTo"/>
        <c:crossAx val="-206085021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00">
          <a:solidFill>
            <a:srgbClr val="131E29"/>
          </a:solidFill>
        </a:defRPr>
      </a:pPr>
      <a:endParaRPr lang="nb-NO"/>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Andre</c:v>
                </c:pt>
                <c:pt idx="1">
                  <c:v>Threads</c:v>
                </c:pt>
                <c:pt idx="2">
                  <c:v>Pinterest</c:v>
                </c:pt>
                <c:pt idx="3">
                  <c:v>X</c:v>
                </c:pt>
                <c:pt idx="4">
                  <c:v>LinkedIn</c:v>
                </c:pt>
                <c:pt idx="5">
                  <c:v>YouTube Shorts</c:v>
                </c:pt>
                <c:pt idx="6">
                  <c:v>YouTube</c:v>
                </c:pt>
                <c:pt idx="7">
                  <c:v>Facebook</c:v>
                </c:pt>
                <c:pt idx="8">
                  <c:v>Snapchat</c:v>
                </c:pt>
                <c:pt idx="9">
                  <c:v>TikTok</c:v>
                </c:pt>
                <c:pt idx="10">
                  <c:v>Instagram</c:v>
                </c:pt>
              </c:strCache>
            </c:strRef>
          </c:cat>
          <c:val>
            <c:numRef>
              <c:f>Sheet1!$B$2:$B$12</c:f>
              <c:numCache>
                <c:formatCode>0%</c:formatCode>
                <c:ptCount val="11"/>
                <c:pt idx="0">
                  <c:v>2.1712907117008445E-2</c:v>
                </c:pt>
                <c:pt idx="1">
                  <c:v>1.4475271411338963E-2</c:v>
                </c:pt>
                <c:pt idx="2">
                  <c:v>2.4125452352231604E-2</c:v>
                </c:pt>
                <c:pt idx="3">
                  <c:v>3.6188178528347409E-2</c:v>
                </c:pt>
                <c:pt idx="4">
                  <c:v>5.4282267792521106E-2</c:v>
                </c:pt>
                <c:pt idx="5">
                  <c:v>9.6501809408926414E-2</c:v>
                </c:pt>
                <c:pt idx="6">
                  <c:v>0.16767189384800965</c:v>
                </c:pt>
                <c:pt idx="7">
                  <c:v>0.26779252110977081</c:v>
                </c:pt>
                <c:pt idx="8">
                  <c:v>0.55850422195416161</c:v>
                </c:pt>
                <c:pt idx="9">
                  <c:v>0.7599517490952955</c:v>
                </c:pt>
                <c:pt idx="10">
                  <c:v>0.8685162846803377</c:v>
                </c:pt>
              </c:numCache>
            </c:numRef>
          </c:val>
          <c:extLst>
            <c:ext xmlns:c16="http://schemas.microsoft.com/office/drawing/2014/chart" uri="{C3380CC4-5D6E-409C-BE32-E72D297353CC}">
              <c16:uniqueId val="{00000000-7B2C-427F-BAA0-944B780981CC}"/>
            </c:ext>
          </c:extLst>
        </c:ser>
        <c:ser>
          <c:idx val="1"/>
          <c:order val="1"/>
          <c:tx>
            <c:strRef>
              <c:f>Sheet1!$C$1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Andre</c:v>
                </c:pt>
                <c:pt idx="1">
                  <c:v>Threads</c:v>
                </c:pt>
                <c:pt idx="2">
                  <c:v>Pinterest</c:v>
                </c:pt>
                <c:pt idx="3">
                  <c:v>X</c:v>
                </c:pt>
                <c:pt idx="4">
                  <c:v>LinkedIn</c:v>
                </c:pt>
                <c:pt idx="5">
                  <c:v>YouTube Shorts</c:v>
                </c:pt>
                <c:pt idx="6">
                  <c:v>YouTube</c:v>
                </c:pt>
                <c:pt idx="7">
                  <c:v>Facebook</c:v>
                </c:pt>
                <c:pt idx="8">
                  <c:v>Snapchat</c:v>
                </c:pt>
                <c:pt idx="9">
                  <c:v>TikTok</c:v>
                </c:pt>
                <c:pt idx="10">
                  <c:v>Instagram</c:v>
                </c:pt>
              </c:strCache>
            </c:strRef>
          </c:cat>
          <c:val>
            <c:numRef>
              <c:f>Sheet1!$C$2:$C$12</c:f>
              <c:numCache>
                <c:formatCode>0%</c:formatCode>
                <c:ptCount val="11"/>
                <c:pt idx="0">
                  <c:v>2.4484536082474227E-2</c:v>
                </c:pt>
                <c:pt idx="1">
                  <c:v>2.7061855670103094E-2</c:v>
                </c:pt>
                <c:pt idx="2">
                  <c:v>3.7371134020618556E-2</c:v>
                </c:pt>
                <c:pt idx="4">
                  <c:v>9.4072164948453607E-2</c:v>
                </c:pt>
                <c:pt idx="6">
                  <c:v>0.19974226804123713</c:v>
                </c:pt>
                <c:pt idx="7">
                  <c:v>0.38659793814432991</c:v>
                </c:pt>
                <c:pt idx="8">
                  <c:v>0.53994845360824739</c:v>
                </c:pt>
                <c:pt idx="9">
                  <c:v>0.70876288659793818</c:v>
                </c:pt>
                <c:pt idx="10">
                  <c:v>0.89046391752577314</c:v>
                </c:pt>
              </c:numCache>
            </c:numRef>
          </c:val>
          <c:extLst>
            <c:ext xmlns:c16="http://schemas.microsoft.com/office/drawing/2014/chart" uri="{C3380CC4-5D6E-409C-BE32-E72D297353CC}">
              <c16:uniqueId val="{00000001-7B2C-427F-BAA0-944B780981CC}"/>
            </c:ext>
          </c:extLst>
        </c:ser>
        <c:dLbls>
          <c:showLegendKey val="0"/>
          <c:showVal val="0"/>
          <c:showCatName val="0"/>
          <c:showSerName val="0"/>
          <c:showPercent val="0"/>
          <c:showBubbleSize val="0"/>
        </c:dLbls>
        <c:gapWidth val="150"/>
        <c:overlap val="-60"/>
        <c:axId val="-2060822776"/>
        <c:axId val="-2060819736"/>
      </c:barChart>
      <c:catAx>
        <c:axId val="-2060822776"/>
        <c:scaling>
          <c:orientation val="minMax"/>
        </c:scaling>
        <c:delete val="0"/>
        <c:axPos val="l"/>
        <c:numFmt formatCode="General" sourceLinked="1"/>
        <c:majorTickMark val="out"/>
        <c:minorTickMark val="none"/>
        <c:tickLblPos val="nextTo"/>
        <c:crossAx val="-2060819736"/>
        <c:crosses val="autoZero"/>
        <c:auto val="1"/>
        <c:lblAlgn val="ctr"/>
        <c:lblOffset val="100"/>
        <c:noMultiLvlLbl val="0"/>
      </c:catAx>
      <c:valAx>
        <c:axId val="-2060819736"/>
        <c:scaling>
          <c:orientation val="minMax"/>
          <c:max val="1"/>
        </c:scaling>
        <c:delete val="0"/>
        <c:axPos val="b"/>
        <c:numFmt formatCode="0%" sourceLinked="1"/>
        <c:majorTickMark val="out"/>
        <c:minorTickMark val="none"/>
        <c:tickLblPos val="nextTo"/>
        <c:crossAx val="-206082277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'Ark1'!$A$2:$A$3</c:f>
              <c:strCache>
                <c:ptCount val="2"/>
                <c:pt idx="0">
                  <c:v>Ja</c:v>
                </c:pt>
                <c:pt idx="1">
                  <c:v>Nei</c:v>
                </c:pt>
              </c:strCache>
            </c:strRef>
          </c:cat>
          <c:val>
            <c:numRef>
              <c:f>'Ark1'!$B$2:$B$3</c:f>
              <c:numCache>
                <c:formatCode>0%</c:formatCode>
                <c:ptCount val="2"/>
                <c:pt idx="0">
                  <c:v>0.57472660996354796</c:v>
                </c:pt>
                <c:pt idx="1">
                  <c:v>0.42527339003645198</c:v>
                </c:pt>
              </c:numCache>
            </c:numRef>
          </c:val>
          <c:extLst>
            <c:ext xmlns:c16="http://schemas.microsoft.com/office/drawing/2014/chart" uri="{C3380CC4-5D6E-409C-BE32-E72D297353CC}">
              <c16:uniqueId val="{00000000-CAA1-48ED-984F-6EDCECC21818}"/>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'Ark1'!$A$2:$A$3</c:f>
              <c:strCache>
                <c:ptCount val="2"/>
                <c:pt idx="0">
                  <c:v>Ja</c:v>
                </c:pt>
                <c:pt idx="1">
                  <c:v>Nei</c:v>
                </c:pt>
              </c:strCache>
            </c:strRef>
          </c:cat>
          <c:val>
            <c:numRef>
              <c:f>'Ark1'!$C$2:$C$3</c:f>
              <c:numCache>
                <c:formatCode>0%</c:formatCode>
                <c:ptCount val="2"/>
                <c:pt idx="0">
                  <c:v>0.58656330749354002</c:v>
                </c:pt>
                <c:pt idx="1">
                  <c:v>0.41343669250645992</c:v>
                </c:pt>
              </c:numCache>
            </c:numRef>
          </c:val>
          <c:extLst>
            <c:ext xmlns:c16="http://schemas.microsoft.com/office/drawing/2014/chart" uri="{C3380CC4-5D6E-409C-BE32-E72D297353CC}">
              <c16:uniqueId val="{00000001-CAA1-48ED-984F-6EDCECC21818}"/>
            </c:ext>
          </c:extLst>
        </c:ser>
        <c:dLbls>
          <c:showLegendKey val="0"/>
          <c:showVal val="0"/>
          <c:showCatName val="0"/>
          <c:showSerName val="0"/>
          <c:showPercent val="0"/>
          <c:showBubbleSize val="0"/>
        </c:dLbls>
        <c:gapWidth val="150"/>
        <c:overlap val="-30"/>
        <c:axId val="-2060062744"/>
        <c:axId val="-2060059704"/>
      </c:barChart>
      <c:catAx>
        <c:axId val="-2060062744"/>
        <c:scaling>
          <c:orientation val="minMax"/>
        </c:scaling>
        <c:delete val="0"/>
        <c:axPos val="b"/>
        <c:numFmt formatCode="General" sourceLinked="0"/>
        <c:majorTickMark val="out"/>
        <c:minorTickMark val="none"/>
        <c:tickLblPos val="nextTo"/>
        <c:crossAx val="-2060059704"/>
        <c:crosses val="autoZero"/>
        <c:auto val="1"/>
        <c:lblAlgn val="ctr"/>
        <c:lblOffset val="100"/>
        <c:noMultiLvlLbl val="0"/>
      </c:catAx>
      <c:valAx>
        <c:axId val="-2060059704"/>
        <c:scaling>
          <c:orientation val="minMax"/>
          <c:max val="1"/>
        </c:scaling>
        <c:delete val="0"/>
        <c:axPos val="l"/>
        <c:numFmt formatCode="0%" sourceLinked="1"/>
        <c:majorTickMark val="out"/>
        <c:minorTickMark val="none"/>
        <c:tickLblPos val="nextTo"/>
        <c:crossAx val="-2060062744"/>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nb-NO"/>
              <a:t>De viste meg et studium jeg ikke visste at UiA hadde</a:t>
            </a:r>
          </a:p>
        </c:rich>
      </c:tx>
      <c:layout>
        <c:manualLayout>
          <c:xMode val="edge"/>
          <c:yMode val="edge"/>
          <c:x val="0.15564017996124199"/>
          <c:y val="5.0508587896100798E-2"/>
        </c:manualLayout>
      </c:layout>
      <c:overlay val="0"/>
    </c:title>
    <c:autoTitleDeleted val="0"/>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'Ark1'!$B$2:$B$7</c:f>
              <c:numCache>
                <c:formatCode>0%</c:formatCode>
                <c:ptCount val="6"/>
                <c:pt idx="0">
                  <c:v>0.12903225806451613</c:v>
                </c:pt>
                <c:pt idx="1">
                  <c:v>9.2473118279569888E-2</c:v>
                </c:pt>
                <c:pt idx="2">
                  <c:v>0.18064516129032257</c:v>
                </c:pt>
                <c:pt idx="3">
                  <c:v>0.20645161290322581</c:v>
                </c:pt>
                <c:pt idx="4">
                  <c:v>0.11612903225806452</c:v>
                </c:pt>
                <c:pt idx="5">
                  <c:v>0.27526881720430108</c:v>
                </c:pt>
              </c:numCache>
            </c:numRef>
          </c:val>
          <c:extLst>
            <c:ext xmlns:c16="http://schemas.microsoft.com/office/drawing/2014/chart" uri="{C3380CC4-5D6E-409C-BE32-E72D297353CC}">
              <c16:uniqueId val="{00000000-B02F-4B08-83C1-612694C48258}"/>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'Ark1'!$C$2:$C$7</c:f>
              <c:numCache>
                <c:formatCode>0%</c:formatCode>
                <c:ptCount val="6"/>
                <c:pt idx="0">
                  <c:v>0.15022421524663676</c:v>
                </c:pt>
                <c:pt idx="1">
                  <c:v>7.1748878923766815E-2</c:v>
                </c:pt>
                <c:pt idx="2">
                  <c:v>0.18161434977578475</c:v>
                </c:pt>
                <c:pt idx="3">
                  <c:v>0.16367713004484305</c:v>
                </c:pt>
                <c:pt idx="4">
                  <c:v>0.13004484304932734</c:v>
                </c:pt>
                <c:pt idx="5">
                  <c:v>0.30269058295964124</c:v>
                </c:pt>
              </c:numCache>
            </c:numRef>
          </c:val>
          <c:extLst>
            <c:ext xmlns:c16="http://schemas.microsoft.com/office/drawing/2014/chart" uri="{C3380CC4-5D6E-409C-BE32-E72D297353CC}">
              <c16:uniqueId val="{00000001-B02F-4B08-83C1-612694C48258}"/>
            </c:ext>
          </c:extLst>
        </c:ser>
        <c:dLbls>
          <c:showLegendKey val="0"/>
          <c:showVal val="0"/>
          <c:showCatName val="0"/>
          <c:showSerName val="0"/>
          <c:showPercent val="0"/>
          <c:showBubbleSize val="0"/>
        </c:dLbls>
        <c:gapWidth val="150"/>
        <c:overlap val="-30"/>
        <c:axId val="-2132777464"/>
        <c:axId val="2079036184"/>
      </c:barChart>
      <c:catAx>
        <c:axId val="-2132777464"/>
        <c:scaling>
          <c:orientation val="minMax"/>
        </c:scaling>
        <c:delete val="0"/>
        <c:axPos val="b"/>
        <c:numFmt formatCode="General" sourceLinked="0"/>
        <c:majorTickMark val="out"/>
        <c:minorTickMark val="none"/>
        <c:tickLblPos val="nextTo"/>
        <c:crossAx val="2079036184"/>
        <c:crosses val="autoZero"/>
        <c:auto val="1"/>
        <c:lblAlgn val="ctr"/>
        <c:lblOffset val="100"/>
        <c:noMultiLvlLbl val="0"/>
      </c:catAx>
      <c:valAx>
        <c:axId val="2079036184"/>
        <c:scaling>
          <c:orientation val="minMax"/>
          <c:max val="1"/>
        </c:scaling>
        <c:delete val="0"/>
        <c:axPos val="l"/>
        <c:numFmt formatCode="0%" sourceLinked="1"/>
        <c:majorTickMark val="out"/>
        <c:minorTickMark val="none"/>
        <c:tickLblPos val="nextTo"/>
        <c:crossAx val="-2132777464"/>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nb-NO" sz="1300" dirty="0"/>
              <a:t>De fortalte noe om studiet jeg var interessert i som jeg ikke visste fra før</a:t>
            </a:r>
          </a:p>
        </c:rich>
      </c:tx>
      <c:layout>
        <c:manualLayout>
          <c:xMode val="edge"/>
          <c:yMode val="edge"/>
          <c:x val="0.15564017996124199"/>
          <c:y val="5.0508587896100798E-2"/>
        </c:manualLayout>
      </c:layout>
      <c:overlay val="0"/>
    </c:title>
    <c:autoTitleDeleted val="0"/>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'Ark1'!$B$2:$B$7</c:f>
              <c:numCache>
                <c:formatCode>0%</c:formatCode>
                <c:ptCount val="6"/>
                <c:pt idx="0">
                  <c:v>0.12177121771217712</c:v>
                </c:pt>
                <c:pt idx="1">
                  <c:v>0.12177121771217712</c:v>
                </c:pt>
                <c:pt idx="2">
                  <c:v>0.18450184501845018</c:v>
                </c:pt>
                <c:pt idx="3">
                  <c:v>0.1918819188191882</c:v>
                </c:pt>
                <c:pt idx="4">
                  <c:v>0.13653136531365315</c:v>
                </c:pt>
                <c:pt idx="5">
                  <c:v>0.24354243542435425</c:v>
                </c:pt>
              </c:numCache>
            </c:numRef>
          </c:val>
          <c:extLst>
            <c:ext xmlns:c16="http://schemas.microsoft.com/office/drawing/2014/chart" uri="{C3380CC4-5D6E-409C-BE32-E72D297353CC}">
              <c16:uniqueId val="{00000000-3723-4AC2-A868-EB1C354A657F}"/>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'Ark1'!$C$2:$C$7</c:f>
              <c:numCache>
                <c:formatCode>0%</c:formatCode>
                <c:ptCount val="6"/>
                <c:pt idx="0">
                  <c:v>0.1303370786516854</c:v>
                </c:pt>
                <c:pt idx="1">
                  <c:v>9.8876404494382023E-2</c:v>
                </c:pt>
                <c:pt idx="2">
                  <c:v>0.1842696629213483</c:v>
                </c:pt>
                <c:pt idx="3">
                  <c:v>0.21348314606741572</c:v>
                </c:pt>
                <c:pt idx="4">
                  <c:v>0.14606741573033707</c:v>
                </c:pt>
                <c:pt idx="5">
                  <c:v>0.22696629213483147</c:v>
                </c:pt>
              </c:numCache>
            </c:numRef>
          </c:val>
          <c:extLst>
            <c:ext xmlns:c16="http://schemas.microsoft.com/office/drawing/2014/chart" uri="{C3380CC4-5D6E-409C-BE32-E72D297353CC}">
              <c16:uniqueId val="{00000001-3723-4AC2-A868-EB1C354A657F}"/>
            </c:ext>
          </c:extLst>
        </c:ser>
        <c:dLbls>
          <c:showLegendKey val="0"/>
          <c:showVal val="0"/>
          <c:showCatName val="0"/>
          <c:showSerName val="0"/>
          <c:showPercent val="0"/>
          <c:showBubbleSize val="0"/>
        </c:dLbls>
        <c:gapWidth val="150"/>
        <c:overlap val="-30"/>
        <c:axId val="-2133000216"/>
        <c:axId val="-2132904008"/>
      </c:barChart>
      <c:catAx>
        <c:axId val="-2133000216"/>
        <c:scaling>
          <c:orientation val="minMax"/>
        </c:scaling>
        <c:delete val="0"/>
        <c:axPos val="b"/>
        <c:numFmt formatCode="General" sourceLinked="0"/>
        <c:majorTickMark val="out"/>
        <c:minorTickMark val="none"/>
        <c:tickLblPos val="nextTo"/>
        <c:crossAx val="-2132904008"/>
        <c:crosses val="autoZero"/>
        <c:auto val="1"/>
        <c:lblAlgn val="ctr"/>
        <c:lblOffset val="100"/>
        <c:noMultiLvlLbl val="0"/>
      </c:catAx>
      <c:valAx>
        <c:axId val="-2132904008"/>
        <c:scaling>
          <c:orientation val="minMax"/>
          <c:max val="1"/>
        </c:scaling>
        <c:delete val="0"/>
        <c:axPos val="l"/>
        <c:numFmt formatCode="0%" sourceLinked="1"/>
        <c:majorTickMark val="out"/>
        <c:minorTickMark val="none"/>
        <c:tickLblPos val="nextTo"/>
        <c:crossAx val="-213300021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nb-NO"/>
              <a:t>De ga meg et godt inntrykk av UiAs studier</a:t>
            </a:r>
          </a:p>
        </c:rich>
      </c:tx>
      <c:layout>
        <c:manualLayout>
          <c:xMode val="edge"/>
          <c:yMode val="edge"/>
          <c:x val="0.229367250158479"/>
          <c:y val="5.0508500924088998E-2"/>
        </c:manualLayout>
      </c:layout>
      <c:overlay val="0"/>
    </c:title>
    <c:autoTitleDeleted val="0"/>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'Ark1'!$B$2:$B$7</c:f>
              <c:numCache>
                <c:formatCode>0%</c:formatCode>
                <c:ptCount val="6"/>
                <c:pt idx="0">
                  <c:v>6.4516129032258064E-3</c:v>
                </c:pt>
                <c:pt idx="1">
                  <c:v>6.4516129032258064E-3</c:v>
                </c:pt>
                <c:pt idx="2">
                  <c:v>0.10967741935483871</c:v>
                </c:pt>
                <c:pt idx="3">
                  <c:v>0.26236559139784948</c:v>
                </c:pt>
                <c:pt idx="4">
                  <c:v>0.53978494623655915</c:v>
                </c:pt>
                <c:pt idx="5">
                  <c:v>7.5268817204301078E-2</c:v>
                </c:pt>
              </c:numCache>
            </c:numRef>
          </c:val>
          <c:extLst>
            <c:ext xmlns:c16="http://schemas.microsoft.com/office/drawing/2014/chart" uri="{C3380CC4-5D6E-409C-BE32-E72D297353CC}">
              <c16:uniqueId val="{00000000-E534-461C-A22C-263EB649576D}"/>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'Ark1'!$C$2:$C$7</c:f>
              <c:numCache>
                <c:formatCode>0%</c:formatCode>
                <c:ptCount val="6"/>
                <c:pt idx="0">
                  <c:v>2.0179372197309416E-2</c:v>
                </c:pt>
                <c:pt idx="1">
                  <c:v>2.2421524663677129E-2</c:v>
                </c:pt>
                <c:pt idx="2">
                  <c:v>8.2959641255605385E-2</c:v>
                </c:pt>
                <c:pt idx="3">
                  <c:v>0.22869955156950672</c:v>
                </c:pt>
                <c:pt idx="4">
                  <c:v>0.55829596412556048</c:v>
                </c:pt>
                <c:pt idx="5">
                  <c:v>8.744394618834081E-2</c:v>
                </c:pt>
              </c:numCache>
            </c:numRef>
          </c:val>
          <c:extLst>
            <c:ext xmlns:c16="http://schemas.microsoft.com/office/drawing/2014/chart" uri="{C3380CC4-5D6E-409C-BE32-E72D297353CC}">
              <c16:uniqueId val="{00000001-E534-461C-A22C-263EB649576D}"/>
            </c:ext>
          </c:extLst>
        </c:ser>
        <c:dLbls>
          <c:showLegendKey val="0"/>
          <c:showVal val="0"/>
          <c:showCatName val="0"/>
          <c:showSerName val="0"/>
          <c:showPercent val="0"/>
          <c:showBubbleSize val="0"/>
        </c:dLbls>
        <c:gapWidth val="150"/>
        <c:overlap val="-30"/>
        <c:axId val="-2133722376"/>
        <c:axId val="-2132981800"/>
      </c:barChart>
      <c:catAx>
        <c:axId val="-2133722376"/>
        <c:scaling>
          <c:orientation val="minMax"/>
        </c:scaling>
        <c:delete val="0"/>
        <c:axPos val="b"/>
        <c:numFmt formatCode="General" sourceLinked="0"/>
        <c:majorTickMark val="out"/>
        <c:minorTickMark val="none"/>
        <c:tickLblPos val="nextTo"/>
        <c:crossAx val="-2132981800"/>
        <c:crosses val="autoZero"/>
        <c:auto val="1"/>
        <c:lblAlgn val="ctr"/>
        <c:lblOffset val="100"/>
        <c:noMultiLvlLbl val="0"/>
      </c:catAx>
      <c:valAx>
        <c:axId val="-2132981800"/>
        <c:scaling>
          <c:orientation val="minMax"/>
          <c:max val="1"/>
        </c:scaling>
        <c:delete val="0"/>
        <c:axPos val="l"/>
        <c:numFmt formatCode="0%" sourceLinked="1"/>
        <c:majorTickMark val="out"/>
        <c:minorTickMark val="none"/>
        <c:tickLblPos val="nextTo"/>
        <c:crossAx val="-213372237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nb-NO"/>
              <a:t>De kom opp for ofte</a:t>
            </a:r>
          </a:p>
        </c:rich>
      </c:tx>
      <c:layout>
        <c:manualLayout>
          <c:xMode val="edge"/>
          <c:yMode val="edge"/>
          <c:x val="0.343571996172155"/>
          <c:y val="7.8955791790022198E-2"/>
        </c:manualLayout>
      </c:layout>
      <c:overlay val="0"/>
    </c:title>
    <c:autoTitleDeleted val="0"/>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'Ark1'!$B$2:$B$7</c:f>
              <c:numCache>
                <c:formatCode>0%</c:formatCode>
                <c:ptCount val="6"/>
                <c:pt idx="0">
                  <c:v>0.12903225806451613</c:v>
                </c:pt>
                <c:pt idx="1">
                  <c:v>0.18064516129032257</c:v>
                </c:pt>
                <c:pt idx="2">
                  <c:v>0.37634408602150538</c:v>
                </c:pt>
                <c:pt idx="3">
                  <c:v>0.12903225806451613</c:v>
                </c:pt>
                <c:pt idx="4">
                  <c:v>5.8064516129032261E-2</c:v>
                </c:pt>
                <c:pt idx="5">
                  <c:v>0.12688172043010754</c:v>
                </c:pt>
              </c:numCache>
            </c:numRef>
          </c:val>
          <c:extLst>
            <c:ext xmlns:c16="http://schemas.microsoft.com/office/drawing/2014/chart" uri="{C3380CC4-5D6E-409C-BE32-E72D297353CC}">
              <c16:uniqueId val="{00000000-EAC8-4223-AA79-E7FF39FCAD90}"/>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'Ark1'!$C$2:$C$7</c:f>
              <c:numCache>
                <c:formatCode>0%</c:formatCode>
                <c:ptCount val="6"/>
                <c:pt idx="0">
                  <c:v>0.17488789237668162</c:v>
                </c:pt>
                <c:pt idx="1">
                  <c:v>0.18161434977578475</c:v>
                </c:pt>
                <c:pt idx="2">
                  <c:v>0.31165919282511212</c:v>
                </c:pt>
                <c:pt idx="3">
                  <c:v>0.13004484304932734</c:v>
                </c:pt>
                <c:pt idx="4">
                  <c:v>5.6053811659192827E-2</c:v>
                </c:pt>
                <c:pt idx="5">
                  <c:v>0.14573991031390135</c:v>
                </c:pt>
              </c:numCache>
            </c:numRef>
          </c:val>
          <c:extLst>
            <c:ext xmlns:c16="http://schemas.microsoft.com/office/drawing/2014/chart" uri="{C3380CC4-5D6E-409C-BE32-E72D297353CC}">
              <c16:uniqueId val="{00000001-EAC8-4223-AA79-E7FF39FCAD90}"/>
            </c:ext>
          </c:extLst>
        </c:ser>
        <c:dLbls>
          <c:showLegendKey val="0"/>
          <c:showVal val="0"/>
          <c:showCatName val="0"/>
          <c:showSerName val="0"/>
          <c:showPercent val="0"/>
          <c:showBubbleSize val="0"/>
        </c:dLbls>
        <c:gapWidth val="150"/>
        <c:overlap val="-30"/>
        <c:axId val="-2133801816"/>
        <c:axId val="-2132978648"/>
      </c:barChart>
      <c:catAx>
        <c:axId val="-2133801816"/>
        <c:scaling>
          <c:orientation val="minMax"/>
        </c:scaling>
        <c:delete val="0"/>
        <c:axPos val="b"/>
        <c:numFmt formatCode="General" sourceLinked="0"/>
        <c:majorTickMark val="out"/>
        <c:minorTickMark val="none"/>
        <c:tickLblPos val="nextTo"/>
        <c:crossAx val="-2132978648"/>
        <c:crosses val="autoZero"/>
        <c:auto val="1"/>
        <c:lblAlgn val="ctr"/>
        <c:lblOffset val="100"/>
        <c:noMultiLvlLbl val="0"/>
      </c:catAx>
      <c:valAx>
        <c:axId val="-2132978648"/>
        <c:scaling>
          <c:orientation val="minMax"/>
          <c:max val="1"/>
        </c:scaling>
        <c:delete val="0"/>
        <c:axPos val="l"/>
        <c:numFmt formatCode="0%" sourceLinked="1"/>
        <c:majorTickMark val="out"/>
        <c:minorTickMark val="none"/>
        <c:tickLblPos val="nextTo"/>
        <c:crossAx val="-213380181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nb-NO"/>
              <a:t> De ga meg mer lyst til å studere ved UiA</a:t>
            </a:r>
          </a:p>
        </c:rich>
      </c:tx>
      <c:layout>
        <c:manualLayout>
          <c:xMode val="edge"/>
          <c:yMode val="edge"/>
          <c:x val="0.26117110347874301"/>
          <c:y val="5.0508500924088998E-2"/>
        </c:manualLayout>
      </c:layout>
      <c:overlay val="0"/>
    </c:title>
    <c:autoTitleDeleted val="0"/>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'Ark1'!$B$2:$B$7</c:f>
              <c:numCache>
                <c:formatCode>0%</c:formatCode>
                <c:ptCount val="6"/>
                <c:pt idx="0">
                  <c:v>1.935483870967742E-2</c:v>
                </c:pt>
                <c:pt idx="1">
                  <c:v>3.2258064516129031E-2</c:v>
                </c:pt>
                <c:pt idx="2">
                  <c:v>0.22150537634408601</c:v>
                </c:pt>
                <c:pt idx="3">
                  <c:v>0.36774193548387096</c:v>
                </c:pt>
                <c:pt idx="4">
                  <c:v>0.28387096774193549</c:v>
                </c:pt>
                <c:pt idx="5">
                  <c:v>7.5268817204301078E-2</c:v>
                </c:pt>
              </c:numCache>
            </c:numRef>
          </c:val>
          <c:extLst>
            <c:ext xmlns:c16="http://schemas.microsoft.com/office/drawing/2014/chart" uri="{C3380CC4-5D6E-409C-BE32-E72D297353CC}">
              <c16:uniqueId val="{00000000-EDA8-40C7-954D-4A5E96004714}"/>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Helt uenig</c:v>
                </c:pt>
                <c:pt idx="1">
                  <c:v>Delvis uenig</c:v>
                </c:pt>
                <c:pt idx="2">
                  <c:v>Verken eller</c:v>
                </c:pt>
                <c:pt idx="3">
                  <c:v>Delvis enig</c:v>
                </c:pt>
                <c:pt idx="4">
                  <c:v>Helt enig</c:v>
                </c:pt>
                <c:pt idx="5">
                  <c:v>Husker ikke</c:v>
                </c:pt>
              </c:strCache>
            </c:strRef>
          </c:cat>
          <c:val>
            <c:numRef>
              <c:f>'Ark1'!$C$2:$C$7</c:f>
              <c:numCache>
                <c:formatCode>0%</c:formatCode>
                <c:ptCount val="6"/>
                <c:pt idx="0">
                  <c:v>2.4663677130044841E-2</c:v>
                </c:pt>
                <c:pt idx="1">
                  <c:v>3.1390134529147982E-2</c:v>
                </c:pt>
                <c:pt idx="2">
                  <c:v>0.23318385650224216</c:v>
                </c:pt>
                <c:pt idx="3">
                  <c:v>0.31838565022421522</c:v>
                </c:pt>
                <c:pt idx="4">
                  <c:v>0.29596412556053814</c:v>
                </c:pt>
                <c:pt idx="5">
                  <c:v>9.641255605381166E-2</c:v>
                </c:pt>
              </c:numCache>
            </c:numRef>
          </c:val>
          <c:extLst>
            <c:ext xmlns:c16="http://schemas.microsoft.com/office/drawing/2014/chart" uri="{C3380CC4-5D6E-409C-BE32-E72D297353CC}">
              <c16:uniqueId val="{00000001-EDA8-40C7-954D-4A5E96004714}"/>
            </c:ext>
          </c:extLst>
        </c:ser>
        <c:dLbls>
          <c:showLegendKey val="0"/>
          <c:showVal val="0"/>
          <c:showCatName val="0"/>
          <c:showSerName val="0"/>
          <c:showPercent val="0"/>
          <c:showBubbleSize val="0"/>
        </c:dLbls>
        <c:gapWidth val="150"/>
        <c:overlap val="-30"/>
        <c:axId val="2101773720"/>
        <c:axId val="2101768136"/>
      </c:barChart>
      <c:catAx>
        <c:axId val="2101773720"/>
        <c:scaling>
          <c:orientation val="minMax"/>
        </c:scaling>
        <c:delete val="0"/>
        <c:axPos val="b"/>
        <c:numFmt formatCode="General" sourceLinked="0"/>
        <c:majorTickMark val="out"/>
        <c:minorTickMark val="none"/>
        <c:tickLblPos val="nextTo"/>
        <c:crossAx val="2101768136"/>
        <c:crosses val="autoZero"/>
        <c:auto val="1"/>
        <c:lblAlgn val="ctr"/>
        <c:lblOffset val="100"/>
        <c:noMultiLvlLbl val="0"/>
      </c:catAx>
      <c:valAx>
        <c:axId val="2101768136"/>
        <c:scaling>
          <c:orientation val="minMax"/>
          <c:max val="1"/>
        </c:scaling>
        <c:delete val="0"/>
        <c:axPos val="l"/>
        <c:numFmt formatCode="0%" sourceLinked="1"/>
        <c:majorTickMark val="out"/>
        <c:minorTickMark val="none"/>
        <c:tickLblPos val="nextTo"/>
        <c:crossAx val="210177372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LinkedIn</c:v>
                </c:pt>
                <c:pt idx="1">
                  <c:v>Snapchat</c:v>
                </c:pt>
                <c:pt idx="2">
                  <c:v>Facebook</c:v>
                </c:pt>
                <c:pt idx="3">
                  <c:v>TikTok</c:v>
                </c:pt>
                <c:pt idx="4">
                  <c:v>Instagram</c:v>
                </c:pt>
              </c:strCache>
            </c:strRef>
          </c:cat>
          <c:val>
            <c:numRef>
              <c:f>'Ark1'!$B$2:$B$6</c:f>
              <c:numCache>
                <c:formatCode>0%</c:formatCode>
                <c:ptCount val="5"/>
                <c:pt idx="0">
                  <c:v>8.2208588957055212E-2</c:v>
                </c:pt>
                <c:pt idx="1">
                  <c:v>0.10306748466257669</c:v>
                </c:pt>
                <c:pt idx="2">
                  <c:v>0.23587223587223588</c:v>
                </c:pt>
                <c:pt idx="3">
                  <c:v>0.34846625766871164</c:v>
                </c:pt>
                <c:pt idx="4">
                  <c:v>0.76932515337423313</c:v>
                </c:pt>
              </c:numCache>
            </c:numRef>
          </c:val>
          <c:extLst>
            <c:ext xmlns:c16="http://schemas.microsoft.com/office/drawing/2014/chart" uri="{C3380CC4-5D6E-409C-BE32-E72D297353CC}">
              <c16:uniqueId val="{00000000-5351-4684-9381-8CDD29CDE167}"/>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LinkedIn</c:v>
                </c:pt>
                <c:pt idx="1">
                  <c:v>Snapchat</c:v>
                </c:pt>
                <c:pt idx="2">
                  <c:v>Facebook</c:v>
                </c:pt>
                <c:pt idx="3">
                  <c:v>TikTok</c:v>
                </c:pt>
                <c:pt idx="4">
                  <c:v>Instagram</c:v>
                </c:pt>
              </c:strCache>
            </c:strRef>
          </c:cat>
          <c:val>
            <c:numRef>
              <c:f>'Ark1'!$C$2:$C$6</c:f>
              <c:numCache>
                <c:formatCode>0%</c:formatCode>
                <c:ptCount val="5"/>
                <c:pt idx="0">
                  <c:v>0.10326797385620914</c:v>
                </c:pt>
                <c:pt idx="1">
                  <c:v>9.1503267973856203E-2</c:v>
                </c:pt>
                <c:pt idx="2">
                  <c:v>0.35032679738562089</c:v>
                </c:pt>
                <c:pt idx="3">
                  <c:v>0.24052287581699347</c:v>
                </c:pt>
                <c:pt idx="4">
                  <c:v>0.72810457516339866</c:v>
                </c:pt>
              </c:numCache>
            </c:numRef>
          </c:val>
          <c:extLst>
            <c:ext xmlns:c16="http://schemas.microsoft.com/office/drawing/2014/chart" uri="{C3380CC4-5D6E-409C-BE32-E72D297353CC}">
              <c16:uniqueId val="{00000001-5351-4684-9381-8CDD29CDE167}"/>
            </c:ext>
          </c:extLst>
        </c:ser>
        <c:dLbls>
          <c:showLegendKey val="0"/>
          <c:showVal val="0"/>
          <c:showCatName val="0"/>
          <c:showSerName val="0"/>
          <c:showPercent val="0"/>
          <c:showBubbleSize val="0"/>
        </c:dLbls>
        <c:gapWidth val="150"/>
        <c:overlap val="-70"/>
        <c:axId val="-2059454600"/>
        <c:axId val="-2059451528"/>
      </c:barChart>
      <c:catAx>
        <c:axId val="-2059454600"/>
        <c:scaling>
          <c:orientation val="minMax"/>
        </c:scaling>
        <c:delete val="0"/>
        <c:axPos val="l"/>
        <c:numFmt formatCode="General" sourceLinked="1"/>
        <c:majorTickMark val="out"/>
        <c:minorTickMark val="none"/>
        <c:tickLblPos val="nextTo"/>
        <c:crossAx val="-2059451528"/>
        <c:crosses val="autoZero"/>
        <c:auto val="1"/>
        <c:lblAlgn val="ctr"/>
        <c:lblOffset val="100"/>
        <c:noMultiLvlLbl val="0"/>
      </c:catAx>
      <c:valAx>
        <c:axId val="-2059451528"/>
        <c:scaling>
          <c:orientation val="minMax"/>
          <c:max val="1"/>
        </c:scaling>
        <c:delete val="0"/>
        <c:axPos val="b"/>
        <c:numFmt formatCode="0%" sourceLinked="1"/>
        <c:majorTickMark val="out"/>
        <c:minorTickMark val="none"/>
        <c:tickLblPos val="nextTo"/>
        <c:crossAx val="-205945460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000">
          <a:solidFill>
            <a:srgbClr val="131E29"/>
          </a:solidFill>
        </a:defRPr>
      </a:pPr>
      <a:endParaRPr lang="nb-NO"/>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Husker ikke</c:v>
                </c:pt>
              </c:strCache>
            </c:strRef>
          </c:cat>
          <c:val>
            <c:numRef>
              <c:f>'Ark1'!$B$2:$B$4</c:f>
              <c:numCache>
                <c:formatCode>0%</c:formatCode>
                <c:ptCount val="3"/>
                <c:pt idx="0">
                  <c:v>0.77928483353884093</c:v>
                </c:pt>
                <c:pt idx="1">
                  <c:v>6.9050554870530204E-2</c:v>
                </c:pt>
                <c:pt idx="2">
                  <c:v>0.15166461159062886</c:v>
                </c:pt>
              </c:numCache>
            </c:numRef>
          </c:val>
          <c:extLst>
            <c:ext xmlns:c16="http://schemas.microsoft.com/office/drawing/2014/chart" uri="{C3380CC4-5D6E-409C-BE32-E72D297353CC}">
              <c16:uniqueId val="{00000000-CE0D-42A0-9206-34C1A0A6F65D}"/>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Husker ikke</c:v>
                </c:pt>
              </c:strCache>
            </c:strRef>
          </c:cat>
          <c:val>
            <c:numRef>
              <c:f>'Ark1'!$C$2:$C$4</c:f>
              <c:numCache>
                <c:formatCode>0%</c:formatCode>
                <c:ptCount val="3"/>
                <c:pt idx="0">
                  <c:v>0.82470119521912355</c:v>
                </c:pt>
                <c:pt idx="1">
                  <c:v>5.7104913678618856E-2</c:v>
                </c:pt>
                <c:pt idx="2">
                  <c:v>0.11819389110225764</c:v>
                </c:pt>
              </c:numCache>
            </c:numRef>
          </c:val>
          <c:extLst>
            <c:ext xmlns:c16="http://schemas.microsoft.com/office/drawing/2014/chart" uri="{C3380CC4-5D6E-409C-BE32-E72D297353CC}">
              <c16:uniqueId val="{00000001-CE0D-42A0-9206-34C1A0A6F65D}"/>
            </c:ext>
          </c:extLst>
        </c:ser>
        <c:dLbls>
          <c:showLegendKey val="0"/>
          <c:showVal val="0"/>
          <c:showCatName val="0"/>
          <c:showSerName val="0"/>
          <c:showPercent val="0"/>
          <c:showBubbleSize val="0"/>
        </c:dLbls>
        <c:gapWidth val="150"/>
        <c:overlap val="-30"/>
        <c:axId val="2100043240"/>
        <c:axId val="2117684568"/>
      </c:barChart>
      <c:catAx>
        <c:axId val="2100043240"/>
        <c:scaling>
          <c:orientation val="minMax"/>
        </c:scaling>
        <c:delete val="0"/>
        <c:axPos val="b"/>
        <c:numFmt formatCode="General" sourceLinked="0"/>
        <c:majorTickMark val="out"/>
        <c:minorTickMark val="none"/>
        <c:tickLblPos val="nextTo"/>
        <c:crossAx val="2117684568"/>
        <c:crosses val="autoZero"/>
        <c:auto val="1"/>
        <c:lblAlgn val="ctr"/>
        <c:lblOffset val="100"/>
        <c:noMultiLvlLbl val="0"/>
      </c:catAx>
      <c:valAx>
        <c:axId val="2117684568"/>
        <c:scaling>
          <c:orientation val="minMax"/>
          <c:max val="1"/>
        </c:scaling>
        <c:delete val="0"/>
        <c:axPos val="l"/>
        <c:numFmt formatCode="0%" sourceLinked="1"/>
        <c:majorTickMark val="out"/>
        <c:minorTickMark val="none"/>
        <c:tickLblPos val="nextTo"/>
        <c:crossAx val="210004324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Innholdet var ikke relevant</c:v>
                </c:pt>
                <c:pt idx="1">
                  <c:v>Fikk ikke e-post</c:v>
                </c:pt>
                <c:pt idx="2">
                  <c:v>Annet</c:v>
                </c:pt>
              </c:strCache>
            </c:strRef>
          </c:cat>
          <c:val>
            <c:numRef>
              <c:f>'Ark1'!$B$2:$B$4</c:f>
              <c:numCache>
                <c:formatCode>0%</c:formatCode>
                <c:ptCount val="3"/>
                <c:pt idx="0">
                  <c:v>0.2857142857142857</c:v>
                </c:pt>
                <c:pt idx="1">
                  <c:v>0.42857142857142855</c:v>
                </c:pt>
                <c:pt idx="2">
                  <c:v>0.2857142857142857</c:v>
                </c:pt>
              </c:numCache>
            </c:numRef>
          </c:val>
          <c:extLst>
            <c:ext xmlns:c16="http://schemas.microsoft.com/office/drawing/2014/chart" uri="{C3380CC4-5D6E-409C-BE32-E72D297353CC}">
              <c16:uniqueId val="{00000000-610E-4F79-AA27-9825B46073A2}"/>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Innholdet var ikke relevant</c:v>
                </c:pt>
                <c:pt idx="1">
                  <c:v>Fikk ikke e-post</c:v>
                </c:pt>
                <c:pt idx="2">
                  <c:v>Annet</c:v>
                </c:pt>
              </c:strCache>
            </c:strRef>
          </c:cat>
          <c:val>
            <c:numRef>
              <c:f>'Ark1'!$C$2:$C$4</c:f>
              <c:numCache>
                <c:formatCode>0%</c:formatCode>
                <c:ptCount val="3"/>
                <c:pt idx="0">
                  <c:v>0.30232558139534882</c:v>
                </c:pt>
                <c:pt idx="1">
                  <c:v>0.18604651162790697</c:v>
                </c:pt>
                <c:pt idx="2">
                  <c:v>0.51162790697674421</c:v>
                </c:pt>
              </c:numCache>
            </c:numRef>
          </c:val>
          <c:extLst>
            <c:ext xmlns:c16="http://schemas.microsoft.com/office/drawing/2014/chart" uri="{C3380CC4-5D6E-409C-BE32-E72D297353CC}">
              <c16:uniqueId val="{00000001-610E-4F79-AA27-9825B46073A2}"/>
            </c:ext>
          </c:extLst>
        </c:ser>
        <c:dLbls>
          <c:showLegendKey val="0"/>
          <c:showVal val="0"/>
          <c:showCatName val="0"/>
          <c:showSerName val="0"/>
          <c:showPercent val="0"/>
          <c:showBubbleSize val="0"/>
        </c:dLbls>
        <c:gapWidth val="150"/>
        <c:overlap val="-50"/>
        <c:axId val="2078965336"/>
        <c:axId val="2117221048"/>
      </c:barChart>
      <c:catAx>
        <c:axId val="2078965336"/>
        <c:scaling>
          <c:orientation val="minMax"/>
        </c:scaling>
        <c:delete val="0"/>
        <c:axPos val="b"/>
        <c:numFmt formatCode="General" sourceLinked="0"/>
        <c:majorTickMark val="out"/>
        <c:minorTickMark val="none"/>
        <c:tickLblPos val="nextTo"/>
        <c:crossAx val="2117221048"/>
        <c:crosses val="autoZero"/>
        <c:auto val="1"/>
        <c:lblAlgn val="ctr"/>
        <c:lblOffset val="100"/>
        <c:noMultiLvlLbl val="0"/>
      </c:catAx>
      <c:valAx>
        <c:axId val="2117221048"/>
        <c:scaling>
          <c:orientation val="minMax"/>
          <c:max val="1"/>
        </c:scaling>
        <c:delete val="0"/>
        <c:axPos val="l"/>
        <c:numFmt formatCode="0%" sourceLinked="1"/>
        <c:majorTickMark val="out"/>
        <c:minorTickMark val="none"/>
        <c:tickLblPos val="nextTo"/>
        <c:crossAx val="207896533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'Ark1'!$B$2:$B$6</c:f>
              <c:numCache>
                <c:formatCode>0%</c:formatCode>
                <c:ptCount val="5"/>
                <c:pt idx="0">
                  <c:v>7.9872204472843447E-3</c:v>
                </c:pt>
                <c:pt idx="1">
                  <c:v>2.0766773162939296E-2</c:v>
                </c:pt>
                <c:pt idx="2">
                  <c:v>9.5846645367412137E-2</c:v>
                </c:pt>
                <c:pt idx="3">
                  <c:v>0.32268370607028751</c:v>
                </c:pt>
                <c:pt idx="4">
                  <c:v>0.55271565495207664</c:v>
                </c:pt>
              </c:numCache>
            </c:numRef>
          </c:val>
          <c:extLst>
            <c:ext xmlns:c16="http://schemas.microsoft.com/office/drawing/2014/chart" uri="{C3380CC4-5D6E-409C-BE32-E72D297353CC}">
              <c16:uniqueId val="{00000000-09C2-44A9-B397-786B6FF582C4}"/>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'Ark1'!$C$2:$C$6</c:f>
              <c:numCache>
                <c:formatCode>0%</c:formatCode>
                <c:ptCount val="5"/>
                <c:pt idx="0">
                  <c:v>1.2965964343598054E-2</c:v>
                </c:pt>
                <c:pt idx="1">
                  <c:v>1.1345218800648298E-2</c:v>
                </c:pt>
                <c:pt idx="2">
                  <c:v>9.4003241491085895E-2</c:v>
                </c:pt>
                <c:pt idx="3">
                  <c:v>0.33387358184764993</c:v>
                </c:pt>
                <c:pt idx="4">
                  <c:v>0.54781199351701781</c:v>
                </c:pt>
              </c:numCache>
            </c:numRef>
          </c:val>
          <c:extLst>
            <c:ext xmlns:c16="http://schemas.microsoft.com/office/drawing/2014/chart" uri="{C3380CC4-5D6E-409C-BE32-E72D297353CC}">
              <c16:uniqueId val="{00000001-09C2-44A9-B397-786B6FF582C4}"/>
            </c:ext>
          </c:extLst>
        </c:ser>
        <c:dLbls>
          <c:showLegendKey val="0"/>
          <c:showVal val="0"/>
          <c:showCatName val="0"/>
          <c:showSerName val="0"/>
          <c:showPercent val="0"/>
          <c:showBubbleSize val="0"/>
        </c:dLbls>
        <c:gapWidth val="150"/>
        <c:overlap val="-30"/>
        <c:axId val="2117240504"/>
        <c:axId val="2118068568"/>
      </c:barChart>
      <c:catAx>
        <c:axId val="2117240504"/>
        <c:scaling>
          <c:orientation val="minMax"/>
        </c:scaling>
        <c:delete val="0"/>
        <c:axPos val="b"/>
        <c:numFmt formatCode="General" sourceLinked="0"/>
        <c:majorTickMark val="out"/>
        <c:minorTickMark val="none"/>
        <c:tickLblPos val="nextTo"/>
        <c:crossAx val="2118068568"/>
        <c:crosses val="autoZero"/>
        <c:auto val="1"/>
        <c:lblAlgn val="ctr"/>
        <c:lblOffset val="100"/>
        <c:noMultiLvlLbl val="0"/>
      </c:catAx>
      <c:valAx>
        <c:axId val="2118068568"/>
        <c:scaling>
          <c:orientation val="minMax"/>
          <c:max val="1"/>
        </c:scaling>
        <c:delete val="0"/>
        <c:axPos val="l"/>
        <c:numFmt formatCode="0%" sourceLinked="1"/>
        <c:majorTickMark val="out"/>
        <c:minorTickMark val="none"/>
        <c:tickLblPos val="nextTo"/>
        <c:crossAx val="2117240504"/>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'Ark1'!$B$2:$B$6</c:f>
              <c:numCache>
                <c:formatCode>0%</c:formatCode>
                <c:ptCount val="5"/>
                <c:pt idx="0">
                  <c:v>9.5846645367412137E-3</c:v>
                </c:pt>
                <c:pt idx="1">
                  <c:v>2.7156549520766772E-2</c:v>
                </c:pt>
                <c:pt idx="2">
                  <c:v>0.29392971246006389</c:v>
                </c:pt>
                <c:pt idx="3">
                  <c:v>0.31309904153354634</c:v>
                </c:pt>
                <c:pt idx="4">
                  <c:v>0.35623003194888181</c:v>
                </c:pt>
              </c:numCache>
            </c:numRef>
          </c:val>
          <c:extLst>
            <c:ext xmlns:c16="http://schemas.microsoft.com/office/drawing/2014/chart" uri="{C3380CC4-5D6E-409C-BE32-E72D297353CC}">
              <c16:uniqueId val="{00000000-1702-4103-AB89-7ED2A4D5792F}"/>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'Ark1'!$C$2:$C$6</c:f>
              <c:numCache>
                <c:formatCode>0%</c:formatCode>
                <c:ptCount val="5"/>
                <c:pt idx="0">
                  <c:v>1.2965964343598054E-2</c:v>
                </c:pt>
                <c:pt idx="1">
                  <c:v>2.1069692058346839E-2</c:v>
                </c:pt>
                <c:pt idx="2">
                  <c:v>0.31604538087520262</c:v>
                </c:pt>
                <c:pt idx="3">
                  <c:v>0.33387358184764993</c:v>
                </c:pt>
                <c:pt idx="4">
                  <c:v>0.31604538087520262</c:v>
                </c:pt>
              </c:numCache>
            </c:numRef>
          </c:val>
          <c:extLst>
            <c:ext xmlns:c16="http://schemas.microsoft.com/office/drawing/2014/chart" uri="{C3380CC4-5D6E-409C-BE32-E72D297353CC}">
              <c16:uniqueId val="{00000001-1702-4103-AB89-7ED2A4D5792F}"/>
            </c:ext>
          </c:extLst>
        </c:ser>
        <c:dLbls>
          <c:showLegendKey val="0"/>
          <c:showVal val="0"/>
          <c:showCatName val="0"/>
          <c:showSerName val="0"/>
          <c:showPercent val="0"/>
          <c:showBubbleSize val="0"/>
        </c:dLbls>
        <c:gapWidth val="150"/>
        <c:overlap val="-30"/>
        <c:axId val="-2061281176"/>
        <c:axId val="-2061092552"/>
      </c:barChart>
      <c:catAx>
        <c:axId val="-2061281176"/>
        <c:scaling>
          <c:orientation val="minMax"/>
        </c:scaling>
        <c:delete val="0"/>
        <c:axPos val="b"/>
        <c:numFmt formatCode="General" sourceLinked="0"/>
        <c:majorTickMark val="out"/>
        <c:minorTickMark val="none"/>
        <c:tickLblPos val="nextTo"/>
        <c:crossAx val="-2061092552"/>
        <c:crosses val="autoZero"/>
        <c:auto val="1"/>
        <c:lblAlgn val="ctr"/>
        <c:lblOffset val="100"/>
        <c:noMultiLvlLbl val="0"/>
      </c:catAx>
      <c:valAx>
        <c:axId val="-2061092552"/>
        <c:scaling>
          <c:orientation val="minMax"/>
          <c:max val="1"/>
        </c:scaling>
        <c:delete val="0"/>
        <c:axPos val="l"/>
        <c:numFmt formatCode="0%" sourceLinked="1"/>
        <c:majorTickMark val="out"/>
        <c:minorTickMark val="none"/>
        <c:tickLblPos val="nextTo"/>
        <c:crossAx val="-206128117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'Ark1'!$B$2:$B$6</c:f>
              <c:numCache>
                <c:formatCode>0%</c:formatCode>
                <c:ptCount val="5"/>
                <c:pt idx="0">
                  <c:v>4.7923322683706068E-3</c:v>
                </c:pt>
                <c:pt idx="1">
                  <c:v>3.6741214057507986E-2</c:v>
                </c:pt>
                <c:pt idx="2">
                  <c:v>0.18690095846645369</c:v>
                </c:pt>
                <c:pt idx="3">
                  <c:v>0.35782747603833864</c:v>
                </c:pt>
                <c:pt idx="4">
                  <c:v>0.41373801916932906</c:v>
                </c:pt>
              </c:numCache>
            </c:numRef>
          </c:val>
          <c:extLst>
            <c:ext xmlns:c16="http://schemas.microsoft.com/office/drawing/2014/chart" uri="{C3380CC4-5D6E-409C-BE32-E72D297353CC}">
              <c16:uniqueId val="{00000000-2E4E-4B43-A887-5F206175F4B0}"/>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'Ark1'!$C$2:$C$6</c:f>
              <c:numCache>
                <c:formatCode>0%</c:formatCode>
                <c:ptCount val="5"/>
                <c:pt idx="0">
                  <c:v>9.7244732576985422E-3</c:v>
                </c:pt>
                <c:pt idx="1">
                  <c:v>3.2414910858995137E-2</c:v>
                </c:pt>
                <c:pt idx="2">
                  <c:v>0.19448946515397084</c:v>
                </c:pt>
                <c:pt idx="3">
                  <c:v>0.36790923824959482</c:v>
                </c:pt>
                <c:pt idx="4">
                  <c:v>0.39546191247974066</c:v>
                </c:pt>
              </c:numCache>
            </c:numRef>
          </c:val>
          <c:extLst>
            <c:ext xmlns:c16="http://schemas.microsoft.com/office/drawing/2014/chart" uri="{C3380CC4-5D6E-409C-BE32-E72D297353CC}">
              <c16:uniqueId val="{00000001-2E4E-4B43-A887-5F206175F4B0}"/>
            </c:ext>
          </c:extLst>
        </c:ser>
        <c:dLbls>
          <c:showLegendKey val="0"/>
          <c:showVal val="0"/>
          <c:showCatName val="0"/>
          <c:showSerName val="0"/>
          <c:showPercent val="0"/>
          <c:showBubbleSize val="0"/>
        </c:dLbls>
        <c:gapWidth val="150"/>
        <c:overlap val="-30"/>
        <c:axId val="-2119385624"/>
        <c:axId val="-2119558984"/>
      </c:barChart>
      <c:catAx>
        <c:axId val="-2119385624"/>
        <c:scaling>
          <c:orientation val="minMax"/>
        </c:scaling>
        <c:delete val="0"/>
        <c:axPos val="b"/>
        <c:numFmt formatCode="General" sourceLinked="0"/>
        <c:majorTickMark val="out"/>
        <c:minorTickMark val="none"/>
        <c:tickLblPos val="nextTo"/>
        <c:crossAx val="-2119558984"/>
        <c:crosses val="autoZero"/>
        <c:auto val="1"/>
        <c:lblAlgn val="ctr"/>
        <c:lblOffset val="100"/>
        <c:noMultiLvlLbl val="0"/>
      </c:catAx>
      <c:valAx>
        <c:axId val="-2119558984"/>
        <c:scaling>
          <c:orientation val="minMax"/>
          <c:max val="1"/>
        </c:scaling>
        <c:delete val="0"/>
        <c:axPos val="l"/>
        <c:numFmt formatCode="0%" sourceLinked="1"/>
        <c:majorTickMark val="out"/>
        <c:minorTickMark val="none"/>
        <c:tickLblPos val="nextTo"/>
        <c:crossAx val="-2119385624"/>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Husker ikke</c:v>
                </c:pt>
              </c:strCache>
            </c:strRef>
          </c:cat>
          <c:val>
            <c:numRef>
              <c:f>'Ark1'!$B$2:$B$4</c:f>
              <c:numCache>
                <c:formatCode>0%</c:formatCode>
                <c:ptCount val="3"/>
                <c:pt idx="0">
                  <c:v>0.79950186799501866</c:v>
                </c:pt>
                <c:pt idx="1">
                  <c:v>4.8567870485678705E-2</c:v>
                </c:pt>
                <c:pt idx="2">
                  <c:v>0.15193026151930261</c:v>
                </c:pt>
              </c:numCache>
            </c:numRef>
          </c:val>
          <c:extLst>
            <c:ext xmlns:c16="http://schemas.microsoft.com/office/drawing/2014/chart" uri="{C3380CC4-5D6E-409C-BE32-E72D297353CC}">
              <c16:uniqueId val="{00000000-CE0D-42A0-9206-34C1A0A6F65D}"/>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Ja</c:v>
                </c:pt>
                <c:pt idx="1">
                  <c:v>Nei</c:v>
                </c:pt>
                <c:pt idx="2">
                  <c:v>Husker ikke</c:v>
                </c:pt>
              </c:strCache>
            </c:strRef>
          </c:cat>
          <c:val>
            <c:numRef>
              <c:f>'Ark1'!$C$2:$C$4</c:f>
              <c:numCache>
                <c:formatCode>0%</c:formatCode>
                <c:ptCount val="3"/>
                <c:pt idx="0">
                  <c:v>0.78848728246318611</c:v>
                </c:pt>
                <c:pt idx="1">
                  <c:v>5.6224899598393573E-2</c:v>
                </c:pt>
                <c:pt idx="2">
                  <c:v>0.15528781793842034</c:v>
                </c:pt>
              </c:numCache>
            </c:numRef>
          </c:val>
          <c:extLst>
            <c:ext xmlns:c16="http://schemas.microsoft.com/office/drawing/2014/chart" uri="{C3380CC4-5D6E-409C-BE32-E72D297353CC}">
              <c16:uniqueId val="{00000000-B845-4235-A2EF-02A5DC76B99D}"/>
            </c:ext>
          </c:extLst>
        </c:ser>
        <c:dLbls>
          <c:showLegendKey val="0"/>
          <c:showVal val="0"/>
          <c:showCatName val="0"/>
          <c:showSerName val="0"/>
          <c:showPercent val="0"/>
          <c:showBubbleSize val="0"/>
        </c:dLbls>
        <c:gapWidth val="150"/>
        <c:overlap val="-30"/>
        <c:axId val="2100043240"/>
        <c:axId val="2117684568"/>
      </c:barChart>
      <c:catAx>
        <c:axId val="2100043240"/>
        <c:scaling>
          <c:orientation val="minMax"/>
        </c:scaling>
        <c:delete val="0"/>
        <c:axPos val="b"/>
        <c:numFmt formatCode="General" sourceLinked="0"/>
        <c:majorTickMark val="out"/>
        <c:minorTickMark val="none"/>
        <c:tickLblPos val="nextTo"/>
        <c:crossAx val="2117684568"/>
        <c:crosses val="autoZero"/>
        <c:auto val="1"/>
        <c:lblAlgn val="ctr"/>
        <c:lblOffset val="100"/>
        <c:noMultiLvlLbl val="0"/>
      </c:catAx>
      <c:valAx>
        <c:axId val="2117684568"/>
        <c:scaling>
          <c:orientation val="minMax"/>
          <c:max val="1"/>
        </c:scaling>
        <c:delete val="0"/>
        <c:axPos val="l"/>
        <c:numFmt formatCode="0%" sourceLinked="1"/>
        <c:majorTickMark val="out"/>
        <c:minorTickMark val="none"/>
        <c:tickLblPos val="nextTo"/>
        <c:crossAx val="210004324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Innholdet var ikke relevant</c:v>
                </c:pt>
                <c:pt idx="1">
                  <c:v>Fikk ikke e-post</c:v>
                </c:pt>
                <c:pt idx="2">
                  <c:v>Annet</c:v>
                </c:pt>
              </c:strCache>
            </c:strRef>
          </c:cat>
          <c:val>
            <c:numRef>
              <c:f>'Ark1'!$B$2:$B$4</c:f>
              <c:numCache>
                <c:formatCode>0%</c:formatCode>
                <c:ptCount val="3"/>
                <c:pt idx="0">
                  <c:v>0.46153846153846156</c:v>
                </c:pt>
                <c:pt idx="1">
                  <c:v>0.33333333333333331</c:v>
                </c:pt>
                <c:pt idx="2">
                  <c:v>0.20512820512820512</c:v>
                </c:pt>
              </c:numCache>
            </c:numRef>
          </c:val>
          <c:extLst>
            <c:ext xmlns:c16="http://schemas.microsoft.com/office/drawing/2014/chart" uri="{C3380CC4-5D6E-409C-BE32-E72D297353CC}">
              <c16:uniqueId val="{00000000-610E-4F79-AA27-9825B46073A2}"/>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Innholdet var ikke relevant</c:v>
                </c:pt>
                <c:pt idx="1">
                  <c:v>Fikk ikke e-post</c:v>
                </c:pt>
                <c:pt idx="2">
                  <c:v>Annet</c:v>
                </c:pt>
              </c:strCache>
            </c:strRef>
          </c:cat>
          <c:val>
            <c:numRef>
              <c:f>'Ark1'!$C$2:$C$4</c:f>
              <c:numCache>
                <c:formatCode>0%</c:formatCode>
                <c:ptCount val="3"/>
                <c:pt idx="0">
                  <c:v>0.40476190476190477</c:v>
                </c:pt>
                <c:pt idx="1">
                  <c:v>0.26190476190476192</c:v>
                </c:pt>
                <c:pt idx="2">
                  <c:v>0.33333333333333331</c:v>
                </c:pt>
              </c:numCache>
            </c:numRef>
          </c:val>
          <c:extLst>
            <c:ext xmlns:c16="http://schemas.microsoft.com/office/drawing/2014/chart" uri="{C3380CC4-5D6E-409C-BE32-E72D297353CC}">
              <c16:uniqueId val="{00000000-9711-44D3-B98B-80473E09A1FB}"/>
            </c:ext>
          </c:extLst>
        </c:ser>
        <c:dLbls>
          <c:showLegendKey val="0"/>
          <c:showVal val="0"/>
          <c:showCatName val="0"/>
          <c:showSerName val="0"/>
          <c:showPercent val="0"/>
          <c:showBubbleSize val="0"/>
        </c:dLbls>
        <c:gapWidth val="150"/>
        <c:overlap val="-50"/>
        <c:axId val="2078965336"/>
        <c:axId val="2117221048"/>
      </c:barChart>
      <c:catAx>
        <c:axId val="2078965336"/>
        <c:scaling>
          <c:orientation val="minMax"/>
        </c:scaling>
        <c:delete val="0"/>
        <c:axPos val="b"/>
        <c:numFmt formatCode="General" sourceLinked="0"/>
        <c:majorTickMark val="out"/>
        <c:minorTickMark val="none"/>
        <c:tickLblPos val="nextTo"/>
        <c:crossAx val="2117221048"/>
        <c:crosses val="autoZero"/>
        <c:auto val="1"/>
        <c:lblAlgn val="ctr"/>
        <c:lblOffset val="100"/>
        <c:noMultiLvlLbl val="0"/>
      </c:catAx>
      <c:valAx>
        <c:axId val="2117221048"/>
        <c:scaling>
          <c:orientation val="minMax"/>
          <c:max val="1"/>
        </c:scaling>
        <c:delete val="0"/>
        <c:axPos val="l"/>
        <c:numFmt formatCode="0%" sourceLinked="1"/>
        <c:majorTickMark val="out"/>
        <c:minorTickMark val="none"/>
        <c:tickLblPos val="nextTo"/>
        <c:crossAx val="207896533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'Ark1'!$B$2:$B$6</c:f>
              <c:numCache>
                <c:formatCode>0%</c:formatCode>
                <c:ptCount val="5"/>
                <c:pt idx="0">
                  <c:v>1.2480499219968799E-2</c:v>
                </c:pt>
                <c:pt idx="1">
                  <c:v>7.8003120124804995E-3</c:v>
                </c:pt>
                <c:pt idx="2">
                  <c:v>5.9282371294851796E-2</c:v>
                </c:pt>
                <c:pt idx="3">
                  <c:v>0.30889235569422779</c:v>
                </c:pt>
                <c:pt idx="4">
                  <c:v>0.6115444617784711</c:v>
                </c:pt>
              </c:numCache>
            </c:numRef>
          </c:val>
          <c:extLst>
            <c:ext xmlns:c16="http://schemas.microsoft.com/office/drawing/2014/chart" uri="{C3380CC4-5D6E-409C-BE32-E72D297353CC}">
              <c16:uniqueId val="{00000000-09C2-44A9-B397-786B6FF582C4}"/>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'Ark1'!$A$2:$A$6</c:f>
              <c:strCache>
                <c:ptCount val="5"/>
                <c:pt idx="0">
                  <c:v>Helt uenig</c:v>
                </c:pt>
                <c:pt idx="1">
                  <c:v>Delvis uenig</c:v>
                </c:pt>
                <c:pt idx="2">
                  <c:v>Verken eller</c:v>
                </c:pt>
                <c:pt idx="3">
                  <c:v>Delvis enig</c:v>
                </c:pt>
                <c:pt idx="4">
                  <c:v>Helt enig</c:v>
                </c:pt>
              </c:strCache>
            </c:strRef>
          </c:cat>
          <c:val>
            <c:numRef>
              <c:f>'Ark1'!$C$2:$C$6</c:f>
              <c:numCache>
                <c:formatCode>0%</c:formatCode>
                <c:ptCount val="5"/>
                <c:pt idx="0">
                  <c:v>1.5358361774744027E-2</c:v>
                </c:pt>
                <c:pt idx="1">
                  <c:v>6.8259385665529011E-3</c:v>
                </c:pt>
                <c:pt idx="2">
                  <c:v>6.655290102389079E-2</c:v>
                </c:pt>
                <c:pt idx="3">
                  <c:v>0.3174061433447099</c:v>
                </c:pt>
                <c:pt idx="4">
                  <c:v>0.59385665529010234</c:v>
                </c:pt>
              </c:numCache>
            </c:numRef>
          </c:val>
          <c:extLst>
            <c:ext xmlns:c16="http://schemas.microsoft.com/office/drawing/2014/chart" uri="{C3380CC4-5D6E-409C-BE32-E72D297353CC}">
              <c16:uniqueId val="{00000000-0DFE-4933-8AF0-E453EC40F842}"/>
            </c:ext>
          </c:extLst>
        </c:ser>
        <c:dLbls>
          <c:showLegendKey val="0"/>
          <c:showVal val="0"/>
          <c:showCatName val="0"/>
          <c:showSerName val="0"/>
          <c:showPercent val="0"/>
          <c:showBubbleSize val="0"/>
        </c:dLbls>
        <c:gapWidth val="150"/>
        <c:overlap val="-30"/>
        <c:axId val="2117240504"/>
        <c:axId val="2118068568"/>
      </c:barChart>
      <c:catAx>
        <c:axId val="2117240504"/>
        <c:scaling>
          <c:orientation val="minMax"/>
        </c:scaling>
        <c:delete val="0"/>
        <c:axPos val="b"/>
        <c:numFmt formatCode="General" sourceLinked="0"/>
        <c:majorTickMark val="out"/>
        <c:minorTickMark val="none"/>
        <c:tickLblPos val="nextTo"/>
        <c:crossAx val="2118068568"/>
        <c:crosses val="autoZero"/>
        <c:auto val="1"/>
        <c:lblAlgn val="ctr"/>
        <c:lblOffset val="100"/>
        <c:noMultiLvlLbl val="0"/>
      </c:catAx>
      <c:valAx>
        <c:axId val="2118068568"/>
        <c:scaling>
          <c:orientation val="minMax"/>
          <c:max val="1"/>
        </c:scaling>
        <c:delete val="0"/>
        <c:axPos val="l"/>
        <c:numFmt formatCode="0%" sourceLinked="1"/>
        <c:majorTickMark val="out"/>
        <c:minorTickMark val="none"/>
        <c:tickLblPos val="nextTo"/>
        <c:crossAx val="2117240504"/>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'Ark1'!$B$2:$B$6</c:f>
              <c:numCache>
                <c:formatCode>0%</c:formatCode>
                <c:ptCount val="5"/>
                <c:pt idx="0">
                  <c:v>7.8003120124804995E-3</c:v>
                </c:pt>
                <c:pt idx="1">
                  <c:v>1.7160686427457099E-2</c:v>
                </c:pt>
                <c:pt idx="2">
                  <c:v>0.24804992199687986</c:v>
                </c:pt>
                <c:pt idx="3">
                  <c:v>0.34009360374414976</c:v>
                </c:pt>
                <c:pt idx="4">
                  <c:v>0.38689547581903277</c:v>
                </c:pt>
              </c:numCache>
            </c:numRef>
          </c:val>
          <c:extLst>
            <c:ext xmlns:c16="http://schemas.microsoft.com/office/drawing/2014/chart" uri="{C3380CC4-5D6E-409C-BE32-E72D297353CC}">
              <c16:uniqueId val="{00000000-1702-4103-AB89-7ED2A4D5792F}"/>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'Ark1'!$A$2:$A$6</c:f>
              <c:strCache>
                <c:ptCount val="5"/>
                <c:pt idx="0">
                  <c:v>Helt uenig</c:v>
                </c:pt>
                <c:pt idx="1">
                  <c:v>Delvis uenig</c:v>
                </c:pt>
                <c:pt idx="2">
                  <c:v>Verken eller</c:v>
                </c:pt>
                <c:pt idx="3">
                  <c:v>Delvis enig</c:v>
                </c:pt>
                <c:pt idx="4">
                  <c:v>Helt enig</c:v>
                </c:pt>
              </c:strCache>
            </c:strRef>
          </c:cat>
          <c:val>
            <c:numRef>
              <c:f>'Ark1'!$C$2:$C$6</c:f>
              <c:numCache>
                <c:formatCode>0%</c:formatCode>
                <c:ptCount val="5"/>
                <c:pt idx="0">
                  <c:v>1.3651877133105802E-2</c:v>
                </c:pt>
                <c:pt idx="1">
                  <c:v>1.7064846416382253E-2</c:v>
                </c:pt>
                <c:pt idx="2">
                  <c:v>0.28839590443686008</c:v>
                </c:pt>
                <c:pt idx="3">
                  <c:v>0.29351535836177473</c:v>
                </c:pt>
                <c:pt idx="4">
                  <c:v>0.38737201365187712</c:v>
                </c:pt>
              </c:numCache>
            </c:numRef>
          </c:val>
          <c:extLst>
            <c:ext xmlns:c16="http://schemas.microsoft.com/office/drawing/2014/chart" uri="{C3380CC4-5D6E-409C-BE32-E72D297353CC}">
              <c16:uniqueId val="{00000000-A6AC-4A66-BAF6-AA749ADAA5B9}"/>
            </c:ext>
          </c:extLst>
        </c:ser>
        <c:dLbls>
          <c:showLegendKey val="0"/>
          <c:showVal val="0"/>
          <c:showCatName val="0"/>
          <c:showSerName val="0"/>
          <c:showPercent val="0"/>
          <c:showBubbleSize val="0"/>
        </c:dLbls>
        <c:gapWidth val="150"/>
        <c:overlap val="-30"/>
        <c:axId val="-2061281176"/>
        <c:axId val="-2061092552"/>
      </c:barChart>
      <c:catAx>
        <c:axId val="-2061281176"/>
        <c:scaling>
          <c:orientation val="minMax"/>
        </c:scaling>
        <c:delete val="0"/>
        <c:axPos val="b"/>
        <c:numFmt formatCode="General" sourceLinked="0"/>
        <c:majorTickMark val="out"/>
        <c:minorTickMark val="none"/>
        <c:tickLblPos val="nextTo"/>
        <c:crossAx val="-2061092552"/>
        <c:crosses val="autoZero"/>
        <c:auto val="1"/>
        <c:lblAlgn val="ctr"/>
        <c:lblOffset val="100"/>
        <c:noMultiLvlLbl val="0"/>
      </c:catAx>
      <c:valAx>
        <c:axId val="-2061092552"/>
        <c:scaling>
          <c:orientation val="minMax"/>
          <c:max val="1"/>
        </c:scaling>
        <c:delete val="0"/>
        <c:axPos val="l"/>
        <c:numFmt formatCode="0%" sourceLinked="1"/>
        <c:majorTickMark val="out"/>
        <c:minorTickMark val="none"/>
        <c:tickLblPos val="nextTo"/>
        <c:crossAx val="-206128117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B8CEE5"/>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Helt uenig</c:v>
                </c:pt>
                <c:pt idx="1">
                  <c:v>Delvis uenig</c:v>
                </c:pt>
                <c:pt idx="2">
                  <c:v>Verken eller</c:v>
                </c:pt>
                <c:pt idx="3">
                  <c:v>Delvis enig</c:v>
                </c:pt>
                <c:pt idx="4">
                  <c:v>Helt enig</c:v>
                </c:pt>
              </c:strCache>
            </c:strRef>
          </c:cat>
          <c:val>
            <c:numRef>
              <c:f>'Ark1'!$B$2:$B$6</c:f>
              <c:numCache>
                <c:formatCode>0%</c:formatCode>
                <c:ptCount val="5"/>
                <c:pt idx="0">
                  <c:v>7.8003120124804995E-3</c:v>
                </c:pt>
                <c:pt idx="1">
                  <c:v>2.6521060842433698E-2</c:v>
                </c:pt>
                <c:pt idx="2">
                  <c:v>0.11856474258970359</c:v>
                </c:pt>
                <c:pt idx="3">
                  <c:v>0.34789391575663026</c:v>
                </c:pt>
                <c:pt idx="4">
                  <c:v>0.49921996879875197</c:v>
                </c:pt>
              </c:numCache>
            </c:numRef>
          </c:val>
          <c:extLst>
            <c:ext xmlns:c16="http://schemas.microsoft.com/office/drawing/2014/chart" uri="{C3380CC4-5D6E-409C-BE32-E72D297353CC}">
              <c16:uniqueId val="{00000000-2E4E-4B43-A887-5F206175F4B0}"/>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'Ark1'!$A$2:$A$6</c:f>
              <c:strCache>
                <c:ptCount val="5"/>
                <c:pt idx="0">
                  <c:v>Helt uenig</c:v>
                </c:pt>
                <c:pt idx="1">
                  <c:v>Delvis uenig</c:v>
                </c:pt>
                <c:pt idx="2">
                  <c:v>Verken eller</c:v>
                </c:pt>
                <c:pt idx="3">
                  <c:v>Delvis enig</c:v>
                </c:pt>
                <c:pt idx="4">
                  <c:v>Helt enig</c:v>
                </c:pt>
              </c:strCache>
            </c:strRef>
          </c:cat>
          <c:val>
            <c:numRef>
              <c:f>'Ark1'!$C$2:$C$6</c:f>
              <c:numCache>
                <c:formatCode>0%</c:formatCode>
                <c:ptCount val="5"/>
                <c:pt idx="0">
                  <c:v>1.0238907849829351E-2</c:v>
                </c:pt>
                <c:pt idx="1">
                  <c:v>1.7064846416382253E-2</c:v>
                </c:pt>
                <c:pt idx="2">
                  <c:v>0.13822525597269625</c:v>
                </c:pt>
                <c:pt idx="3">
                  <c:v>0.32764505119453924</c:v>
                </c:pt>
                <c:pt idx="4">
                  <c:v>0.50682593856655289</c:v>
                </c:pt>
              </c:numCache>
            </c:numRef>
          </c:val>
          <c:extLst>
            <c:ext xmlns:c16="http://schemas.microsoft.com/office/drawing/2014/chart" uri="{C3380CC4-5D6E-409C-BE32-E72D297353CC}">
              <c16:uniqueId val="{00000000-B84B-41BD-A22D-254A6F567283}"/>
            </c:ext>
          </c:extLst>
        </c:ser>
        <c:dLbls>
          <c:showLegendKey val="0"/>
          <c:showVal val="0"/>
          <c:showCatName val="0"/>
          <c:showSerName val="0"/>
          <c:showPercent val="0"/>
          <c:showBubbleSize val="0"/>
        </c:dLbls>
        <c:gapWidth val="150"/>
        <c:overlap val="-30"/>
        <c:axId val="-2119385624"/>
        <c:axId val="-2119558984"/>
      </c:barChart>
      <c:catAx>
        <c:axId val="-2119385624"/>
        <c:scaling>
          <c:orientation val="minMax"/>
        </c:scaling>
        <c:delete val="0"/>
        <c:axPos val="b"/>
        <c:numFmt formatCode="General" sourceLinked="0"/>
        <c:majorTickMark val="out"/>
        <c:minorTickMark val="none"/>
        <c:tickLblPos val="nextTo"/>
        <c:crossAx val="-2119558984"/>
        <c:crosses val="autoZero"/>
        <c:auto val="1"/>
        <c:lblAlgn val="ctr"/>
        <c:lblOffset val="100"/>
        <c:noMultiLvlLbl val="0"/>
      </c:catAx>
      <c:valAx>
        <c:axId val="-2119558984"/>
        <c:scaling>
          <c:orientation val="minMax"/>
          <c:max val="1"/>
        </c:scaling>
        <c:delete val="0"/>
        <c:axPos val="l"/>
        <c:numFmt formatCode="0%" sourceLinked="1"/>
        <c:majorTickMark val="out"/>
        <c:minorTickMark val="none"/>
        <c:tickLblPos val="nextTo"/>
        <c:crossAx val="-2119385624"/>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Når jeg har søkt studieplass (15. april)</c:v>
                </c:pt>
                <c:pt idx="1">
                  <c:v>Når jeg får tilbud om studieplass</c:v>
                </c:pt>
                <c:pt idx="2">
                  <c:v>Når jeg har takket ja til studieplass</c:v>
                </c:pt>
                <c:pt idx="3">
                  <c:v>Like før studiestart i august</c:v>
                </c:pt>
                <c:pt idx="4">
                  <c:v>Underveis i studiestart (første uke)</c:v>
                </c:pt>
              </c:strCache>
            </c:strRef>
          </c:cat>
          <c:val>
            <c:numRef>
              <c:f>'Ark1'!$B$2:$B$6</c:f>
              <c:numCache>
                <c:formatCode>0%</c:formatCode>
                <c:ptCount val="5"/>
                <c:pt idx="0">
                  <c:v>0.42283563362609788</c:v>
                </c:pt>
                <c:pt idx="1">
                  <c:v>0.76662484316185697</c:v>
                </c:pt>
                <c:pt idx="2">
                  <c:v>0.70388958594730233</c:v>
                </c:pt>
                <c:pt idx="3">
                  <c:v>0.63739021329987455</c:v>
                </c:pt>
                <c:pt idx="4">
                  <c:v>0.3713927227101631</c:v>
                </c:pt>
              </c:numCache>
            </c:numRef>
          </c:val>
          <c:extLst>
            <c:ext xmlns:c16="http://schemas.microsoft.com/office/drawing/2014/chart" uri="{C3380CC4-5D6E-409C-BE32-E72D297353CC}">
              <c16:uniqueId val="{00000000-1834-445B-BB35-A04DFAF45565}"/>
            </c:ext>
          </c:extLst>
        </c:ser>
        <c:ser>
          <c:idx val="1"/>
          <c:order val="1"/>
          <c:tx>
            <c:strRef>
              <c:f>'Ark1'!$C$1</c:f>
              <c:strCache>
                <c:ptCount val="1"/>
                <c:pt idx="0">
                  <c:v>2024</c:v>
                </c:pt>
              </c:strCache>
            </c:strRef>
          </c:tx>
          <c:spPr>
            <a:solidFill>
              <a:srgbClr val="C8102E"/>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'Ark1'!$A$2:$A$6</c:f>
              <c:strCache>
                <c:ptCount val="5"/>
                <c:pt idx="0">
                  <c:v>Når jeg har søkt studieplass (15. april)</c:v>
                </c:pt>
                <c:pt idx="1">
                  <c:v>Når jeg får tilbud om studieplass</c:v>
                </c:pt>
                <c:pt idx="2">
                  <c:v>Når jeg har takket ja til studieplass</c:v>
                </c:pt>
                <c:pt idx="3">
                  <c:v>Like før studiestart i august</c:v>
                </c:pt>
                <c:pt idx="4">
                  <c:v>Underveis i studiestart (første uke)</c:v>
                </c:pt>
              </c:strCache>
            </c:strRef>
          </c:cat>
          <c:val>
            <c:numRef>
              <c:f>'Ark1'!$C$2:$C$6</c:f>
              <c:numCache>
                <c:formatCode>0%</c:formatCode>
                <c:ptCount val="5"/>
                <c:pt idx="0">
                  <c:v>0.40460081190798375</c:v>
                </c:pt>
                <c:pt idx="1">
                  <c:v>0.77537212449255755</c:v>
                </c:pt>
                <c:pt idx="2">
                  <c:v>0.66982408660351822</c:v>
                </c:pt>
                <c:pt idx="3">
                  <c:v>0.58051420838971579</c:v>
                </c:pt>
                <c:pt idx="4">
                  <c:v>0.36265223274695535</c:v>
                </c:pt>
              </c:numCache>
            </c:numRef>
          </c:val>
          <c:extLst>
            <c:ext xmlns:c16="http://schemas.microsoft.com/office/drawing/2014/chart" uri="{C3380CC4-5D6E-409C-BE32-E72D297353CC}">
              <c16:uniqueId val="{00000000-46D8-4EEE-B25B-9C6A1411E431}"/>
            </c:ext>
          </c:extLst>
        </c:ser>
        <c:dLbls>
          <c:showLegendKey val="0"/>
          <c:showVal val="0"/>
          <c:showCatName val="0"/>
          <c:showSerName val="0"/>
          <c:showPercent val="0"/>
          <c:showBubbleSize val="0"/>
        </c:dLbls>
        <c:gapWidth val="150"/>
        <c:overlap val="-30"/>
        <c:axId val="-2060594648"/>
        <c:axId val="-2060591608"/>
      </c:barChart>
      <c:catAx>
        <c:axId val="-2060594648"/>
        <c:scaling>
          <c:orientation val="minMax"/>
        </c:scaling>
        <c:delete val="0"/>
        <c:axPos val="l"/>
        <c:numFmt formatCode="General" sourceLinked="0"/>
        <c:majorTickMark val="out"/>
        <c:minorTickMark val="none"/>
        <c:tickLblPos val="nextTo"/>
        <c:crossAx val="-2060591608"/>
        <c:crosses val="autoZero"/>
        <c:auto val="1"/>
        <c:lblAlgn val="ctr"/>
        <c:lblOffset val="100"/>
        <c:noMultiLvlLbl val="0"/>
      </c:catAx>
      <c:valAx>
        <c:axId val="-2060591608"/>
        <c:scaling>
          <c:orientation val="minMax"/>
          <c:max val="1"/>
        </c:scaling>
        <c:delete val="0"/>
        <c:axPos val="b"/>
        <c:numFmt formatCode="0%" sourceLinked="1"/>
        <c:majorTickMark val="out"/>
        <c:minorTickMark val="none"/>
        <c:tickLblPos val="nextTo"/>
        <c:crossAx val="-2060594648"/>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'Ark1'!$A$2:$A$11</c:f>
              <c:strCache>
                <c:ptCount val="10"/>
                <c:pt idx="0">
                  <c:v>Deltok ikke på noen tiltak / arrangementer</c:v>
                </c:pt>
                <c:pt idx="1">
                  <c:v>Annet</c:v>
                </c:pt>
                <c:pt idx="2">
                  <c:v>Var innom Studenthub</c:v>
                </c:pt>
                <c:pt idx="3">
                  <c:v>Var innom Tjenestetorget</c:v>
                </c:pt>
                <c:pt idx="4">
                  <c:v>Arrangementer som fakultetet arrangerte (faglige arrangementer)</c:v>
                </c:pt>
                <c:pt idx="5">
                  <c:v>Arrangementer på plenen Kr.sand campus/utenfor Bluebox 11. august etter åpningsseremonien</c:v>
                </c:pt>
                <c:pt idx="6">
                  <c:v>Besøke fakultets-teltet ditt</c:v>
                </c:pt>
                <c:pt idx="7">
                  <c:v>Arrangementer sammen med din faddergruppe</c:v>
                </c:pt>
                <c:pt idx="8">
                  <c:v>Åpningsseremoni</c:v>
                </c:pt>
                <c:pt idx="9">
                  <c:v>Oppstartsmøte</c:v>
                </c:pt>
              </c:strCache>
            </c:strRef>
          </c:cat>
          <c:val>
            <c:numRef>
              <c:f>'Ark1'!$B$2:$B$11</c:f>
              <c:numCache>
                <c:formatCode>0%</c:formatCode>
                <c:ptCount val="10"/>
                <c:pt idx="0">
                  <c:v>4.5226130653266333E-2</c:v>
                </c:pt>
                <c:pt idx="1">
                  <c:v>1.507537688442211E-2</c:v>
                </c:pt>
                <c:pt idx="2">
                  <c:v>9.6733668341708545E-2</c:v>
                </c:pt>
                <c:pt idx="3">
                  <c:v>0.11683417085427136</c:v>
                </c:pt>
                <c:pt idx="4">
                  <c:v>0.17211055276381909</c:v>
                </c:pt>
                <c:pt idx="5">
                  <c:v>0.27010050251256279</c:v>
                </c:pt>
                <c:pt idx="6">
                  <c:v>0.37939698492462309</c:v>
                </c:pt>
                <c:pt idx="7">
                  <c:v>0.70979899497487442</c:v>
                </c:pt>
                <c:pt idx="8">
                  <c:v>0.78140703517587939</c:v>
                </c:pt>
                <c:pt idx="9">
                  <c:v>0.81281407035175879</c:v>
                </c:pt>
              </c:numCache>
            </c:numRef>
          </c:val>
          <c:extLst>
            <c:ext xmlns:c16="http://schemas.microsoft.com/office/drawing/2014/chart" uri="{C3380CC4-5D6E-409C-BE32-E72D297353CC}">
              <c16:uniqueId val="{00000000-F3E0-47D8-B0A0-1C8BD55368DC}"/>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'Ark1'!$A$2:$A$11</c:f>
              <c:strCache>
                <c:ptCount val="10"/>
                <c:pt idx="0">
                  <c:v>Deltok ikke på noen tiltak / arrangementer</c:v>
                </c:pt>
                <c:pt idx="1">
                  <c:v>Annet</c:v>
                </c:pt>
                <c:pt idx="2">
                  <c:v>Var innom Studenthub</c:v>
                </c:pt>
                <c:pt idx="3">
                  <c:v>Var innom Tjenestetorget</c:v>
                </c:pt>
                <c:pt idx="4">
                  <c:v>Arrangementer som fakultetet arrangerte (faglige arrangementer)</c:v>
                </c:pt>
                <c:pt idx="5">
                  <c:v>Arrangementer på plenen Kr.sand campus/utenfor Bluebox 11. august etter åpningsseremonien</c:v>
                </c:pt>
                <c:pt idx="6">
                  <c:v>Besøke fakultets-teltet ditt</c:v>
                </c:pt>
                <c:pt idx="7">
                  <c:v>Arrangementer sammen med din faddergruppe</c:v>
                </c:pt>
                <c:pt idx="8">
                  <c:v>Åpningsseremoni</c:v>
                </c:pt>
                <c:pt idx="9">
                  <c:v>Oppstartsmøte</c:v>
                </c:pt>
              </c:strCache>
            </c:strRef>
          </c:cat>
          <c:val>
            <c:numRef>
              <c:f>'Ark1'!$C$2:$C$11</c:f>
              <c:numCache>
                <c:formatCode>0%</c:formatCode>
                <c:ptCount val="10"/>
                <c:pt idx="0">
                  <c:v>4.3360433604336043E-2</c:v>
                </c:pt>
                <c:pt idx="1">
                  <c:v>2.1680216802168022E-2</c:v>
                </c:pt>
                <c:pt idx="2">
                  <c:v>9.8915989159891596E-2</c:v>
                </c:pt>
                <c:pt idx="3">
                  <c:v>9.4850948509485097E-2</c:v>
                </c:pt>
                <c:pt idx="4">
                  <c:v>0.18970189701897019</c:v>
                </c:pt>
                <c:pt idx="5">
                  <c:v>0.26693766937669378</c:v>
                </c:pt>
                <c:pt idx="6">
                  <c:v>0.36043360433604338</c:v>
                </c:pt>
                <c:pt idx="7">
                  <c:v>0.72086720867208676</c:v>
                </c:pt>
                <c:pt idx="8">
                  <c:v>0.77371273712737132</c:v>
                </c:pt>
                <c:pt idx="9">
                  <c:v>0.81029810298102978</c:v>
                </c:pt>
              </c:numCache>
            </c:numRef>
          </c:val>
          <c:extLst>
            <c:ext xmlns:c16="http://schemas.microsoft.com/office/drawing/2014/chart" uri="{C3380CC4-5D6E-409C-BE32-E72D297353CC}">
              <c16:uniqueId val="{00000001-F3E0-47D8-B0A0-1C8BD55368DC}"/>
            </c:ext>
          </c:extLst>
        </c:ser>
        <c:dLbls>
          <c:showLegendKey val="0"/>
          <c:showVal val="0"/>
          <c:showCatName val="0"/>
          <c:showSerName val="0"/>
          <c:showPercent val="0"/>
          <c:showBubbleSize val="0"/>
        </c:dLbls>
        <c:gapWidth val="150"/>
        <c:overlap val="-80"/>
        <c:axId val="-2119758136"/>
        <c:axId val="-2136102536"/>
      </c:barChart>
      <c:catAx>
        <c:axId val="-2119758136"/>
        <c:scaling>
          <c:orientation val="minMax"/>
        </c:scaling>
        <c:delete val="0"/>
        <c:axPos val="l"/>
        <c:numFmt formatCode="General" sourceLinked="1"/>
        <c:majorTickMark val="out"/>
        <c:minorTickMark val="none"/>
        <c:tickLblPos val="nextTo"/>
        <c:crossAx val="-2136102536"/>
        <c:crosses val="autoZero"/>
        <c:auto val="1"/>
        <c:lblAlgn val="ctr"/>
        <c:lblOffset val="100"/>
        <c:noMultiLvlLbl val="0"/>
      </c:catAx>
      <c:valAx>
        <c:axId val="-2136102536"/>
        <c:scaling>
          <c:orientation val="minMax"/>
          <c:max val="1"/>
        </c:scaling>
        <c:delete val="0"/>
        <c:axPos val="b"/>
        <c:numFmt formatCode="0%" sourceLinked="1"/>
        <c:majorTickMark val="out"/>
        <c:minorTickMark val="none"/>
        <c:tickLblPos val="nextTo"/>
        <c:crossAx val="-2119758136"/>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100">
          <a:solidFill>
            <a:srgbClr val="131E29"/>
          </a:solidFill>
        </a:defRPr>
      </a:pPr>
      <a:endParaRPr lang="nb-NO"/>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2025</c:v>
                </c:pt>
              </c:strCache>
            </c:strRef>
          </c:tx>
          <c:spPr>
            <a:solidFill>
              <a:srgbClr val="131E29"/>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Totalt sett</c:v>
                </c:pt>
                <c:pt idx="1">
                  <c:v>Informasjonen rundt fadderordningen og arrangementene</c:v>
                </c:pt>
                <c:pt idx="2">
                  <c:v>Fadderarrangementene</c:v>
                </c:pt>
                <c:pt idx="3">
                  <c:v>Sammensetningen av faddergruppa di</c:v>
                </c:pt>
                <c:pt idx="4">
                  <c:v>Første møte med din fadder (digitalt)</c:v>
                </c:pt>
                <c:pt idx="5">
                  <c:v>Fadderen du fikk tildelt</c:v>
                </c:pt>
              </c:strCache>
            </c:strRef>
          </c:cat>
          <c:val>
            <c:numRef>
              <c:f>Sheet1!$B$2:$B$7</c:f>
              <c:numCache>
                <c:formatCode>General</c:formatCode>
                <c:ptCount val="6"/>
                <c:pt idx="0">
                  <c:v>73</c:v>
                </c:pt>
                <c:pt idx="1">
                  <c:v>68</c:v>
                </c:pt>
                <c:pt idx="2">
                  <c:v>69</c:v>
                </c:pt>
                <c:pt idx="3">
                  <c:v>69</c:v>
                </c:pt>
                <c:pt idx="4">
                  <c:v>76</c:v>
                </c:pt>
                <c:pt idx="5">
                  <c:v>77</c:v>
                </c:pt>
              </c:numCache>
            </c:numRef>
          </c:val>
          <c:extLst>
            <c:ext xmlns:c16="http://schemas.microsoft.com/office/drawing/2014/chart" uri="{C3380CC4-5D6E-409C-BE32-E72D297353CC}">
              <c16:uniqueId val="{00000000-3919-43E1-BF03-F849978E0812}"/>
            </c:ext>
          </c:extLst>
        </c:ser>
        <c:ser>
          <c:idx val="1"/>
          <c:order val="1"/>
          <c:tx>
            <c:strRef>
              <c:f>Sheet1!$C$1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Totalt sett</c:v>
                </c:pt>
                <c:pt idx="1">
                  <c:v>Informasjonen rundt fadderordningen og arrangementene</c:v>
                </c:pt>
                <c:pt idx="2">
                  <c:v>Fadderarrangementene</c:v>
                </c:pt>
                <c:pt idx="3">
                  <c:v>Sammensetningen av faddergruppa di</c:v>
                </c:pt>
                <c:pt idx="4">
                  <c:v>Første møte med din fadder (digitalt)</c:v>
                </c:pt>
                <c:pt idx="5">
                  <c:v>Fadderen du fikk tildelt</c:v>
                </c:pt>
              </c:strCache>
            </c:strRef>
          </c:cat>
          <c:val>
            <c:numRef>
              <c:f>Sheet1!$C$2:$C$7</c:f>
              <c:numCache>
                <c:formatCode>General</c:formatCode>
                <c:ptCount val="6"/>
                <c:pt idx="0">
                  <c:v>74</c:v>
                </c:pt>
                <c:pt idx="1">
                  <c:v>67</c:v>
                </c:pt>
                <c:pt idx="2">
                  <c:v>70</c:v>
                </c:pt>
                <c:pt idx="3">
                  <c:v>72</c:v>
                </c:pt>
                <c:pt idx="4">
                  <c:v>76</c:v>
                </c:pt>
                <c:pt idx="5">
                  <c:v>77</c:v>
                </c:pt>
              </c:numCache>
            </c:numRef>
          </c:val>
          <c:extLst>
            <c:ext xmlns:c16="http://schemas.microsoft.com/office/drawing/2014/chart" uri="{C3380CC4-5D6E-409C-BE32-E72D297353CC}">
              <c16:uniqueId val="{00000001-3919-43E1-BF03-F849978E0812}"/>
            </c:ext>
          </c:extLst>
        </c:ser>
        <c:dLbls>
          <c:showLegendKey val="0"/>
          <c:showVal val="0"/>
          <c:showCatName val="0"/>
          <c:showSerName val="0"/>
          <c:showPercent val="0"/>
          <c:showBubbleSize val="0"/>
        </c:dLbls>
        <c:gapWidth val="150"/>
        <c:overlap val="-30"/>
        <c:axId val="-2083516888"/>
        <c:axId val="-2078214040"/>
      </c:barChart>
      <c:catAx>
        <c:axId val="-2083516888"/>
        <c:scaling>
          <c:orientation val="minMax"/>
        </c:scaling>
        <c:delete val="0"/>
        <c:axPos val="l"/>
        <c:numFmt formatCode="General" sourceLinked="0"/>
        <c:majorTickMark val="out"/>
        <c:minorTickMark val="none"/>
        <c:tickLblPos val="nextTo"/>
        <c:crossAx val="-2078214040"/>
        <c:crosses val="autoZero"/>
        <c:auto val="1"/>
        <c:lblAlgn val="ctr"/>
        <c:lblOffset val="100"/>
        <c:noMultiLvlLbl val="0"/>
      </c:catAx>
      <c:valAx>
        <c:axId val="-2078214040"/>
        <c:scaling>
          <c:orientation val="minMax"/>
          <c:max val="100"/>
          <c:min val="0"/>
        </c:scaling>
        <c:delete val="0"/>
        <c:axPos val="b"/>
        <c:numFmt formatCode="General" sourceLinked="1"/>
        <c:majorTickMark val="out"/>
        <c:minorTickMark val="none"/>
        <c:tickLblPos val="nextTo"/>
        <c:crossAx val="-2083516888"/>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Fysisk på campus 11. august</c:v>
                </c:pt>
                <c:pt idx="1">
                  <c:v>Digitalt uken før studiestart</c:v>
                </c:pt>
                <c:pt idx="2">
                  <c:v>Annet</c:v>
                </c:pt>
              </c:strCache>
            </c:strRef>
          </c:cat>
          <c:val>
            <c:numRef>
              <c:f>'Ark1'!$B$2:$B$4</c:f>
              <c:numCache>
                <c:formatCode>0%</c:formatCode>
                <c:ptCount val="3"/>
                <c:pt idx="0">
                  <c:v>0.15044247787610621</c:v>
                </c:pt>
                <c:pt idx="1">
                  <c:v>0.8070796460176991</c:v>
                </c:pt>
                <c:pt idx="2">
                  <c:v>4.247787610619469E-2</c:v>
                </c:pt>
              </c:numCache>
            </c:numRef>
          </c:val>
          <c:extLst>
            <c:ext xmlns:c16="http://schemas.microsoft.com/office/drawing/2014/chart" uri="{C3380CC4-5D6E-409C-BE32-E72D297353CC}">
              <c16:uniqueId val="{00000000-3B01-45EA-845D-3D38E8735146}"/>
            </c:ext>
          </c:extLst>
        </c:ser>
        <c:ser>
          <c:idx val="1"/>
          <c:order val="1"/>
          <c:tx>
            <c:strRef>
              <c:f>'Ark1'!$C$1</c:f>
              <c:strCache>
                <c:ptCount val="1"/>
                <c:pt idx="0">
                  <c:v>2024</c:v>
                </c:pt>
              </c:strCache>
            </c:strRef>
          </c:tx>
          <c:spPr>
            <a:solidFill>
              <a:srgbClr val="C8102E"/>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Fysisk på campus 11. august</c:v>
                </c:pt>
                <c:pt idx="1">
                  <c:v>Digitalt uken før studiestart</c:v>
                </c:pt>
                <c:pt idx="2">
                  <c:v>Annet</c:v>
                </c:pt>
              </c:strCache>
            </c:strRef>
          </c:cat>
          <c:val>
            <c:numRef>
              <c:f>'Ark1'!$C$2:$C$4</c:f>
              <c:numCache>
                <c:formatCode>0%</c:formatCode>
                <c:ptCount val="3"/>
                <c:pt idx="0">
                  <c:v>0.17702448210922786</c:v>
                </c:pt>
                <c:pt idx="1">
                  <c:v>0.78907721280602638</c:v>
                </c:pt>
                <c:pt idx="2">
                  <c:v>3.3898305084745763E-2</c:v>
                </c:pt>
              </c:numCache>
            </c:numRef>
          </c:val>
          <c:extLst>
            <c:ext xmlns:c16="http://schemas.microsoft.com/office/drawing/2014/chart" uri="{C3380CC4-5D6E-409C-BE32-E72D297353CC}">
              <c16:uniqueId val="{00000000-9F04-40C2-93FD-5C04B4C8F19F}"/>
            </c:ext>
          </c:extLst>
        </c:ser>
        <c:dLbls>
          <c:showLegendKey val="0"/>
          <c:showVal val="0"/>
          <c:showCatName val="0"/>
          <c:showSerName val="0"/>
          <c:showPercent val="0"/>
          <c:showBubbleSize val="0"/>
        </c:dLbls>
        <c:gapWidth val="150"/>
        <c:overlap val="-30"/>
        <c:axId val="-2061326744"/>
        <c:axId val="-2081877640"/>
      </c:barChart>
      <c:catAx>
        <c:axId val="-2061326744"/>
        <c:scaling>
          <c:orientation val="minMax"/>
        </c:scaling>
        <c:delete val="0"/>
        <c:axPos val="b"/>
        <c:numFmt formatCode="General" sourceLinked="0"/>
        <c:majorTickMark val="out"/>
        <c:minorTickMark val="none"/>
        <c:tickLblPos val="nextTo"/>
        <c:crossAx val="-2081877640"/>
        <c:crosses val="autoZero"/>
        <c:auto val="1"/>
        <c:lblAlgn val="ctr"/>
        <c:lblOffset val="100"/>
        <c:noMultiLvlLbl val="0"/>
      </c:catAx>
      <c:valAx>
        <c:axId val="-2081877640"/>
        <c:scaling>
          <c:orientation val="minMax"/>
          <c:max val="1"/>
        </c:scaling>
        <c:delete val="0"/>
        <c:axPos val="l"/>
        <c:numFmt formatCode="0%" sourceLinked="1"/>
        <c:majorTickMark val="out"/>
        <c:minorTickMark val="none"/>
        <c:tickLblPos val="nextTo"/>
        <c:crossAx val="-2061326744"/>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Ble kontaktet</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Søndagen før studiestart</c:v>
                </c:pt>
                <c:pt idx="1">
                  <c:v>Lørdagen før studiestart</c:v>
                </c:pt>
                <c:pt idx="2">
                  <c:v>Fredagen før studiestart</c:v>
                </c:pt>
                <c:pt idx="3">
                  <c:v>Torsdagen før studiestart</c:v>
                </c:pt>
                <c:pt idx="4">
                  <c:v>Onsdagen før studiestart, eller tidligere</c:v>
                </c:pt>
                <c:pt idx="5">
                  <c:v>Ønsket ikke fadder</c:v>
                </c:pt>
              </c:strCache>
            </c:strRef>
          </c:cat>
          <c:val>
            <c:numRef>
              <c:f>'Ark1'!$B$2:$B$7</c:f>
              <c:numCache>
                <c:formatCode>0%</c:formatCode>
                <c:ptCount val="6"/>
                <c:pt idx="0">
                  <c:v>0.13774597495527727</c:v>
                </c:pt>
                <c:pt idx="1">
                  <c:v>0.17173524150268335</c:v>
                </c:pt>
                <c:pt idx="2">
                  <c:v>0.25223613595706618</c:v>
                </c:pt>
                <c:pt idx="3">
                  <c:v>0.25760286225402507</c:v>
                </c:pt>
                <c:pt idx="4">
                  <c:v>0.17352415026833631</c:v>
                </c:pt>
                <c:pt idx="5">
                  <c:v>7.1556350626118068E-3</c:v>
                </c:pt>
              </c:numCache>
            </c:numRef>
          </c:val>
          <c:extLst>
            <c:ext xmlns:c16="http://schemas.microsoft.com/office/drawing/2014/chart" uri="{C3380CC4-5D6E-409C-BE32-E72D297353CC}">
              <c16:uniqueId val="{00000000-62A7-455F-83AA-609CD88AF0AF}"/>
            </c:ext>
          </c:extLst>
        </c:ser>
        <c:ser>
          <c:idx val="1"/>
          <c:order val="1"/>
          <c:tx>
            <c:strRef>
              <c:f>'Ark1'!$C$1</c:f>
              <c:strCache>
                <c:ptCount val="1"/>
                <c:pt idx="0">
                  <c:v>Ønsket å bli kontaktet</c:v>
                </c:pt>
              </c:strCache>
            </c:strRef>
          </c:tx>
          <c:spPr>
            <a:solidFill>
              <a:srgbClr val="C8102E"/>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'Ark1'!$A$2:$A$7</c:f>
              <c:strCache>
                <c:ptCount val="6"/>
                <c:pt idx="0">
                  <c:v>Søndagen før studiestart</c:v>
                </c:pt>
                <c:pt idx="1">
                  <c:v>Lørdagen før studiestart</c:v>
                </c:pt>
                <c:pt idx="2">
                  <c:v>Fredagen før studiestart</c:v>
                </c:pt>
                <c:pt idx="3">
                  <c:v>Torsdagen før studiestart</c:v>
                </c:pt>
                <c:pt idx="4">
                  <c:v>Onsdagen før studiestart, eller tidligere</c:v>
                </c:pt>
                <c:pt idx="5">
                  <c:v>Ønsket ikke fadder</c:v>
                </c:pt>
              </c:strCache>
            </c:strRef>
          </c:cat>
          <c:val>
            <c:numRef>
              <c:f>'Ark1'!$C$2:$C$7</c:f>
              <c:numCache>
                <c:formatCode>0%</c:formatCode>
                <c:ptCount val="6"/>
                <c:pt idx="0">
                  <c:v>3.7499999999999999E-2</c:v>
                </c:pt>
                <c:pt idx="1">
                  <c:v>0.05</c:v>
                </c:pt>
                <c:pt idx="2">
                  <c:v>0.19642857142857142</c:v>
                </c:pt>
                <c:pt idx="3">
                  <c:v>0.19464285714285715</c:v>
                </c:pt>
                <c:pt idx="4">
                  <c:v>0.51249999999999996</c:v>
                </c:pt>
                <c:pt idx="5">
                  <c:v>8.9285714285714281E-3</c:v>
                </c:pt>
              </c:numCache>
            </c:numRef>
          </c:val>
          <c:extLst>
            <c:ext xmlns:c16="http://schemas.microsoft.com/office/drawing/2014/chart" uri="{C3380CC4-5D6E-409C-BE32-E72D297353CC}">
              <c16:uniqueId val="{00000000-4FED-4335-B489-ABF9F6DBFB68}"/>
            </c:ext>
          </c:extLst>
        </c:ser>
        <c:dLbls>
          <c:showLegendKey val="0"/>
          <c:showVal val="0"/>
          <c:showCatName val="0"/>
          <c:showSerName val="0"/>
          <c:showPercent val="0"/>
          <c:showBubbleSize val="0"/>
        </c:dLbls>
        <c:gapWidth val="150"/>
        <c:overlap val="-30"/>
        <c:axId val="-2122267768"/>
        <c:axId val="-2088505112"/>
      </c:barChart>
      <c:catAx>
        <c:axId val="-2122267768"/>
        <c:scaling>
          <c:orientation val="minMax"/>
        </c:scaling>
        <c:delete val="0"/>
        <c:axPos val="b"/>
        <c:numFmt formatCode="General" sourceLinked="0"/>
        <c:majorTickMark val="out"/>
        <c:minorTickMark val="none"/>
        <c:tickLblPos val="nextTo"/>
        <c:crossAx val="-2088505112"/>
        <c:crosses val="autoZero"/>
        <c:auto val="1"/>
        <c:lblAlgn val="ctr"/>
        <c:lblOffset val="100"/>
        <c:noMultiLvlLbl val="0"/>
      </c:catAx>
      <c:valAx>
        <c:axId val="-2088505112"/>
        <c:scaling>
          <c:orientation val="minMax"/>
          <c:max val="1"/>
        </c:scaling>
        <c:delete val="0"/>
        <c:axPos val="l"/>
        <c:numFmt formatCode="0%" sourceLinked="1"/>
        <c:majorTickMark val="out"/>
        <c:minorTickMark val="none"/>
        <c:tickLblPos val="nextTo"/>
        <c:crossAx val="-2122267768"/>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Annet/ønsket ikke fadder</c:v>
                </c:pt>
                <c:pt idx="1">
                  <c:v>Før studiestart (søndagen eller tidligere)</c:v>
                </c:pt>
                <c:pt idx="2">
                  <c:v>Ved studiestart (mandag), etter oppstartsmøtet for studiet</c:v>
                </c:pt>
                <c:pt idx="3">
                  <c:v>Ved studiestart (mandag), før oppstartsmøtet for studiet</c:v>
                </c:pt>
              </c:strCache>
            </c:strRef>
          </c:cat>
          <c:val>
            <c:numRef>
              <c:f>'Ark1'!$B$2:$B$5</c:f>
              <c:numCache>
                <c:formatCode>0%</c:formatCode>
                <c:ptCount val="4"/>
                <c:pt idx="0">
                  <c:v>3.5460992907801418E-3</c:v>
                </c:pt>
                <c:pt idx="1">
                  <c:v>9.9290780141843976E-2</c:v>
                </c:pt>
                <c:pt idx="2">
                  <c:v>0.13297872340425532</c:v>
                </c:pt>
                <c:pt idx="3">
                  <c:v>0.76418439716312059</c:v>
                </c:pt>
              </c:numCache>
            </c:numRef>
          </c:val>
          <c:extLst>
            <c:ext xmlns:c16="http://schemas.microsoft.com/office/drawing/2014/chart" uri="{C3380CC4-5D6E-409C-BE32-E72D297353CC}">
              <c16:uniqueId val="{00000000-D39B-48A7-8626-14B36423C5BA}"/>
            </c:ext>
          </c:extLst>
        </c:ser>
        <c:ser>
          <c:idx val="1"/>
          <c:order val="1"/>
          <c:tx>
            <c:strRef>
              <c:f>'Ark1'!$C$1</c:f>
              <c:strCache>
                <c:ptCount val="1"/>
                <c:pt idx="0">
                  <c:v>2024</c:v>
                </c:pt>
              </c:strCache>
            </c:strRef>
          </c:tx>
          <c:spPr>
            <a:solidFill>
              <a:srgbClr val="C8102E"/>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'Ark1'!$A$2:$A$5</c:f>
              <c:strCache>
                <c:ptCount val="4"/>
                <c:pt idx="0">
                  <c:v>Annet/ønsket ikke fadder</c:v>
                </c:pt>
                <c:pt idx="1">
                  <c:v>Før studiestart (søndagen eller tidligere)</c:v>
                </c:pt>
                <c:pt idx="2">
                  <c:v>Ved studiestart (mandag), etter oppstartsmøtet for studiet</c:v>
                </c:pt>
                <c:pt idx="3">
                  <c:v>Ved studiestart (mandag), før oppstartsmøtet for studiet</c:v>
                </c:pt>
              </c:strCache>
            </c:strRef>
          </c:cat>
          <c:val>
            <c:numRef>
              <c:f>'Ark1'!$C$2:$C$5</c:f>
              <c:numCache>
                <c:formatCode>0%</c:formatCode>
                <c:ptCount val="4"/>
                <c:pt idx="0">
                  <c:v>9.4876660341555973E-3</c:v>
                </c:pt>
                <c:pt idx="1">
                  <c:v>0.1252371916508539</c:v>
                </c:pt>
                <c:pt idx="2">
                  <c:v>0.11385199240986717</c:v>
                </c:pt>
                <c:pt idx="3">
                  <c:v>0.75142314990512338</c:v>
                </c:pt>
              </c:numCache>
            </c:numRef>
          </c:val>
          <c:extLst>
            <c:ext xmlns:c16="http://schemas.microsoft.com/office/drawing/2014/chart" uri="{C3380CC4-5D6E-409C-BE32-E72D297353CC}">
              <c16:uniqueId val="{00000000-2E83-40F5-8DB7-50A3980BED13}"/>
            </c:ext>
          </c:extLst>
        </c:ser>
        <c:dLbls>
          <c:showLegendKey val="0"/>
          <c:showVal val="0"/>
          <c:showCatName val="0"/>
          <c:showSerName val="0"/>
          <c:showPercent val="0"/>
          <c:showBubbleSize val="0"/>
        </c:dLbls>
        <c:gapWidth val="150"/>
        <c:overlap val="-30"/>
        <c:axId val="-2060385320"/>
        <c:axId val="-2115359608"/>
      </c:barChart>
      <c:catAx>
        <c:axId val="-2060385320"/>
        <c:scaling>
          <c:orientation val="minMax"/>
        </c:scaling>
        <c:delete val="0"/>
        <c:axPos val="l"/>
        <c:numFmt formatCode="General" sourceLinked="0"/>
        <c:majorTickMark val="out"/>
        <c:minorTickMark val="none"/>
        <c:tickLblPos val="nextTo"/>
        <c:crossAx val="-2115359608"/>
        <c:crosses val="autoZero"/>
        <c:auto val="1"/>
        <c:lblAlgn val="ctr"/>
        <c:lblOffset val="100"/>
        <c:noMultiLvlLbl val="0"/>
      </c:catAx>
      <c:valAx>
        <c:axId val="-2115359608"/>
        <c:scaling>
          <c:orientation val="minMax"/>
          <c:max val="1"/>
        </c:scaling>
        <c:delete val="0"/>
        <c:axPos val="b"/>
        <c:numFmt formatCode="0%" sourceLinked="1"/>
        <c:majorTickMark val="out"/>
        <c:minorTickMark val="none"/>
        <c:tickLblPos val="nextTo"/>
        <c:crossAx val="-206038532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Åpningsseremoni</c:v>
                </c:pt>
                <c:pt idx="1">
                  <c:v>Besøke fakultets-teltet ditt</c:v>
                </c:pt>
                <c:pt idx="2">
                  <c:v>Arrangementer på plenen Kr.sand campus/utenfor Bluebox 11. august etter åpningsseremonien</c:v>
                </c:pt>
                <c:pt idx="3">
                  <c:v>Arrangementer sammen med din faddergruppe</c:v>
                </c:pt>
                <c:pt idx="4">
                  <c:v>Var innom Studenthub</c:v>
                </c:pt>
                <c:pt idx="5">
                  <c:v>Oppstartsmøte</c:v>
                </c:pt>
                <c:pt idx="6">
                  <c:v>Arrangementer som fakultetet arrangerte (faglige arrangementer)</c:v>
                </c:pt>
                <c:pt idx="7">
                  <c:v>Var innom Tjenestetorget</c:v>
                </c:pt>
              </c:strCache>
            </c:strRef>
          </c:cat>
          <c:val>
            <c:numRef>
              <c:f>'Ark1'!$B$2:$B$9</c:f>
              <c:numCache>
                <c:formatCode>General</c:formatCode>
                <c:ptCount val="8"/>
                <c:pt idx="0">
                  <c:v>67</c:v>
                </c:pt>
                <c:pt idx="1">
                  <c:v>69</c:v>
                </c:pt>
                <c:pt idx="2">
                  <c:v>72</c:v>
                </c:pt>
                <c:pt idx="3">
                  <c:v>72</c:v>
                </c:pt>
                <c:pt idx="4">
                  <c:v>73</c:v>
                </c:pt>
                <c:pt idx="5">
                  <c:v>73</c:v>
                </c:pt>
                <c:pt idx="6">
                  <c:v>74</c:v>
                </c:pt>
                <c:pt idx="7">
                  <c:v>76</c:v>
                </c:pt>
              </c:numCache>
            </c:numRef>
          </c:val>
          <c:extLst>
            <c:ext xmlns:c16="http://schemas.microsoft.com/office/drawing/2014/chart" uri="{C3380CC4-5D6E-409C-BE32-E72D297353CC}">
              <c16:uniqueId val="{00000000-2AF2-46BC-BAFD-2E361C641B6C}"/>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Åpningsseremoni</c:v>
                </c:pt>
                <c:pt idx="1">
                  <c:v>Besøke fakultets-teltet ditt</c:v>
                </c:pt>
                <c:pt idx="2">
                  <c:v>Arrangementer på plenen Kr.sand campus/utenfor Bluebox 11. august etter åpningsseremonien</c:v>
                </c:pt>
                <c:pt idx="3">
                  <c:v>Arrangementer sammen med din faddergruppe</c:v>
                </c:pt>
                <c:pt idx="4">
                  <c:v>Var innom Studenthub</c:v>
                </c:pt>
                <c:pt idx="5">
                  <c:v>Oppstartsmøte</c:v>
                </c:pt>
                <c:pt idx="6">
                  <c:v>Arrangementer som fakultetet arrangerte (faglige arrangementer)</c:v>
                </c:pt>
                <c:pt idx="7">
                  <c:v>Var innom Tjenestetorget</c:v>
                </c:pt>
              </c:strCache>
            </c:strRef>
          </c:cat>
          <c:val>
            <c:numRef>
              <c:f>'Ark1'!$C$2:$C$9</c:f>
              <c:numCache>
                <c:formatCode>General</c:formatCode>
                <c:ptCount val="8"/>
                <c:pt idx="0">
                  <c:v>61</c:v>
                </c:pt>
                <c:pt idx="1">
                  <c:v>71</c:v>
                </c:pt>
                <c:pt idx="2">
                  <c:v>72</c:v>
                </c:pt>
                <c:pt idx="3">
                  <c:v>73</c:v>
                </c:pt>
                <c:pt idx="5">
                  <c:v>74</c:v>
                </c:pt>
                <c:pt idx="6">
                  <c:v>77</c:v>
                </c:pt>
              </c:numCache>
            </c:numRef>
          </c:val>
          <c:extLst>
            <c:ext xmlns:c16="http://schemas.microsoft.com/office/drawing/2014/chart" uri="{C3380CC4-5D6E-409C-BE32-E72D297353CC}">
              <c16:uniqueId val="{00000001-2AF2-46BC-BAFD-2E361C641B6C}"/>
            </c:ext>
          </c:extLst>
        </c:ser>
        <c:dLbls>
          <c:showLegendKey val="0"/>
          <c:showVal val="0"/>
          <c:showCatName val="0"/>
          <c:showSerName val="0"/>
          <c:showPercent val="0"/>
          <c:showBubbleSize val="0"/>
        </c:dLbls>
        <c:gapWidth val="150"/>
        <c:overlap val="-40"/>
        <c:axId val="-2059190968"/>
        <c:axId val="2078915544"/>
      </c:barChart>
      <c:catAx>
        <c:axId val="-2059190968"/>
        <c:scaling>
          <c:orientation val="minMax"/>
        </c:scaling>
        <c:delete val="0"/>
        <c:axPos val="l"/>
        <c:numFmt formatCode="General" sourceLinked="0"/>
        <c:majorTickMark val="out"/>
        <c:minorTickMark val="none"/>
        <c:tickLblPos val="nextTo"/>
        <c:crossAx val="2078915544"/>
        <c:crosses val="autoZero"/>
        <c:auto val="1"/>
        <c:lblAlgn val="ctr"/>
        <c:lblOffset val="100"/>
        <c:noMultiLvlLbl val="0"/>
      </c:catAx>
      <c:valAx>
        <c:axId val="2078915544"/>
        <c:scaling>
          <c:orientation val="minMax"/>
          <c:max val="100"/>
          <c:min val="0"/>
        </c:scaling>
        <c:delete val="0"/>
        <c:axPos val="b"/>
        <c:numFmt formatCode="General" sourceLinked="1"/>
        <c:majorTickMark val="out"/>
        <c:minorTickMark val="none"/>
        <c:tickLblPos val="nextTo"/>
        <c:crossAx val="-2059190968"/>
        <c:crosses val="autoZero"/>
        <c:crossBetween val="between"/>
        <c:majorUnit val="10"/>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'Ark1'!$A$2:$A$6</c:f>
              <c:strCache>
                <c:ptCount val="5"/>
                <c:pt idx="0">
                  <c:v>Vet ikke</c:v>
                </c:pt>
                <c:pt idx="1">
                  <c:v>Arrangement for alle på samme institutt</c:v>
                </c:pt>
                <c:pt idx="2">
                  <c:v>Arrangement for alle på samme fakultet</c:v>
                </c:pt>
                <c:pt idx="3">
                  <c:v>Arrangement for alle nye studenter</c:v>
                </c:pt>
                <c:pt idx="4">
                  <c:v>Arrangement for alle på samme studium</c:v>
                </c:pt>
              </c:strCache>
            </c:strRef>
          </c:cat>
          <c:val>
            <c:numRef>
              <c:f>'Ark1'!$B$2:$B$6</c:f>
              <c:numCache>
                <c:formatCode>0%</c:formatCode>
                <c:ptCount val="5"/>
                <c:pt idx="0">
                  <c:v>8.2070707070707072E-2</c:v>
                </c:pt>
                <c:pt idx="1">
                  <c:v>5.2069425901201602E-2</c:v>
                </c:pt>
                <c:pt idx="2">
                  <c:v>0.10606060606060606</c:v>
                </c:pt>
                <c:pt idx="3">
                  <c:v>0.25</c:v>
                </c:pt>
                <c:pt idx="4">
                  <c:v>0.52272727272727271</c:v>
                </c:pt>
              </c:numCache>
            </c:numRef>
          </c:val>
          <c:extLst>
            <c:ext xmlns:c16="http://schemas.microsoft.com/office/drawing/2014/chart" uri="{C3380CC4-5D6E-409C-BE32-E72D297353CC}">
              <c16:uniqueId val="{00000000-D39B-48A7-8626-14B36423C5BA}"/>
            </c:ext>
          </c:extLst>
        </c:ser>
        <c:ser>
          <c:idx val="1"/>
          <c:order val="1"/>
          <c:tx>
            <c:strRef>
              <c:f>'Ark1'!$C$1</c:f>
              <c:strCache>
                <c:ptCount val="1"/>
                <c:pt idx="0">
                  <c:v>2024</c:v>
                </c:pt>
              </c:strCache>
            </c:strRef>
          </c:tx>
          <c:spPr>
            <a:solidFill>
              <a:srgbClr val="C8102E"/>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'Ark1'!$A$2:$A$6</c:f>
              <c:strCache>
                <c:ptCount val="5"/>
                <c:pt idx="0">
                  <c:v>Vet ikke</c:v>
                </c:pt>
                <c:pt idx="1">
                  <c:v>Arrangement for alle på samme institutt</c:v>
                </c:pt>
                <c:pt idx="2">
                  <c:v>Arrangement for alle på samme fakultet</c:v>
                </c:pt>
                <c:pt idx="3">
                  <c:v>Arrangement for alle nye studenter</c:v>
                </c:pt>
                <c:pt idx="4">
                  <c:v>Arrangement for alle på samme studium</c:v>
                </c:pt>
              </c:strCache>
            </c:strRef>
          </c:cat>
          <c:val>
            <c:numRef>
              <c:f>'Ark1'!$C$2:$C$6</c:f>
              <c:numCache>
                <c:formatCode>0%</c:formatCode>
                <c:ptCount val="5"/>
                <c:pt idx="0">
                  <c:v>7.4175824175824176E-2</c:v>
                </c:pt>
                <c:pt idx="1">
                  <c:v>3.9141414141414144E-2</c:v>
                </c:pt>
                <c:pt idx="2">
                  <c:v>0.11401098901098901</c:v>
                </c:pt>
                <c:pt idx="3">
                  <c:v>0.25274725274725274</c:v>
                </c:pt>
                <c:pt idx="4">
                  <c:v>0.53159340659340659</c:v>
                </c:pt>
              </c:numCache>
            </c:numRef>
          </c:val>
          <c:extLst>
            <c:ext xmlns:c16="http://schemas.microsoft.com/office/drawing/2014/chart" uri="{C3380CC4-5D6E-409C-BE32-E72D297353CC}">
              <c16:uniqueId val="{00000000-DE3C-4A5A-86CE-AC6268A89998}"/>
            </c:ext>
          </c:extLst>
        </c:ser>
        <c:dLbls>
          <c:showLegendKey val="0"/>
          <c:showVal val="0"/>
          <c:showCatName val="0"/>
          <c:showSerName val="0"/>
          <c:showPercent val="0"/>
          <c:showBubbleSize val="0"/>
        </c:dLbls>
        <c:gapWidth val="150"/>
        <c:overlap val="-30"/>
        <c:axId val="-2060385320"/>
        <c:axId val="-2115359608"/>
      </c:barChart>
      <c:catAx>
        <c:axId val="-2060385320"/>
        <c:scaling>
          <c:orientation val="minMax"/>
        </c:scaling>
        <c:delete val="0"/>
        <c:axPos val="l"/>
        <c:numFmt formatCode="General" sourceLinked="0"/>
        <c:majorTickMark val="out"/>
        <c:minorTickMark val="none"/>
        <c:tickLblPos val="nextTo"/>
        <c:crossAx val="-2115359608"/>
        <c:crosses val="autoZero"/>
        <c:auto val="1"/>
        <c:lblAlgn val="ctr"/>
        <c:lblOffset val="100"/>
        <c:noMultiLvlLbl val="0"/>
      </c:catAx>
      <c:valAx>
        <c:axId val="-2115359608"/>
        <c:scaling>
          <c:orientation val="minMax"/>
          <c:max val="1"/>
        </c:scaling>
        <c:delete val="0"/>
        <c:axPos val="b"/>
        <c:numFmt formatCode="0%" sourceLinked="1"/>
        <c:majorTickMark val="out"/>
        <c:minorTickMark val="none"/>
        <c:tickLblPos val="nextTo"/>
        <c:crossAx val="-206038532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1</c:v>
                </c:pt>
                <c:pt idx="1">
                  <c:v>2</c:v>
                </c:pt>
                <c:pt idx="2">
                  <c:v>3</c:v>
                </c:pt>
                <c:pt idx="3">
                  <c:v>4</c:v>
                </c:pt>
                <c:pt idx="4">
                  <c:v>5</c:v>
                </c:pt>
                <c:pt idx="5">
                  <c:v>6</c:v>
                </c:pt>
                <c:pt idx="6">
                  <c:v>7</c:v>
                </c:pt>
                <c:pt idx="7">
                  <c:v>Vet ikke</c:v>
                </c:pt>
              </c:strCache>
            </c:strRef>
          </c:cat>
          <c:val>
            <c:numRef>
              <c:f>'Ark1'!$B$2:$B$9</c:f>
              <c:numCache>
                <c:formatCode>0%</c:formatCode>
                <c:ptCount val="8"/>
                <c:pt idx="0">
                  <c:v>3.7926675094816689E-2</c:v>
                </c:pt>
                <c:pt idx="1">
                  <c:v>4.1719342604298354E-2</c:v>
                </c:pt>
                <c:pt idx="2">
                  <c:v>0.12010113780025285</c:v>
                </c:pt>
                <c:pt idx="3">
                  <c:v>0.16055625790139064</c:v>
                </c:pt>
                <c:pt idx="4">
                  <c:v>0.23893805309734514</c:v>
                </c:pt>
                <c:pt idx="5">
                  <c:v>0.22503160556257901</c:v>
                </c:pt>
                <c:pt idx="6">
                  <c:v>0.14032869785082175</c:v>
                </c:pt>
                <c:pt idx="7">
                  <c:v>3.5398230088495575E-2</c:v>
                </c:pt>
              </c:numCache>
            </c:numRef>
          </c:val>
          <c:extLst>
            <c:ext xmlns:c16="http://schemas.microsoft.com/office/drawing/2014/chart" uri="{C3380CC4-5D6E-409C-BE32-E72D297353CC}">
              <c16:uniqueId val="{00000000-167B-4523-8958-526BB9F71982}"/>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1</c:v>
                </c:pt>
                <c:pt idx="1">
                  <c:v>2</c:v>
                </c:pt>
                <c:pt idx="2">
                  <c:v>3</c:v>
                </c:pt>
                <c:pt idx="3">
                  <c:v>4</c:v>
                </c:pt>
                <c:pt idx="4">
                  <c:v>5</c:v>
                </c:pt>
                <c:pt idx="5">
                  <c:v>6</c:v>
                </c:pt>
                <c:pt idx="6">
                  <c:v>7</c:v>
                </c:pt>
                <c:pt idx="7">
                  <c:v>Vet ikke</c:v>
                </c:pt>
              </c:strCache>
            </c:strRef>
          </c:cat>
          <c:val>
            <c:numRef>
              <c:f>'Ark1'!$C$2:$C$9</c:f>
              <c:numCache>
                <c:formatCode>0%</c:formatCode>
                <c:ptCount val="8"/>
                <c:pt idx="0">
                  <c:v>4.4077134986225897E-2</c:v>
                </c:pt>
                <c:pt idx="1">
                  <c:v>4.9586776859504134E-2</c:v>
                </c:pt>
                <c:pt idx="2">
                  <c:v>0.11294765840220386</c:v>
                </c:pt>
                <c:pt idx="3">
                  <c:v>0.18457300275482094</c:v>
                </c:pt>
                <c:pt idx="4">
                  <c:v>0.25482093663911848</c:v>
                </c:pt>
                <c:pt idx="5">
                  <c:v>0.19008264462809918</c:v>
                </c:pt>
                <c:pt idx="6">
                  <c:v>0.13911845730027547</c:v>
                </c:pt>
                <c:pt idx="7">
                  <c:v>2.4793388429752067E-2</c:v>
                </c:pt>
              </c:numCache>
            </c:numRef>
          </c:val>
          <c:extLst>
            <c:ext xmlns:c16="http://schemas.microsoft.com/office/drawing/2014/chart" uri="{C3380CC4-5D6E-409C-BE32-E72D297353CC}">
              <c16:uniqueId val="{00000001-167B-4523-8958-526BB9F71982}"/>
            </c:ext>
          </c:extLst>
        </c:ser>
        <c:dLbls>
          <c:showLegendKey val="0"/>
          <c:showVal val="0"/>
          <c:showCatName val="0"/>
          <c:showSerName val="0"/>
          <c:showPercent val="0"/>
          <c:showBubbleSize val="0"/>
        </c:dLbls>
        <c:gapWidth val="150"/>
        <c:overlap val="-50"/>
        <c:axId val="-2060978424"/>
        <c:axId val="-2061432088"/>
      </c:barChart>
      <c:catAx>
        <c:axId val="-2060978424"/>
        <c:scaling>
          <c:orientation val="minMax"/>
        </c:scaling>
        <c:delete val="0"/>
        <c:axPos val="b"/>
        <c:numFmt formatCode="General" sourceLinked="0"/>
        <c:majorTickMark val="out"/>
        <c:minorTickMark val="none"/>
        <c:tickLblPos val="nextTo"/>
        <c:crossAx val="-2061432088"/>
        <c:crosses val="autoZero"/>
        <c:auto val="1"/>
        <c:lblAlgn val="ctr"/>
        <c:lblOffset val="100"/>
        <c:noMultiLvlLbl val="0"/>
      </c:catAx>
      <c:valAx>
        <c:axId val="-2061432088"/>
        <c:scaling>
          <c:orientation val="minMax"/>
          <c:max val="1"/>
        </c:scaling>
        <c:delete val="0"/>
        <c:axPos val="l"/>
        <c:numFmt formatCode="0%" sourceLinked="1"/>
        <c:majorTickMark val="out"/>
        <c:minorTickMark val="none"/>
        <c:tickLblPos val="nextTo"/>
        <c:crossAx val="-2060978424"/>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'Ark1'!$A$2:$A$10</c:f>
              <c:strCache>
                <c:ptCount val="9"/>
                <c:pt idx="0">
                  <c:v>Andre kanaler</c:v>
                </c:pt>
                <c:pt idx="1">
                  <c:v>Snapchat</c:v>
                </c:pt>
                <c:pt idx="2">
                  <c:v>TikTok</c:v>
                </c:pt>
                <c:pt idx="3">
                  <c:v>Facebook</c:v>
                </c:pt>
                <c:pt idx="4">
                  <c:v>Instagram</c:v>
                </c:pt>
                <c:pt idx="5">
                  <c:v>Andre studenter </c:v>
                </c:pt>
                <c:pt idx="6">
                  <c:v>SiAs Studentliv-app</c:v>
                </c:pt>
                <c:pt idx="7">
                  <c:v>Fadderen min</c:v>
                </c:pt>
                <c:pt idx="8">
                  <c:v>uia.no</c:v>
                </c:pt>
              </c:strCache>
            </c:strRef>
          </c:cat>
          <c:val>
            <c:numRef>
              <c:f>'Ark1'!$B$2:$B$10</c:f>
              <c:numCache>
                <c:formatCode>0%</c:formatCode>
                <c:ptCount val="9"/>
                <c:pt idx="0">
                  <c:v>2.1491782553729456E-2</c:v>
                </c:pt>
                <c:pt idx="1">
                  <c:v>4.4247787610619468E-2</c:v>
                </c:pt>
                <c:pt idx="2">
                  <c:v>6.7003792667509485E-2</c:v>
                </c:pt>
                <c:pt idx="3">
                  <c:v>8.7231352718078387E-2</c:v>
                </c:pt>
                <c:pt idx="4">
                  <c:v>0.45385587863463972</c:v>
                </c:pt>
                <c:pt idx="5">
                  <c:v>0.45891276864728192</c:v>
                </c:pt>
                <c:pt idx="6">
                  <c:v>0.47408343868520858</c:v>
                </c:pt>
                <c:pt idx="7">
                  <c:v>0.62831858407079644</c:v>
                </c:pt>
                <c:pt idx="8">
                  <c:v>0.67635903919089757</c:v>
                </c:pt>
              </c:numCache>
            </c:numRef>
          </c:val>
          <c:extLst>
            <c:ext xmlns:c16="http://schemas.microsoft.com/office/drawing/2014/chart" uri="{C3380CC4-5D6E-409C-BE32-E72D297353CC}">
              <c16:uniqueId val="{00000000-0664-4268-BD89-3AFE54FA04EC}"/>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'Ark1'!$A$2:$A$10</c:f>
              <c:strCache>
                <c:ptCount val="9"/>
                <c:pt idx="0">
                  <c:v>Andre kanaler</c:v>
                </c:pt>
                <c:pt idx="1">
                  <c:v>Snapchat</c:v>
                </c:pt>
                <c:pt idx="2">
                  <c:v>TikTok</c:v>
                </c:pt>
                <c:pt idx="3">
                  <c:v>Facebook</c:v>
                </c:pt>
                <c:pt idx="4">
                  <c:v>Instagram</c:v>
                </c:pt>
                <c:pt idx="5">
                  <c:v>Andre studenter </c:v>
                </c:pt>
                <c:pt idx="6">
                  <c:v>SiAs Studentliv-app</c:v>
                </c:pt>
                <c:pt idx="7">
                  <c:v>Fadderen min</c:v>
                </c:pt>
                <c:pt idx="8">
                  <c:v>uia.no</c:v>
                </c:pt>
              </c:strCache>
            </c:strRef>
          </c:cat>
          <c:val>
            <c:numRef>
              <c:f>'Ark1'!$C$2:$C$10</c:f>
              <c:numCache>
                <c:formatCode>0%</c:formatCode>
                <c:ptCount val="9"/>
                <c:pt idx="0">
                  <c:v>2.2038567493112948E-2</c:v>
                </c:pt>
                <c:pt idx="1">
                  <c:v>3.1680440771349863E-2</c:v>
                </c:pt>
                <c:pt idx="2">
                  <c:v>3.1680440771349863E-2</c:v>
                </c:pt>
                <c:pt idx="3">
                  <c:v>0.22589531680440772</c:v>
                </c:pt>
                <c:pt idx="4">
                  <c:v>0.3608815426997245</c:v>
                </c:pt>
                <c:pt idx="5">
                  <c:v>0.52066115702479343</c:v>
                </c:pt>
                <c:pt idx="6">
                  <c:v>0.44903581267217629</c:v>
                </c:pt>
                <c:pt idx="7">
                  <c:v>0.61570247933884292</c:v>
                </c:pt>
                <c:pt idx="8">
                  <c:v>0.66528925619834711</c:v>
                </c:pt>
              </c:numCache>
            </c:numRef>
          </c:val>
          <c:extLst>
            <c:ext xmlns:c16="http://schemas.microsoft.com/office/drawing/2014/chart" uri="{C3380CC4-5D6E-409C-BE32-E72D297353CC}">
              <c16:uniqueId val="{00000001-0664-4268-BD89-3AFE54FA04EC}"/>
            </c:ext>
          </c:extLst>
        </c:ser>
        <c:dLbls>
          <c:showLegendKey val="0"/>
          <c:showVal val="0"/>
          <c:showCatName val="0"/>
          <c:showSerName val="0"/>
          <c:showPercent val="0"/>
          <c:showBubbleSize val="0"/>
        </c:dLbls>
        <c:gapWidth val="150"/>
        <c:overlap val="-60"/>
        <c:axId val="-2115724872"/>
        <c:axId val="-2059599272"/>
      </c:barChart>
      <c:catAx>
        <c:axId val="-2115724872"/>
        <c:scaling>
          <c:orientation val="minMax"/>
        </c:scaling>
        <c:delete val="0"/>
        <c:axPos val="l"/>
        <c:numFmt formatCode="General" sourceLinked="0"/>
        <c:majorTickMark val="out"/>
        <c:minorTickMark val="none"/>
        <c:tickLblPos val="nextTo"/>
        <c:crossAx val="-2059599272"/>
        <c:crosses val="autoZero"/>
        <c:auto val="1"/>
        <c:lblAlgn val="ctr"/>
        <c:lblOffset val="100"/>
        <c:noMultiLvlLbl val="0"/>
      </c:catAx>
      <c:valAx>
        <c:axId val="-2059599272"/>
        <c:scaling>
          <c:orientation val="minMax"/>
          <c:max val="1"/>
        </c:scaling>
        <c:delete val="0"/>
        <c:axPos val="b"/>
        <c:numFmt formatCode="0%" sourceLinked="1"/>
        <c:majorTickMark val="out"/>
        <c:minorTickMark val="none"/>
        <c:tickLblPos val="nextTo"/>
        <c:crossAx val="-2115724872"/>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Ikke aktuelt</c:v>
                </c:pt>
              </c:strCache>
            </c:strRef>
          </c:cat>
          <c:val>
            <c:numRef>
              <c:f>'Ark1'!$B$2:$B$4</c:f>
              <c:numCache>
                <c:formatCode>0%</c:formatCode>
                <c:ptCount val="3"/>
                <c:pt idx="0">
                  <c:v>0.38227848101265821</c:v>
                </c:pt>
                <c:pt idx="1">
                  <c:v>0.56075949367088607</c:v>
                </c:pt>
                <c:pt idx="2">
                  <c:v>5.6962025316455694E-2</c:v>
                </c:pt>
              </c:numCache>
            </c:numRef>
          </c:val>
          <c:extLst>
            <c:ext xmlns:c16="http://schemas.microsoft.com/office/drawing/2014/chart" uri="{C3380CC4-5D6E-409C-BE32-E72D297353CC}">
              <c16:uniqueId val="{00000000-3B01-45EA-845D-3D38E8735146}"/>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Ja</c:v>
                </c:pt>
                <c:pt idx="1">
                  <c:v>Nei</c:v>
                </c:pt>
                <c:pt idx="2">
                  <c:v>Ikke aktuelt</c:v>
                </c:pt>
              </c:strCache>
            </c:strRef>
          </c:cat>
          <c:val>
            <c:numRef>
              <c:f>'Ark1'!$C$2:$C$4</c:f>
              <c:numCache>
                <c:formatCode>0%</c:formatCode>
                <c:ptCount val="3"/>
                <c:pt idx="0">
                  <c:v>0.35812672176308541</c:v>
                </c:pt>
                <c:pt idx="1">
                  <c:v>0.59228650137741046</c:v>
                </c:pt>
                <c:pt idx="2">
                  <c:v>4.9586776859504134E-2</c:v>
                </c:pt>
              </c:numCache>
            </c:numRef>
          </c:val>
          <c:extLst>
            <c:ext xmlns:c16="http://schemas.microsoft.com/office/drawing/2014/chart" uri="{C3380CC4-5D6E-409C-BE32-E72D297353CC}">
              <c16:uniqueId val="{00000000-ABC8-4FD1-924A-736B69DA6F64}"/>
            </c:ext>
          </c:extLst>
        </c:ser>
        <c:dLbls>
          <c:showLegendKey val="0"/>
          <c:showVal val="0"/>
          <c:showCatName val="0"/>
          <c:showSerName val="0"/>
          <c:showPercent val="0"/>
          <c:showBubbleSize val="0"/>
        </c:dLbls>
        <c:gapWidth val="150"/>
        <c:overlap val="-30"/>
        <c:axId val="-2061326744"/>
        <c:axId val="-2081877640"/>
      </c:barChart>
      <c:catAx>
        <c:axId val="-2061326744"/>
        <c:scaling>
          <c:orientation val="minMax"/>
        </c:scaling>
        <c:delete val="0"/>
        <c:axPos val="b"/>
        <c:numFmt formatCode="General" sourceLinked="0"/>
        <c:majorTickMark val="out"/>
        <c:minorTickMark val="none"/>
        <c:tickLblPos val="nextTo"/>
        <c:crossAx val="-2081877640"/>
        <c:crosses val="autoZero"/>
        <c:auto val="1"/>
        <c:lblAlgn val="ctr"/>
        <c:lblOffset val="100"/>
        <c:noMultiLvlLbl val="0"/>
      </c:catAx>
      <c:valAx>
        <c:axId val="-2081877640"/>
        <c:scaling>
          <c:orientation val="minMax"/>
          <c:max val="1"/>
        </c:scaling>
        <c:delete val="0"/>
        <c:axPos val="l"/>
        <c:numFmt formatCode="0%" sourceLinked="1"/>
        <c:majorTickMark val="out"/>
        <c:minorTickMark val="none"/>
        <c:tickLblPos val="nextTo"/>
        <c:crossAx val="-2061326744"/>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Første uka</c:v>
                </c:pt>
                <c:pt idx="1">
                  <c:v>På et senere tidspunkt</c:v>
                </c:pt>
                <c:pt idx="2">
                  <c:v>Jeg har ikke blitt kjent med dem ennå</c:v>
                </c:pt>
              </c:strCache>
            </c:strRef>
          </c:cat>
          <c:val>
            <c:numRef>
              <c:f>'Ark1'!$B$2:$B$4</c:f>
              <c:numCache>
                <c:formatCode>0%</c:formatCode>
                <c:ptCount val="3"/>
                <c:pt idx="0">
                  <c:v>0.60963244613434731</c:v>
                </c:pt>
                <c:pt idx="1">
                  <c:v>0.17617237008871989</c:v>
                </c:pt>
                <c:pt idx="2">
                  <c:v>0.21419518377693283</c:v>
                </c:pt>
              </c:numCache>
            </c:numRef>
          </c:val>
          <c:extLst>
            <c:ext xmlns:c16="http://schemas.microsoft.com/office/drawing/2014/chart" uri="{C3380CC4-5D6E-409C-BE32-E72D297353CC}">
              <c16:uniqueId val="{00000000-3B01-45EA-845D-3D38E8735146}"/>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Første uka</c:v>
                </c:pt>
                <c:pt idx="1">
                  <c:v>På et senere tidspunkt</c:v>
                </c:pt>
                <c:pt idx="2">
                  <c:v>Jeg har ikke blitt kjent med dem ennå</c:v>
                </c:pt>
              </c:strCache>
            </c:strRef>
          </c:cat>
          <c:val>
            <c:numRef>
              <c:f>'Ark1'!$C$2:$C$4</c:f>
              <c:numCache>
                <c:formatCode>0%</c:formatCode>
                <c:ptCount val="3"/>
                <c:pt idx="0">
                  <c:v>0.57655172413793099</c:v>
                </c:pt>
                <c:pt idx="1">
                  <c:v>0.17793103448275863</c:v>
                </c:pt>
                <c:pt idx="2">
                  <c:v>0.24551724137931036</c:v>
                </c:pt>
              </c:numCache>
            </c:numRef>
          </c:val>
          <c:extLst>
            <c:ext xmlns:c16="http://schemas.microsoft.com/office/drawing/2014/chart" uri="{C3380CC4-5D6E-409C-BE32-E72D297353CC}">
              <c16:uniqueId val="{00000000-8A30-4A41-8729-40079614E150}"/>
            </c:ext>
          </c:extLst>
        </c:ser>
        <c:dLbls>
          <c:showLegendKey val="0"/>
          <c:showVal val="0"/>
          <c:showCatName val="0"/>
          <c:showSerName val="0"/>
          <c:showPercent val="0"/>
          <c:showBubbleSize val="0"/>
        </c:dLbls>
        <c:gapWidth val="150"/>
        <c:overlap val="-30"/>
        <c:axId val="-2061326744"/>
        <c:axId val="-2081877640"/>
      </c:barChart>
      <c:catAx>
        <c:axId val="-2061326744"/>
        <c:scaling>
          <c:orientation val="minMax"/>
        </c:scaling>
        <c:delete val="0"/>
        <c:axPos val="b"/>
        <c:numFmt formatCode="General" sourceLinked="0"/>
        <c:majorTickMark val="out"/>
        <c:minorTickMark val="none"/>
        <c:tickLblPos val="nextTo"/>
        <c:crossAx val="-2081877640"/>
        <c:crosses val="autoZero"/>
        <c:auto val="1"/>
        <c:lblAlgn val="ctr"/>
        <c:lblOffset val="100"/>
        <c:noMultiLvlLbl val="0"/>
      </c:catAx>
      <c:valAx>
        <c:axId val="-2081877640"/>
        <c:scaling>
          <c:orientation val="minMax"/>
          <c:max val="1"/>
        </c:scaling>
        <c:delete val="0"/>
        <c:axPos val="l"/>
        <c:numFmt formatCode="0%" sourceLinked="1"/>
        <c:majorTickMark val="out"/>
        <c:minorTickMark val="none"/>
        <c:tickLblPos val="nextTo"/>
        <c:crossAx val="-2061326744"/>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'Ark1'!$A$2:$A$7</c:f>
              <c:strCache>
                <c:ptCount val="6"/>
                <c:pt idx="0">
                  <c:v>Annet</c:v>
                </c:pt>
                <c:pt idx="1">
                  <c:v>Via et arrangement</c:v>
                </c:pt>
                <c:pt idx="2">
                  <c:v>Via min fadder</c:v>
                </c:pt>
                <c:pt idx="3">
                  <c:v>Via venner</c:v>
                </c:pt>
                <c:pt idx="4">
                  <c:v>SoMe</c:v>
                </c:pt>
                <c:pt idx="5">
                  <c:v>På stand</c:v>
                </c:pt>
              </c:strCache>
            </c:strRef>
          </c:cat>
          <c:val>
            <c:numRef>
              <c:f>'Ark1'!$B$2:$B$7</c:f>
              <c:numCache>
                <c:formatCode>0%</c:formatCode>
                <c:ptCount val="6"/>
                <c:pt idx="0">
                  <c:v>5.6451612903225805E-2</c:v>
                </c:pt>
                <c:pt idx="1">
                  <c:v>0.15322580645161291</c:v>
                </c:pt>
                <c:pt idx="2">
                  <c:v>0.2709677419354839</c:v>
                </c:pt>
                <c:pt idx="3">
                  <c:v>0.29354838709677417</c:v>
                </c:pt>
                <c:pt idx="4">
                  <c:v>0.3241935483870968</c:v>
                </c:pt>
                <c:pt idx="5">
                  <c:v>0.63064516129032255</c:v>
                </c:pt>
              </c:numCache>
            </c:numRef>
          </c:val>
          <c:extLst>
            <c:ext xmlns:c16="http://schemas.microsoft.com/office/drawing/2014/chart" uri="{C3380CC4-5D6E-409C-BE32-E72D297353CC}">
              <c16:uniqueId val="{00000000-D39B-48A7-8626-14B36423C5BA}"/>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'Ark1'!$A$2:$A$7</c:f>
              <c:strCache>
                <c:ptCount val="6"/>
                <c:pt idx="0">
                  <c:v>Annet</c:v>
                </c:pt>
                <c:pt idx="1">
                  <c:v>Via et arrangement</c:v>
                </c:pt>
                <c:pt idx="2">
                  <c:v>Via min fadder</c:v>
                </c:pt>
                <c:pt idx="3">
                  <c:v>Via venner</c:v>
                </c:pt>
                <c:pt idx="4">
                  <c:v>SoMe</c:v>
                </c:pt>
                <c:pt idx="5">
                  <c:v>På stand</c:v>
                </c:pt>
              </c:strCache>
            </c:strRef>
          </c:cat>
          <c:val>
            <c:numRef>
              <c:f>'Ark1'!$C$2:$C$7</c:f>
              <c:numCache>
                <c:formatCode>0%</c:formatCode>
                <c:ptCount val="6"/>
                <c:pt idx="0">
                  <c:v>5.6672760511882997E-2</c:v>
                </c:pt>
                <c:pt idx="1">
                  <c:v>0.14990859232175502</c:v>
                </c:pt>
                <c:pt idx="2">
                  <c:v>0.26508226691042047</c:v>
                </c:pt>
                <c:pt idx="3">
                  <c:v>0.3235831809872029</c:v>
                </c:pt>
                <c:pt idx="4">
                  <c:v>0.27970749542961609</c:v>
                </c:pt>
                <c:pt idx="5">
                  <c:v>0.6654478976234004</c:v>
                </c:pt>
              </c:numCache>
            </c:numRef>
          </c:val>
          <c:extLst>
            <c:ext xmlns:c16="http://schemas.microsoft.com/office/drawing/2014/chart" uri="{C3380CC4-5D6E-409C-BE32-E72D297353CC}">
              <c16:uniqueId val="{00000000-EF88-495B-AD9D-F99B9D1FC6D2}"/>
            </c:ext>
          </c:extLst>
        </c:ser>
        <c:dLbls>
          <c:showLegendKey val="0"/>
          <c:showVal val="0"/>
          <c:showCatName val="0"/>
          <c:showSerName val="0"/>
          <c:showPercent val="0"/>
          <c:showBubbleSize val="0"/>
        </c:dLbls>
        <c:gapWidth val="150"/>
        <c:overlap val="-30"/>
        <c:axId val="-2060385320"/>
        <c:axId val="-2115359608"/>
      </c:barChart>
      <c:catAx>
        <c:axId val="-2060385320"/>
        <c:scaling>
          <c:orientation val="minMax"/>
        </c:scaling>
        <c:delete val="0"/>
        <c:axPos val="l"/>
        <c:numFmt formatCode="General" sourceLinked="0"/>
        <c:majorTickMark val="out"/>
        <c:minorTickMark val="none"/>
        <c:tickLblPos val="nextTo"/>
        <c:crossAx val="-2115359608"/>
        <c:crosses val="autoZero"/>
        <c:auto val="1"/>
        <c:lblAlgn val="ctr"/>
        <c:lblOffset val="100"/>
        <c:noMultiLvlLbl val="0"/>
      </c:catAx>
      <c:valAx>
        <c:axId val="-2115359608"/>
        <c:scaling>
          <c:orientation val="minMax"/>
          <c:max val="1"/>
        </c:scaling>
        <c:delete val="0"/>
        <c:axPos val="b"/>
        <c:numFmt formatCode="0%" sourceLinked="1"/>
        <c:majorTickMark val="out"/>
        <c:minorTickMark val="none"/>
        <c:tickLblPos val="nextTo"/>
        <c:crossAx val="-2060385320"/>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1</c:v>
                </c:pt>
                <c:pt idx="1">
                  <c:v>2</c:v>
                </c:pt>
                <c:pt idx="2">
                  <c:v>3</c:v>
                </c:pt>
                <c:pt idx="3">
                  <c:v>4</c:v>
                </c:pt>
                <c:pt idx="4">
                  <c:v>5</c:v>
                </c:pt>
                <c:pt idx="5">
                  <c:v>6</c:v>
                </c:pt>
                <c:pt idx="6">
                  <c:v>7</c:v>
                </c:pt>
                <c:pt idx="7">
                  <c:v>Vet ikke</c:v>
                </c:pt>
              </c:strCache>
            </c:strRef>
          </c:cat>
          <c:val>
            <c:numRef>
              <c:f>'Ark1'!$B$2:$B$9</c:f>
              <c:numCache>
                <c:formatCode>0%</c:formatCode>
                <c:ptCount val="8"/>
                <c:pt idx="0">
                  <c:v>4.6894803548795945E-2</c:v>
                </c:pt>
                <c:pt idx="1">
                  <c:v>2.2813688212927757E-2</c:v>
                </c:pt>
                <c:pt idx="2">
                  <c:v>4.3092522179974654E-2</c:v>
                </c:pt>
                <c:pt idx="3">
                  <c:v>8.1115335868187574E-2</c:v>
                </c:pt>
                <c:pt idx="4">
                  <c:v>0.15462610899873258</c:v>
                </c:pt>
                <c:pt idx="5">
                  <c:v>0.17870722433460076</c:v>
                </c:pt>
                <c:pt idx="6">
                  <c:v>0.37515842839036756</c:v>
                </c:pt>
                <c:pt idx="7">
                  <c:v>9.7591888466413187E-2</c:v>
                </c:pt>
              </c:numCache>
            </c:numRef>
          </c:val>
          <c:extLst>
            <c:ext xmlns:c16="http://schemas.microsoft.com/office/drawing/2014/chart" uri="{C3380CC4-5D6E-409C-BE32-E72D297353CC}">
              <c16:uniqueId val="{00000000-4E51-49C3-AA8A-C06A5169FF49}"/>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1</c:v>
                </c:pt>
                <c:pt idx="1">
                  <c:v>2</c:v>
                </c:pt>
                <c:pt idx="2">
                  <c:v>3</c:v>
                </c:pt>
                <c:pt idx="3">
                  <c:v>4</c:v>
                </c:pt>
                <c:pt idx="4">
                  <c:v>5</c:v>
                </c:pt>
                <c:pt idx="5">
                  <c:v>6</c:v>
                </c:pt>
                <c:pt idx="6">
                  <c:v>7</c:v>
                </c:pt>
                <c:pt idx="7">
                  <c:v>Vet ikke</c:v>
                </c:pt>
              </c:strCache>
            </c:strRef>
          </c:cat>
          <c:val>
            <c:numRef>
              <c:f>'Ark1'!$C$2:$C$9</c:f>
              <c:numCache>
                <c:formatCode>0%</c:formatCode>
                <c:ptCount val="8"/>
                <c:pt idx="0">
                  <c:v>5.1034482758620693E-2</c:v>
                </c:pt>
                <c:pt idx="1">
                  <c:v>2.3448275862068966E-2</c:v>
                </c:pt>
                <c:pt idx="2">
                  <c:v>3.5862068965517239E-2</c:v>
                </c:pt>
                <c:pt idx="3">
                  <c:v>5.6551724137931032E-2</c:v>
                </c:pt>
                <c:pt idx="4">
                  <c:v>0.1393103448275862</c:v>
                </c:pt>
                <c:pt idx="5">
                  <c:v>0.19310344827586207</c:v>
                </c:pt>
                <c:pt idx="6">
                  <c:v>0.41655172413793101</c:v>
                </c:pt>
                <c:pt idx="7">
                  <c:v>8.4137931034482763E-2</c:v>
                </c:pt>
              </c:numCache>
            </c:numRef>
          </c:val>
          <c:extLst>
            <c:ext xmlns:c16="http://schemas.microsoft.com/office/drawing/2014/chart" uri="{C3380CC4-5D6E-409C-BE32-E72D297353CC}">
              <c16:uniqueId val="{00000001-4E51-49C3-AA8A-C06A5169FF49}"/>
            </c:ext>
          </c:extLst>
        </c:ser>
        <c:dLbls>
          <c:showLegendKey val="0"/>
          <c:showVal val="0"/>
          <c:showCatName val="0"/>
          <c:showSerName val="0"/>
          <c:showPercent val="0"/>
          <c:showBubbleSize val="0"/>
        </c:dLbls>
        <c:gapWidth val="150"/>
        <c:overlap val="-50"/>
        <c:axId val="-2119783944"/>
        <c:axId val="-2120376664"/>
      </c:barChart>
      <c:catAx>
        <c:axId val="-2119783944"/>
        <c:scaling>
          <c:orientation val="minMax"/>
        </c:scaling>
        <c:delete val="0"/>
        <c:axPos val="b"/>
        <c:numFmt formatCode="General" sourceLinked="0"/>
        <c:majorTickMark val="out"/>
        <c:minorTickMark val="none"/>
        <c:tickLblPos val="nextTo"/>
        <c:crossAx val="-2120376664"/>
        <c:crosses val="autoZero"/>
        <c:auto val="1"/>
        <c:lblAlgn val="ctr"/>
        <c:lblOffset val="100"/>
        <c:noMultiLvlLbl val="0"/>
      </c:catAx>
      <c:valAx>
        <c:axId val="-2120376664"/>
        <c:scaling>
          <c:orientation val="minMax"/>
          <c:max val="1"/>
        </c:scaling>
        <c:delete val="0"/>
        <c:axPos val="l"/>
        <c:numFmt formatCode="0%" sourceLinked="1"/>
        <c:majorTickMark val="out"/>
        <c:minorTickMark val="none"/>
        <c:tickLblPos val="nextTo"/>
        <c:crossAx val="-2119783944"/>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Vet ikke/ikke aktuelt</c:v>
                </c:pt>
              </c:strCache>
            </c:strRef>
          </c:cat>
          <c:val>
            <c:numRef>
              <c:f>'Ark1'!$B$2:$B$4</c:f>
              <c:numCache>
                <c:formatCode>0%</c:formatCode>
                <c:ptCount val="3"/>
                <c:pt idx="0">
                  <c:v>0.10392902408111533</c:v>
                </c:pt>
                <c:pt idx="1">
                  <c:v>0.75918884664131814</c:v>
                </c:pt>
                <c:pt idx="2">
                  <c:v>0.13688212927756654</c:v>
                </c:pt>
              </c:numCache>
            </c:numRef>
          </c:val>
          <c:extLst>
            <c:ext xmlns:c16="http://schemas.microsoft.com/office/drawing/2014/chart" uri="{C3380CC4-5D6E-409C-BE32-E72D297353CC}">
              <c16:uniqueId val="{00000000-A081-47C9-98B5-96756875AA66}"/>
            </c:ext>
          </c:extLst>
        </c:ser>
        <c:ser>
          <c:idx val="1"/>
          <c:order val="1"/>
          <c:tx>
            <c:strRef>
              <c:f>'Ark1'!$C$1</c:f>
              <c:strCache>
                <c:ptCount val="1"/>
                <c:pt idx="0">
                  <c:v>2024</c:v>
                </c:pt>
              </c:strCache>
            </c:strRef>
          </c:tx>
          <c:spPr>
            <a:solidFill>
              <a:srgbClr val="C8102E"/>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Vet ikke/ikke aktuelt</c:v>
                </c:pt>
              </c:strCache>
            </c:strRef>
          </c:cat>
          <c:val>
            <c:numRef>
              <c:f>'Ark1'!$C$2:$C$4</c:f>
              <c:numCache>
                <c:formatCode>0%</c:formatCode>
                <c:ptCount val="3"/>
                <c:pt idx="0">
                  <c:v>0.12</c:v>
                </c:pt>
                <c:pt idx="1">
                  <c:v>0.73655172413793102</c:v>
                </c:pt>
                <c:pt idx="2">
                  <c:v>0.14344827586206896</c:v>
                </c:pt>
              </c:numCache>
            </c:numRef>
          </c:val>
          <c:extLst>
            <c:ext xmlns:c16="http://schemas.microsoft.com/office/drawing/2014/chart" uri="{C3380CC4-5D6E-409C-BE32-E72D297353CC}">
              <c16:uniqueId val="{00000001-A081-47C9-98B5-96756875AA66}"/>
            </c:ext>
          </c:extLst>
        </c:ser>
        <c:dLbls>
          <c:showLegendKey val="0"/>
          <c:showVal val="0"/>
          <c:showCatName val="0"/>
          <c:showSerName val="0"/>
          <c:showPercent val="0"/>
          <c:showBubbleSize val="0"/>
        </c:dLbls>
        <c:gapWidth val="150"/>
        <c:overlap val="-30"/>
        <c:axId val="-2061058840"/>
        <c:axId val="-2061110056"/>
      </c:barChart>
      <c:catAx>
        <c:axId val="-2061058840"/>
        <c:scaling>
          <c:orientation val="minMax"/>
        </c:scaling>
        <c:delete val="0"/>
        <c:axPos val="b"/>
        <c:numFmt formatCode="General" sourceLinked="0"/>
        <c:majorTickMark val="out"/>
        <c:minorTickMark val="none"/>
        <c:tickLblPos val="nextTo"/>
        <c:crossAx val="-2061110056"/>
        <c:crosses val="autoZero"/>
        <c:auto val="1"/>
        <c:lblAlgn val="ctr"/>
        <c:lblOffset val="100"/>
        <c:noMultiLvlLbl val="0"/>
      </c:catAx>
      <c:valAx>
        <c:axId val="-2061110056"/>
        <c:scaling>
          <c:orientation val="minMax"/>
          <c:max val="1"/>
        </c:scaling>
        <c:delete val="0"/>
        <c:axPos val="l"/>
        <c:numFmt formatCode="0%" sourceLinked="1"/>
        <c:majorTickMark val="out"/>
        <c:minorTickMark val="none"/>
        <c:tickLblPos val="nextTo"/>
        <c:crossAx val="-2061058840"/>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Vet ikke</c:v>
                </c:pt>
              </c:strCache>
            </c:strRef>
          </c:cat>
          <c:val>
            <c:numRef>
              <c:f>'Ark1'!$B$2:$B$4</c:f>
              <c:numCache>
                <c:formatCode>0%</c:formatCode>
                <c:ptCount val="3"/>
                <c:pt idx="0">
                  <c:v>0.35107731305449935</c:v>
                </c:pt>
                <c:pt idx="1">
                  <c:v>0.38403041825095058</c:v>
                </c:pt>
                <c:pt idx="2">
                  <c:v>0.26489226869455007</c:v>
                </c:pt>
              </c:numCache>
            </c:numRef>
          </c:val>
          <c:extLst>
            <c:ext xmlns:c16="http://schemas.microsoft.com/office/drawing/2014/chart" uri="{C3380CC4-5D6E-409C-BE32-E72D297353CC}">
              <c16:uniqueId val="{00000000-3B01-45EA-845D-3D38E8735146}"/>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Ja</c:v>
                </c:pt>
                <c:pt idx="1">
                  <c:v>Nei</c:v>
                </c:pt>
                <c:pt idx="2">
                  <c:v>Vet ikke</c:v>
                </c:pt>
              </c:strCache>
            </c:strRef>
          </c:cat>
          <c:val>
            <c:numRef>
              <c:f>'Ark1'!$C$2:$C$4</c:f>
              <c:numCache>
                <c:formatCode>0%</c:formatCode>
                <c:ptCount val="3"/>
                <c:pt idx="0">
                  <c:v>0.3917241379310345</c:v>
                </c:pt>
                <c:pt idx="1">
                  <c:v>0.36827586206896551</c:v>
                </c:pt>
                <c:pt idx="2">
                  <c:v>0.24</c:v>
                </c:pt>
              </c:numCache>
            </c:numRef>
          </c:val>
          <c:extLst>
            <c:ext xmlns:c16="http://schemas.microsoft.com/office/drawing/2014/chart" uri="{C3380CC4-5D6E-409C-BE32-E72D297353CC}">
              <c16:uniqueId val="{00000000-4962-467F-8DEA-FF0073A740E6}"/>
            </c:ext>
          </c:extLst>
        </c:ser>
        <c:dLbls>
          <c:showLegendKey val="0"/>
          <c:showVal val="0"/>
          <c:showCatName val="0"/>
          <c:showSerName val="0"/>
          <c:showPercent val="0"/>
          <c:showBubbleSize val="0"/>
        </c:dLbls>
        <c:gapWidth val="150"/>
        <c:overlap val="-30"/>
        <c:axId val="-2061326744"/>
        <c:axId val="-2081877640"/>
      </c:barChart>
      <c:catAx>
        <c:axId val="-2061326744"/>
        <c:scaling>
          <c:orientation val="minMax"/>
        </c:scaling>
        <c:delete val="0"/>
        <c:axPos val="b"/>
        <c:numFmt formatCode="General" sourceLinked="0"/>
        <c:majorTickMark val="out"/>
        <c:minorTickMark val="none"/>
        <c:tickLblPos val="nextTo"/>
        <c:crossAx val="-2081877640"/>
        <c:crosses val="autoZero"/>
        <c:auto val="1"/>
        <c:lblAlgn val="ctr"/>
        <c:lblOffset val="100"/>
        <c:noMultiLvlLbl val="0"/>
      </c:catAx>
      <c:valAx>
        <c:axId val="-2081877640"/>
        <c:scaling>
          <c:orientation val="minMax"/>
          <c:max val="1"/>
        </c:scaling>
        <c:delete val="0"/>
        <c:axPos val="l"/>
        <c:numFmt formatCode="0%" sourceLinked="1"/>
        <c:majorTickMark val="out"/>
        <c:minorTickMark val="none"/>
        <c:tickLblPos val="nextTo"/>
        <c:crossAx val="-2061326744"/>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Vet ikke/ikke aktuelt</c:v>
                </c:pt>
              </c:strCache>
            </c:strRef>
          </c:cat>
          <c:val>
            <c:numRef>
              <c:f>'Ark1'!$B$2:$B$4</c:f>
              <c:numCache>
                <c:formatCode>0%</c:formatCode>
                <c:ptCount val="3"/>
                <c:pt idx="0">
                  <c:v>1.9011406844106463E-2</c:v>
                </c:pt>
                <c:pt idx="1">
                  <c:v>0.86945500633713557</c:v>
                </c:pt>
                <c:pt idx="2">
                  <c:v>0.11153358681875793</c:v>
                </c:pt>
              </c:numCache>
            </c:numRef>
          </c:val>
          <c:extLst>
            <c:ext xmlns:c16="http://schemas.microsoft.com/office/drawing/2014/chart" uri="{C3380CC4-5D6E-409C-BE32-E72D297353CC}">
              <c16:uniqueId val="{00000000-A081-47C9-98B5-96756875AA66}"/>
            </c:ext>
          </c:extLst>
        </c:ser>
        <c:ser>
          <c:idx val="1"/>
          <c:order val="1"/>
          <c:tx>
            <c:strRef>
              <c:f>'Ark1'!$C$1</c:f>
              <c:strCache>
                <c:ptCount val="1"/>
                <c:pt idx="0">
                  <c:v>2024</c:v>
                </c:pt>
              </c:strCache>
            </c:strRef>
          </c:tx>
          <c:spPr>
            <a:solidFill>
              <a:srgbClr val="C8102E"/>
            </a:solidFill>
            <a:ln>
              <a:solidFill>
                <a:schemeClr val="tx2"/>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Ja</c:v>
                </c:pt>
                <c:pt idx="1">
                  <c:v>Nei</c:v>
                </c:pt>
                <c:pt idx="2">
                  <c:v>Vet ikke/ikke aktuelt</c:v>
                </c:pt>
              </c:strCache>
            </c:strRef>
          </c:cat>
          <c:val>
            <c:numRef>
              <c:f>'Ark1'!$C$2:$C$4</c:f>
              <c:numCache>
                <c:formatCode>0%</c:formatCode>
                <c:ptCount val="3"/>
                <c:pt idx="0">
                  <c:v>2.7586206896551724E-2</c:v>
                </c:pt>
                <c:pt idx="1">
                  <c:v>0.88</c:v>
                </c:pt>
                <c:pt idx="2">
                  <c:v>9.2413793103448272E-2</c:v>
                </c:pt>
              </c:numCache>
            </c:numRef>
          </c:val>
          <c:extLst>
            <c:ext xmlns:c16="http://schemas.microsoft.com/office/drawing/2014/chart" uri="{C3380CC4-5D6E-409C-BE32-E72D297353CC}">
              <c16:uniqueId val="{00000000-D166-4D17-8902-8F1B7EF72930}"/>
            </c:ext>
          </c:extLst>
        </c:ser>
        <c:dLbls>
          <c:showLegendKey val="0"/>
          <c:showVal val="0"/>
          <c:showCatName val="0"/>
          <c:showSerName val="0"/>
          <c:showPercent val="0"/>
          <c:showBubbleSize val="0"/>
        </c:dLbls>
        <c:gapWidth val="150"/>
        <c:overlap val="-30"/>
        <c:axId val="-2061058840"/>
        <c:axId val="-2061110056"/>
      </c:barChart>
      <c:catAx>
        <c:axId val="-2061058840"/>
        <c:scaling>
          <c:orientation val="minMax"/>
        </c:scaling>
        <c:delete val="0"/>
        <c:axPos val="b"/>
        <c:numFmt formatCode="General" sourceLinked="0"/>
        <c:majorTickMark val="out"/>
        <c:minorTickMark val="none"/>
        <c:tickLblPos val="nextTo"/>
        <c:crossAx val="-2061110056"/>
        <c:crosses val="autoZero"/>
        <c:auto val="1"/>
        <c:lblAlgn val="ctr"/>
        <c:lblOffset val="100"/>
        <c:noMultiLvlLbl val="0"/>
      </c:catAx>
      <c:valAx>
        <c:axId val="-2061110056"/>
        <c:scaling>
          <c:orientation val="minMax"/>
          <c:max val="1"/>
        </c:scaling>
        <c:delete val="0"/>
        <c:axPos val="l"/>
        <c:numFmt formatCode="0%" sourceLinked="1"/>
        <c:majorTickMark val="out"/>
        <c:minorTickMark val="none"/>
        <c:tickLblPos val="nextTo"/>
        <c:crossAx val="-2061058840"/>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Nei, jeg fikk ikke med meg kampanjen</c:v>
                </c:pt>
              </c:strCache>
            </c:strRef>
          </c:cat>
          <c:val>
            <c:numRef>
              <c:f>'Ark1'!$B$2:$B$4</c:f>
              <c:numCache>
                <c:formatCode>0%</c:formatCode>
                <c:ptCount val="3"/>
                <c:pt idx="0">
                  <c:v>0.43074968233799238</c:v>
                </c:pt>
                <c:pt idx="1">
                  <c:v>0.18932655654383734</c:v>
                </c:pt>
                <c:pt idx="2">
                  <c:v>0.37992376111817028</c:v>
                </c:pt>
              </c:numCache>
            </c:numRef>
          </c:val>
          <c:extLst>
            <c:ext xmlns:c16="http://schemas.microsoft.com/office/drawing/2014/chart" uri="{C3380CC4-5D6E-409C-BE32-E72D297353CC}">
              <c16:uniqueId val="{00000000-A081-47C9-98B5-96756875AA66}"/>
            </c:ext>
          </c:extLst>
        </c:ser>
        <c:ser>
          <c:idx val="1"/>
          <c:order val="1"/>
          <c:tx>
            <c:strRef>
              <c:f>'Ark1'!$C$1</c:f>
              <c:strCache>
                <c:ptCount val="1"/>
                <c:pt idx="0">
                  <c:v>2024</c:v>
                </c:pt>
              </c:strCache>
            </c:strRef>
          </c:tx>
          <c:spPr>
            <a:solidFill>
              <a:srgbClr val="C8102E"/>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Ja</c:v>
                </c:pt>
                <c:pt idx="1">
                  <c:v>Nei</c:v>
                </c:pt>
                <c:pt idx="2">
                  <c:v>Nei, jeg fikk ikke med meg kampanjen</c:v>
                </c:pt>
              </c:strCache>
            </c:strRef>
          </c:cat>
          <c:val>
            <c:numRef>
              <c:f>'Ark1'!$C$2:$C$4</c:f>
              <c:numCache>
                <c:formatCode>0%</c:formatCode>
                <c:ptCount val="3"/>
                <c:pt idx="0">
                  <c:v>0.47586206896551725</c:v>
                </c:pt>
                <c:pt idx="1">
                  <c:v>0.27034482758620687</c:v>
                </c:pt>
                <c:pt idx="2">
                  <c:v>0.25379310344827588</c:v>
                </c:pt>
              </c:numCache>
            </c:numRef>
          </c:val>
          <c:extLst>
            <c:ext xmlns:c16="http://schemas.microsoft.com/office/drawing/2014/chart" uri="{C3380CC4-5D6E-409C-BE32-E72D297353CC}">
              <c16:uniqueId val="{00000000-899E-44F1-B7B2-DCFF26FF79B8}"/>
            </c:ext>
          </c:extLst>
        </c:ser>
        <c:dLbls>
          <c:showLegendKey val="0"/>
          <c:showVal val="0"/>
          <c:showCatName val="0"/>
          <c:showSerName val="0"/>
          <c:showPercent val="0"/>
          <c:showBubbleSize val="0"/>
        </c:dLbls>
        <c:gapWidth val="150"/>
        <c:overlap val="-30"/>
        <c:axId val="-2061058840"/>
        <c:axId val="-2061110056"/>
      </c:barChart>
      <c:catAx>
        <c:axId val="-2061058840"/>
        <c:scaling>
          <c:orientation val="minMax"/>
        </c:scaling>
        <c:delete val="0"/>
        <c:axPos val="b"/>
        <c:numFmt formatCode="General" sourceLinked="0"/>
        <c:majorTickMark val="out"/>
        <c:minorTickMark val="none"/>
        <c:tickLblPos val="nextTo"/>
        <c:crossAx val="-2061110056"/>
        <c:crosses val="autoZero"/>
        <c:auto val="1"/>
        <c:lblAlgn val="ctr"/>
        <c:lblOffset val="100"/>
        <c:noMultiLvlLbl val="0"/>
      </c:catAx>
      <c:valAx>
        <c:axId val="-2061110056"/>
        <c:scaling>
          <c:orientation val="minMax"/>
          <c:max val="1"/>
        </c:scaling>
        <c:delete val="0"/>
        <c:axPos val="l"/>
        <c:numFmt formatCode="0%" sourceLinked="1"/>
        <c:majorTickMark val="out"/>
        <c:minorTickMark val="none"/>
        <c:tickLblPos val="nextTo"/>
        <c:crossAx val="-2061058840"/>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rgbClr val="131E29"/>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'Ark1'!$A$2:$A$4</c:f>
              <c:strCache>
                <c:ptCount val="3"/>
                <c:pt idx="0">
                  <c:v>Ja</c:v>
                </c:pt>
                <c:pt idx="1">
                  <c:v>Nei</c:v>
                </c:pt>
                <c:pt idx="2">
                  <c:v>Vet ikke</c:v>
                </c:pt>
              </c:strCache>
            </c:strRef>
          </c:cat>
          <c:val>
            <c:numRef>
              <c:f>'Ark1'!$B$2:$B$4</c:f>
              <c:numCache>
                <c:formatCode>0%</c:formatCode>
                <c:ptCount val="3"/>
                <c:pt idx="0">
                  <c:v>0.86270491803278693</c:v>
                </c:pt>
                <c:pt idx="1">
                  <c:v>2.8688524590163935E-2</c:v>
                </c:pt>
                <c:pt idx="2">
                  <c:v>0.10860655737704918</c:v>
                </c:pt>
              </c:numCache>
            </c:numRef>
          </c:val>
          <c:extLst>
            <c:ext xmlns:c16="http://schemas.microsoft.com/office/drawing/2014/chart" uri="{C3380CC4-5D6E-409C-BE32-E72D297353CC}">
              <c16:uniqueId val="{00000000-A081-47C9-98B5-96756875AA66}"/>
            </c:ext>
          </c:extLst>
        </c:ser>
        <c:ser>
          <c:idx val="1"/>
          <c:order val="1"/>
          <c:tx>
            <c:strRef>
              <c:f>'Ark1'!$C$1</c:f>
              <c:strCache>
                <c:ptCount val="1"/>
                <c:pt idx="0">
                  <c:v>2024</c:v>
                </c:pt>
              </c:strCache>
            </c:strRef>
          </c:tx>
          <c:spPr>
            <a:solidFill>
              <a:srgbClr val="C8102E"/>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'Ark1'!$A$2:$A$4</c:f>
              <c:strCache>
                <c:ptCount val="3"/>
                <c:pt idx="0">
                  <c:v>Ja</c:v>
                </c:pt>
                <c:pt idx="1">
                  <c:v>Nei</c:v>
                </c:pt>
                <c:pt idx="2">
                  <c:v>Vet ikke</c:v>
                </c:pt>
              </c:strCache>
            </c:strRef>
          </c:cat>
          <c:val>
            <c:numRef>
              <c:f>'Ark1'!$C$2:$C$4</c:f>
              <c:numCache>
                <c:formatCode>0%</c:formatCode>
                <c:ptCount val="3"/>
                <c:pt idx="0">
                  <c:v>0.85767097966728278</c:v>
                </c:pt>
                <c:pt idx="1">
                  <c:v>4.2513863216266171E-2</c:v>
                </c:pt>
                <c:pt idx="2">
                  <c:v>9.9815157116451017E-2</c:v>
                </c:pt>
              </c:numCache>
            </c:numRef>
          </c:val>
          <c:extLst>
            <c:ext xmlns:c16="http://schemas.microsoft.com/office/drawing/2014/chart" uri="{C3380CC4-5D6E-409C-BE32-E72D297353CC}">
              <c16:uniqueId val="{00000000-2300-45EC-82C1-5096513FED25}"/>
            </c:ext>
          </c:extLst>
        </c:ser>
        <c:dLbls>
          <c:showLegendKey val="0"/>
          <c:showVal val="0"/>
          <c:showCatName val="0"/>
          <c:showSerName val="0"/>
          <c:showPercent val="0"/>
          <c:showBubbleSize val="0"/>
        </c:dLbls>
        <c:gapWidth val="150"/>
        <c:overlap val="-30"/>
        <c:axId val="-2061058840"/>
        <c:axId val="-2061110056"/>
      </c:barChart>
      <c:catAx>
        <c:axId val="-2061058840"/>
        <c:scaling>
          <c:orientation val="minMax"/>
        </c:scaling>
        <c:delete val="0"/>
        <c:axPos val="b"/>
        <c:numFmt formatCode="General" sourceLinked="0"/>
        <c:majorTickMark val="out"/>
        <c:minorTickMark val="none"/>
        <c:tickLblPos val="nextTo"/>
        <c:crossAx val="-2061110056"/>
        <c:crosses val="autoZero"/>
        <c:auto val="1"/>
        <c:lblAlgn val="ctr"/>
        <c:lblOffset val="100"/>
        <c:noMultiLvlLbl val="0"/>
      </c:catAx>
      <c:valAx>
        <c:axId val="-2061110056"/>
        <c:scaling>
          <c:orientation val="minMax"/>
          <c:max val="1"/>
        </c:scaling>
        <c:delete val="0"/>
        <c:axPos val="l"/>
        <c:numFmt formatCode="0%" sourceLinked="1"/>
        <c:majorTickMark val="out"/>
        <c:minorTickMark val="none"/>
        <c:tickLblPos val="nextTo"/>
        <c:crossAx val="-2061058840"/>
        <c:crosses val="autoZero"/>
        <c:crossBetween val="between"/>
        <c:majorUnit val="0.1"/>
      </c:valAx>
    </c:plotArea>
    <c:legend>
      <c:legendPos val="b"/>
      <c:overlay val="0"/>
    </c:legend>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a:ln>
              <a:solidFill>
                <a:schemeClr val="tx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'Ark1'!$A$2:$A$10</c:f>
              <c:strCache>
                <c:ptCount val="9"/>
                <c:pt idx="0">
                  <c:v>Jeg observerte at andre ble utsatt for ubehagelige seksuelle tilnærmelser/opplevelser</c:v>
                </c:pt>
                <c:pt idx="1">
                  <c:v>Studiestart var preget av sexpress og seksualisert kultur </c:v>
                </c:pt>
                <c:pt idx="2">
                  <c:v>Voksne og ansatte ved UiA hadde blitt forskrekket om de visste hva som skjer blant studenter og faddere </c:v>
                </c:pt>
                <c:pt idx="3">
                  <c:v>Jeg fikk god informasjon om hvor jeg kunne oppsøke hjelp dersom jeg opplevde seksuell trakassering</c:v>
                </c:pt>
                <c:pt idx="4">
                  <c:v>Jeg følte meg trygg på at mannlige faddere ville få meg trygt hjem </c:v>
                </c:pt>
                <c:pt idx="5">
                  <c:v> UiA er opptatt av forebygging av seksuell trakassering og overgrep blant studentene</c:v>
                </c:pt>
                <c:pt idx="6">
                  <c:v>Jeg følte meg trygg på at kvinnelige faddere ville få meg trygt hjem </c:v>
                </c:pt>
                <c:pt idx="7">
                  <c:v>Mine medstudenter og faddere er oppmerksomme på mitt kroppsspråk, og presser ikke på for å få sex</c:v>
                </c:pt>
                <c:pt idx="8">
                  <c:v>Jeg følte meg trygg på at sex ikke var forventet som takk for et sted å sove/for at noen fulgte meg hjem eller lignende</c:v>
                </c:pt>
              </c:strCache>
            </c:strRef>
          </c:cat>
          <c:val>
            <c:numRef>
              <c:f>'Ark1'!$B$2:$B$10</c:f>
              <c:numCache>
                <c:formatCode>0</c:formatCode>
                <c:ptCount val="9"/>
                <c:pt idx="0">
                  <c:v>13</c:v>
                </c:pt>
                <c:pt idx="1">
                  <c:v>13</c:v>
                </c:pt>
                <c:pt idx="2">
                  <c:v>27</c:v>
                </c:pt>
                <c:pt idx="3">
                  <c:v>41</c:v>
                </c:pt>
                <c:pt idx="4">
                  <c:v>76</c:v>
                </c:pt>
                <c:pt idx="5">
                  <c:v>80</c:v>
                </c:pt>
                <c:pt idx="6">
                  <c:v>81</c:v>
                </c:pt>
                <c:pt idx="7">
                  <c:v>87</c:v>
                </c:pt>
                <c:pt idx="8">
                  <c:v>89</c:v>
                </c:pt>
              </c:numCache>
            </c:numRef>
          </c:val>
          <c:extLst>
            <c:ext xmlns:c16="http://schemas.microsoft.com/office/drawing/2014/chart" uri="{C3380CC4-5D6E-409C-BE32-E72D297353CC}">
              <c16:uniqueId val="{00000000-2AF2-46BC-BAFD-2E361C641B6C}"/>
            </c:ext>
          </c:extLst>
        </c:ser>
        <c:ser>
          <c:idx val="1"/>
          <c:order val="1"/>
          <c:tx>
            <c:strRef>
              <c:f>'Ark1'!$C$1</c:f>
              <c:strCache>
                <c:ptCount val="1"/>
                <c:pt idx="0">
                  <c:v>2024</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'Ark1'!$A$2:$A$10</c:f>
              <c:strCache>
                <c:ptCount val="9"/>
                <c:pt idx="0">
                  <c:v>Jeg observerte at andre ble utsatt for ubehagelige seksuelle tilnærmelser/opplevelser</c:v>
                </c:pt>
                <c:pt idx="1">
                  <c:v>Studiestart var preget av sexpress og seksualisert kultur </c:v>
                </c:pt>
                <c:pt idx="2">
                  <c:v>Voksne og ansatte ved UiA hadde blitt forskrekket om de visste hva som skjer blant studenter og faddere </c:v>
                </c:pt>
                <c:pt idx="3">
                  <c:v>Jeg fikk god informasjon om hvor jeg kunne oppsøke hjelp dersom jeg opplevde seksuell trakassering</c:v>
                </c:pt>
                <c:pt idx="4">
                  <c:v>Jeg følte meg trygg på at mannlige faddere ville få meg trygt hjem </c:v>
                </c:pt>
                <c:pt idx="5">
                  <c:v> UiA er opptatt av forebygging av seksuell trakassering og overgrep blant studentene</c:v>
                </c:pt>
                <c:pt idx="6">
                  <c:v>Jeg følte meg trygg på at kvinnelige faddere ville få meg trygt hjem </c:v>
                </c:pt>
                <c:pt idx="7">
                  <c:v>Mine medstudenter og faddere er oppmerksomme på mitt kroppsspråk, og presser ikke på for å få sex</c:v>
                </c:pt>
                <c:pt idx="8">
                  <c:v>Jeg følte meg trygg på at sex ikke var forventet som takk for et sted å sove/for at noen fulgte meg hjem eller lignende</c:v>
                </c:pt>
              </c:strCache>
            </c:strRef>
          </c:cat>
          <c:val>
            <c:numRef>
              <c:f>'Ark1'!$C$2:$C$10</c:f>
              <c:numCache>
                <c:formatCode>General</c:formatCode>
                <c:ptCount val="9"/>
                <c:pt idx="0">
                  <c:v>11</c:v>
                </c:pt>
                <c:pt idx="1">
                  <c:v>15</c:v>
                </c:pt>
                <c:pt idx="2">
                  <c:v>26</c:v>
                </c:pt>
                <c:pt idx="3">
                  <c:v>43</c:v>
                </c:pt>
                <c:pt idx="4" formatCode="0">
                  <c:v>76</c:v>
                </c:pt>
                <c:pt idx="5">
                  <c:v>82</c:v>
                </c:pt>
                <c:pt idx="6" formatCode="0">
                  <c:v>83</c:v>
                </c:pt>
                <c:pt idx="7" formatCode="0">
                  <c:v>84</c:v>
                </c:pt>
                <c:pt idx="8">
                  <c:v>83</c:v>
                </c:pt>
              </c:numCache>
            </c:numRef>
          </c:val>
          <c:extLst>
            <c:ext xmlns:c16="http://schemas.microsoft.com/office/drawing/2014/chart" uri="{C3380CC4-5D6E-409C-BE32-E72D297353CC}">
              <c16:uniqueId val="{00000000-41EE-4D8F-81CD-08CBDABFABD9}"/>
            </c:ext>
          </c:extLst>
        </c:ser>
        <c:dLbls>
          <c:showLegendKey val="0"/>
          <c:showVal val="0"/>
          <c:showCatName val="0"/>
          <c:showSerName val="0"/>
          <c:showPercent val="0"/>
          <c:showBubbleSize val="0"/>
        </c:dLbls>
        <c:gapWidth val="150"/>
        <c:overlap val="-40"/>
        <c:axId val="-2059190968"/>
        <c:axId val="2078915544"/>
      </c:barChart>
      <c:catAx>
        <c:axId val="-2059190968"/>
        <c:scaling>
          <c:orientation val="minMax"/>
        </c:scaling>
        <c:delete val="0"/>
        <c:axPos val="l"/>
        <c:numFmt formatCode="General" sourceLinked="0"/>
        <c:majorTickMark val="out"/>
        <c:minorTickMark val="none"/>
        <c:tickLblPos val="nextTo"/>
        <c:crossAx val="2078915544"/>
        <c:crosses val="autoZero"/>
        <c:auto val="1"/>
        <c:lblAlgn val="ctr"/>
        <c:lblOffset val="100"/>
        <c:noMultiLvlLbl val="0"/>
      </c:catAx>
      <c:valAx>
        <c:axId val="2078915544"/>
        <c:scaling>
          <c:orientation val="minMax"/>
          <c:max val="100"/>
          <c:min val="0"/>
        </c:scaling>
        <c:delete val="0"/>
        <c:axPos val="b"/>
        <c:numFmt formatCode="0" sourceLinked="1"/>
        <c:majorTickMark val="out"/>
        <c:minorTickMark val="none"/>
        <c:tickLblPos val="nextTo"/>
        <c:crossAx val="-2059190968"/>
        <c:crosses val="autoZero"/>
        <c:crossBetween val="between"/>
        <c:majorUnit val="10"/>
      </c:valAx>
    </c:plotArea>
    <c:legend>
      <c:legendPos val="b"/>
      <c:overlay val="0"/>
    </c:legend>
    <c:plotVisOnly val="1"/>
    <c:dispBlanksAs val="gap"/>
    <c:showDLblsOverMax val="0"/>
  </c:chart>
  <c:spPr>
    <a:ln>
      <a:solidFill>
        <a:srgbClr val="131E29"/>
      </a:solidFill>
    </a:ln>
  </c:spPr>
  <c:txPr>
    <a:bodyPr/>
    <a:lstStyle/>
    <a:p>
      <a:pPr>
        <a:defRPr sz="900">
          <a:solidFill>
            <a:srgbClr val="131E29"/>
          </a:solidFill>
        </a:defRPr>
      </a:pPr>
      <a:endParaRPr lang="nb-NO"/>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2025</c:v>
                </c:pt>
              </c:strCache>
            </c:strRef>
          </c:tx>
          <c:spPr>
            <a:solidFill>
              <a:srgbClr val="131E29"/>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'Ark1'!$A$2:$A$11</c:f>
              <c:strCache>
                <c:ptCount val="10"/>
                <c:pt idx="0">
                  <c:v>IT-kurs</c:v>
                </c:pt>
                <c:pt idx="1">
                  <c:v>Bli student-kurs</c:v>
                </c:pt>
                <c:pt idx="2">
                  <c:v>Kommunikasjon via sosiale medier (Facebook/Snapchat/Instagram/TikTok)</c:v>
                </c:pt>
                <c:pt idx="3">
                  <c:v>Faglige introduksjonsseminar på studiet</c:v>
                </c:pt>
                <c:pt idx="4">
                  <c:v>Omvisning på campus</c:v>
                </c:pt>
                <c:pt idx="5">
                  <c:v>Lett tilgjengelig UiA-personell som kan besvare spørsmål</c:v>
                </c:pt>
                <c:pt idx="6">
                  <c:v>Sosiale og kulturelle arrangementer</c:v>
                </c:pt>
                <c:pt idx="7">
                  <c:v>Å få tildelt en fadder</c:v>
                </c:pt>
                <c:pt idx="8">
                  <c:v> Å bli kjent med andre på mitt studium i min faddergruppe</c:v>
                </c:pt>
                <c:pt idx="9">
                  <c:v>God informasjon på Uia.no</c:v>
                </c:pt>
              </c:strCache>
            </c:strRef>
          </c:cat>
          <c:val>
            <c:numRef>
              <c:f>'Ark1'!$B$2:$B$11</c:f>
              <c:numCache>
                <c:formatCode>0</c:formatCode>
                <c:ptCount val="10"/>
                <c:pt idx="0">
                  <c:v>55</c:v>
                </c:pt>
                <c:pt idx="1">
                  <c:v>57</c:v>
                </c:pt>
                <c:pt idx="2">
                  <c:v>74</c:v>
                </c:pt>
                <c:pt idx="3">
                  <c:v>75</c:v>
                </c:pt>
                <c:pt idx="4">
                  <c:v>80</c:v>
                </c:pt>
                <c:pt idx="5">
                  <c:v>82</c:v>
                </c:pt>
                <c:pt idx="6">
                  <c:v>83</c:v>
                </c:pt>
                <c:pt idx="7">
                  <c:v>85</c:v>
                </c:pt>
                <c:pt idx="8">
                  <c:v>89</c:v>
                </c:pt>
                <c:pt idx="9">
                  <c:v>90</c:v>
                </c:pt>
              </c:numCache>
            </c:numRef>
          </c:val>
          <c:extLst>
            <c:ext xmlns:c16="http://schemas.microsoft.com/office/drawing/2014/chart" uri="{C3380CC4-5D6E-409C-BE32-E72D297353CC}">
              <c16:uniqueId val="{00000000-280F-49EB-9BD4-9649D4DD62E7}"/>
            </c:ext>
          </c:extLst>
        </c:ser>
        <c:ser>
          <c:idx val="1"/>
          <c:order val="1"/>
          <c:tx>
            <c:strRef>
              <c:f>'Ark1'!$C$1</c:f>
              <c:strCache>
                <c:ptCount val="1"/>
                <c:pt idx="0">
                  <c:v>2024</c:v>
                </c:pt>
              </c:strCache>
            </c:strRef>
          </c:tx>
          <c:spPr>
            <a:solidFill>
              <a:srgbClr val="C8102E"/>
            </a:solidFill>
            <a:ln>
              <a:solidFill>
                <a:srgbClr val="284B9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'Ark1'!$A$2:$A$11</c:f>
              <c:strCache>
                <c:ptCount val="10"/>
                <c:pt idx="0">
                  <c:v>IT-kurs</c:v>
                </c:pt>
                <c:pt idx="1">
                  <c:v>Bli student-kurs</c:v>
                </c:pt>
                <c:pt idx="2">
                  <c:v>Kommunikasjon via sosiale medier (Facebook/Snapchat/Instagram/TikTok)</c:v>
                </c:pt>
                <c:pt idx="3">
                  <c:v>Faglige introduksjonsseminar på studiet</c:v>
                </c:pt>
                <c:pt idx="4">
                  <c:v>Omvisning på campus</c:v>
                </c:pt>
                <c:pt idx="5">
                  <c:v>Lett tilgjengelig UiA-personell som kan besvare spørsmål</c:v>
                </c:pt>
                <c:pt idx="6">
                  <c:v>Sosiale og kulturelle arrangementer</c:v>
                </c:pt>
                <c:pt idx="7">
                  <c:v>Å få tildelt en fadder</c:v>
                </c:pt>
                <c:pt idx="8">
                  <c:v> Å bli kjent med andre på mitt studium i min faddergruppe</c:v>
                </c:pt>
                <c:pt idx="9">
                  <c:v>God informasjon på Uia.no</c:v>
                </c:pt>
              </c:strCache>
            </c:strRef>
          </c:cat>
          <c:val>
            <c:numRef>
              <c:f>'Ark1'!$C$2:$C$11</c:f>
              <c:numCache>
                <c:formatCode>General</c:formatCode>
                <c:ptCount val="10"/>
                <c:pt idx="0">
                  <c:v>60</c:v>
                </c:pt>
                <c:pt idx="1">
                  <c:v>60</c:v>
                </c:pt>
                <c:pt idx="2">
                  <c:v>76</c:v>
                </c:pt>
                <c:pt idx="3">
                  <c:v>77</c:v>
                </c:pt>
                <c:pt idx="4">
                  <c:v>81</c:v>
                </c:pt>
                <c:pt idx="5">
                  <c:v>83</c:v>
                </c:pt>
                <c:pt idx="6">
                  <c:v>85</c:v>
                </c:pt>
                <c:pt idx="7">
                  <c:v>86</c:v>
                </c:pt>
                <c:pt idx="8">
                  <c:v>90</c:v>
                </c:pt>
                <c:pt idx="9">
                  <c:v>91</c:v>
                </c:pt>
              </c:numCache>
            </c:numRef>
          </c:val>
          <c:extLst>
            <c:ext xmlns:c16="http://schemas.microsoft.com/office/drawing/2014/chart" uri="{C3380CC4-5D6E-409C-BE32-E72D297353CC}">
              <c16:uniqueId val="{00000001-280F-49EB-9BD4-9649D4DD62E7}"/>
            </c:ext>
          </c:extLst>
        </c:ser>
        <c:dLbls>
          <c:showLegendKey val="0"/>
          <c:showVal val="0"/>
          <c:showCatName val="0"/>
          <c:showSerName val="0"/>
          <c:showPercent val="0"/>
          <c:showBubbleSize val="0"/>
        </c:dLbls>
        <c:gapWidth val="150"/>
        <c:overlap val="-60"/>
        <c:axId val="-2119766888"/>
        <c:axId val="-2119771416"/>
      </c:barChart>
      <c:catAx>
        <c:axId val="-2119766888"/>
        <c:scaling>
          <c:orientation val="minMax"/>
        </c:scaling>
        <c:delete val="0"/>
        <c:axPos val="l"/>
        <c:numFmt formatCode="General" sourceLinked="0"/>
        <c:majorTickMark val="out"/>
        <c:minorTickMark val="none"/>
        <c:tickLblPos val="nextTo"/>
        <c:crossAx val="-2119771416"/>
        <c:crosses val="autoZero"/>
        <c:auto val="1"/>
        <c:lblAlgn val="ctr"/>
        <c:lblOffset val="100"/>
        <c:noMultiLvlLbl val="0"/>
      </c:catAx>
      <c:valAx>
        <c:axId val="-2119771416"/>
        <c:scaling>
          <c:orientation val="minMax"/>
          <c:max val="100"/>
        </c:scaling>
        <c:delete val="0"/>
        <c:axPos val="b"/>
        <c:numFmt formatCode="0" sourceLinked="1"/>
        <c:majorTickMark val="out"/>
        <c:minorTickMark val="none"/>
        <c:tickLblPos val="nextTo"/>
        <c:crossAx val="-2119766888"/>
        <c:crosses val="autoZero"/>
        <c:crossBetween val="between"/>
      </c:valAx>
    </c:plotArea>
    <c:legend>
      <c:legendPos val="b"/>
      <c:overlay val="0"/>
    </c:legend>
    <c:plotVisOnly val="1"/>
    <c:dispBlanksAs val="gap"/>
    <c:showDLblsOverMax val="0"/>
  </c:chart>
  <c:spPr>
    <a:ln>
      <a:solidFill>
        <a:srgbClr val="131E29"/>
      </a:solidFill>
    </a:ln>
  </c:spPr>
  <c:txPr>
    <a:bodyPr/>
    <a:lstStyle/>
    <a:p>
      <a:pPr>
        <a:defRPr sz="1100">
          <a:solidFill>
            <a:srgbClr val="131E29"/>
          </a:solidFill>
        </a:defRPr>
      </a:pPr>
      <a:endParaRPr lang="nb-NO"/>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Score</c:v>
                </c:pt>
              </c:strCache>
            </c:strRef>
          </c:tx>
          <c:spPr>
            <a:solidFill>
              <a:srgbClr val="C8102E"/>
            </a:solidFill>
            <a:ln>
              <a:solidFill>
                <a:schemeClr val="accent1"/>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'Ark1'!$A$2:$A$12</c:f>
              <c:numCache>
                <c:formatCode>General</c:formatCode>
                <c:ptCount val="11"/>
                <c:pt idx="0">
                  <c:v>2025</c:v>
                </c:pt>
                <c:pt idx="1">
                  <c:v>2024</c:v>
                </c:pt>
                <c:pt idx="2">
                  <c:v>2023</c:v>
                </c:pt>
                <c:pt idx="3">
                  <c:v>2022</c:v>
                </c:pt>
                <c:pt idx="4">
                  <c:v>2021</c:v>
                </c:pt>
                <c:pt idx="5">
                  <c:v>2020</c:v>
                </c:pt>
                <c:pt idx="6">
                  <c:v>2019</c:v>
                </c:pt>
                <c:pt idx="7">
                  <c:v>2018</c:v>
                </c:pt>
                <c:pt idx="8">
                  <c:v>2017</c:v>
                </c:pt>
                <c:pt idx="9">
                  <c:v>2016</c:v>
                </c:pt>
                <c:pt idx="10">
                  <c:v>2015</c:v>
                </c:pt>
              </c:numCache>
            </c:numRef>
          </c:cat>
          <c:val>
            <c:numRef>
              <c:f>'Ark1'!$B$2:$B$12</c:f>
              <c:numCache>
                <c:formatCode>0.0</c:formatCode>
                <c:ptCount val="11"/>
                <c:pt idx="0">
                  <c:v>74.2</c:v>
                </c:pt>
                <c:pt idx="1">
                  <c:v>74</c:v>
                </c:pt>
                <c:pt idx="2">
                  <c:v>72.5</c:v>
                </c:pt>
                <c:pt idx="3">
                  <c:v>73</c:v>
                </c:pt>
                <c:pt idx="4">
                  <c:v>70.5</c:v>
                </c:pt>
                <c:pt idx="5">
                  <c:v>69.7</c:v>
                </c:pt>
                <c:pt idx="6">
                  <c:v>71.5</c:v>
                </c:pt>
                <c:pt idx="7">
                  <c:v>72.099999999999994</c:v>
                </c:pt>
                <c:pt idx="8">
                  <c:v>71.2</c:v>
                </c:pt>
                <c:pt idx="9">
                  <c:v>70.5</c:v>
                </c:pt>
                <c:pt idx="10">
                  <c:v>71.099999999999994</c:v>
                </c:pt>
              </c:numCache>
            </c:numRef>
          </c:val>
          <c:extLst>
            <c:ext xmlns:c16="http://schemas.microsoft.com/office/drawing/2014/chart" uri="{C3380CC4-5D6E-409C-BE32-E72D297353CC}">
              <c16:uniqueId val="{00000000-A081-47C9-98B5-96756875AA66}"/>
            </c:ext>
          </c:extLst>
        </c:ser>
        <c:dLbls>
          <c:showLegendKey val="0"/>
          <c:showVal val="0"/>
          <c:showCatName val="0"/>
          <c:showSerName val="0"/>
          <c:showPercent val="0"/>
          <c:showBubbleSize val="0"/>
        </c:dLbls>
        <c:gapWidth val="150"/>
        <c:overlap val="-30"/>
        <c:axId val="-2061058840"/>
        <c:axId val="-2061110056"/>
      </c:barChart>
      <c:catAx>
        <c:axId val="-2061058840"/>
        <c:scaling>
          <c:orientation val="minMax"/>
        </c:scaling>
        <c:delete val="0"/>
        <c:axPos val="b"/>
        <c:numFmt formatCode="General" sourceLinked="0"/>
        <c:majorTickMark val="out"/>
        <c:minorTickMark val="none"/>
        <c:tickLblPos val="nextTo"/>
        <c:crossAx val="-2061110056"/>
        <c:crosses val="autoZero"/>
        <c:auto val="1"/>
        <c:lblAlgn val="ctr"/>
        <c:lblOffset val="100"/>
        <c:noMultiLvlLbl val="0"/>
      </c:catAx>
      <c:valAx>
        <c:axId val="-2061110056"/>
        <c:scaling>
          <c:orientation val="minMax"/>
          <c:max val="75"/>
          <c:min val="65"/>
        </c:scaling>
        <c:delete val="0"/>
        <c:axPos val="l"/>
        <c:numFmt formatCode="0.0" sourceLinked="1"/>
        <c:majorTickMark val="out"/>
        <c:minorTickMark val="none"/>
        <c:tickLblPos val="nextTo"/>
        <c:crossAx val="-2061058840"/>
        <c:crosses val="autoZero"/>
        <c:crossBetween val="between"/>
        <c:majorUnit val="1"/>
      </c:valAx>
    </c:plotArea>
    <c:plotVisOnly val="1"/>
    <c:dispBlanksAs val="gap"/>
    <c:showDLblsOverMax val="0"/>
  </c:chart>
  <c:spPr>
    <a:ln>
      <a:solidFill>
        <a:srgbClr val="131E29"/>
      </a:solidFill>
    </a:ln>
  </c:spPr>
  <c:txPr>
    <a:bodyPr/>
    <a:lstStyle/>
    <a:p>
      <a:pPr>
        <a:defRPr sz="1200">
          <a:solidFill>
            <a:srgbClr val="131E29"/>
          </a:solidFill>
        </a:defRPr>
      </a:pPr>
      <a:endParaRPr lang="nb-NO"/>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DF6FA487-838F-D04F-8406-5F755112B9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5152EBA7-DA70-EC4D-A117-67B35DABCE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FB21C5-2699-414D-BD7D-79BFDE2E407F}" type="datetimeFigureOut">
              <a:rPr lang="nb-NO" smtClean="0"/>
              <a:t>05.02.2026</a:t>
            </a:fld>
            <a:endParaRPr lang="nb-NO"/>
          </a:p>
        </p:txBody>
      </p:sp>
      <p:sp>
        <p:nvSpPr>
          <p:cNvPr id="4" name="Plassholder for bunntekst 3">
            <a:extLst>
              <a:ext uri="{FF2B5EF4-FFF2-40B4-BE49-F238E27FC236}">
                <a16:creationId xmlns:a16="http://schemas.microsoft.com/office/drawing/2014/main" id="{C88727E6-4E02-2446-86EE-F835DDCA5A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6E9F6557-4A57-6B4D-B854-D064F36D72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EEB4E4-9E3D-7D4B-A350-49EB431CD08D}" type="slidenum">
              <a:rPr lang="nb-NO" smtClean="0"/>
              <a:t>‹#›</a:t>
            </a:fld>
            <a:endParaRPr lang="nb-NO"/>
          </a:p>
        </p:txBody>
      </p:sp>
    </p:spTree>
    <p:extLst>
      <p:ext uri="{BB962C8B-B14F-4D97-AF65-F5344CB8AC3E}">
        <p14:creationId xmlns:p14="http://schemas.microsoft.com/office/powerpoint/2010/main" val="14974069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FED17-5FBD-1E4B-BF0D-610BD3BE4D53}" type="datetimeFigureOut">
              <a:rPr lang="nb-NO" smtClean="0"/>
              <a:t>05.02.2026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Flest under 21 år, men også en del i aldersgruppen 21-30</a:t>
            </a:r>
          </a:p>
          <a:p>
            <a:endParaRPr lang="nb-NO" dirty="0"/>
          </a:p>
          <a:p>
            <a:r>
              <a:rPr lang="nb-NO" dirty="0"/>
              <a:t>70% kvinner, 30% menn</a:t>
            </a:r>
          </a:p>
          <a:p>
            <a:r>
              <a:rPr lang="nb-NO" dirty="0"/>
              <a:t>80% </a:t>
            </a:r>
            <a:r>
              <a:rPr lang="nb-NO" dirty="0" err="1"/>
              <a:t>Kr.sand</a:t>
            </a:r>
            <a:r>
              <a:rPr lang="nb-NO" dirty="0"/>
              <a:t>, 20% Grimstad</a:t>
            </a:r>
          </a:p>
          <a:p>
            <a:endParaRPr lang="nb-NO" dirty="0"/>
          </a:p>
          <a:p>
            <a:r>
              <a:rPr lang="nb-NO" dirty="0"/>
              <a:t>Sykepleie, vernepleie, mekatronikk, data</a:t>
            </a:r>
          </a:p>
          <a:p>
            <a:r>
              <a:rPr lang="nb-NO" dirty="0"/>
              <a:t>Sykepleie, </a:t>
            </a:r>
            <a:r>
              <a:rPr lang="nb-NO" dirty="0" err="1"/>
              <a:t>økad</a:t>
            </a:r>
            <a:r>
              <a:rPr lang="nb-NO" dirty="0"/>
              <a:t>, rettsvitenskap, lektor</a:t>
            </a:r>
          </a:p>
          <a:p>
            <a:endParaRPr lang="nb-NO" dirty="0"/>
          </a:p>
          <a:p>
            <a:r>
              <a:rPr lang="nb-NO" dirty="0"/>
              <a:t>40% Agder, 60% resten</a:t>
            </a:r>
          </a:p>
          <a:p>
            <a:endParaRPr lang="nb-NO" dirty="0"/>
          </a:p>
          <a:p>
            <a:r>
              <a:rPr lang="nb-NO" sz="1200" kern="1200" dirty="0">
                <a:solidFill>
                  <a:schemeClr val="tx1"/>
                </a:solidFill>
                <a:effectLst/>
                <a:latin typeface="+mn-lt"/>
                <a:ea typeface="+mn-ea"/>
                <a:cs typeface="+mn-cs"/>
              </a:rPr>
              <a:t>I undersøkelsen er det brukt en 7-delt skala. For å gjøre resultatene tydeligere og lettere å sammenligne er denne skalaen omregnet til en </a:t>
            </a:r>
            <a:r>
              <a:rPr lang="nb-NO" sz="1200" b="1" kern="1200" dirty="0">
                <a:solidFill>
                  <a:schemeClr val="tx1"/>
                </a:solidFill>
                <a:effectLst/>
                <a:latin typeface="+mn-lt"/>
                <a:ea typeface="+mn-ea"/>
                <a:cs typeface="+mn-cs"/>
              </a:rPr>
              <a:t>0–100-skala</a:t>
            </a:r>
            <a:r>
              <a:rPr lang="nb-NO" sz="1200" kern="1200" dirty="0">
                <a:solidFill>
                  <a:schemeClr val="tx1"/>
                </a:solidFill>
                <a:effectLst/>
                <a:latin typeface="+mn-lt"/>
                <a:ea typeface="+mn-ea"/>
                <a:cs typeface="+mn-cs"/>
              </a:rPr>
              <a:t>, som er en vanlig internasjonal standard. På denne skalaen regnes </a:t>
            </a:r>
            <a:r>
              <a:rPr lang="nb-NO" sz="1200" b="1" kern="1200" dirty="0">
                <a:solidFill>
                  <a:schemeClr val="tx1"/>
                </a:solidFill>
                <a:effectLst/>
                <a:latin typeface="+mn-lt"/>
                <a:ea typeface="+mn-ea"/>
                <a:cs typeface="+mn-cs"/>
              </a:rPr>
              <a:t>67 poeng eller mer</a:t>
            </a:r>
            <a:r>
              <a:rPr lang="nb-NO" sz="1200" kern="1200" dirty="0">
                <a:solidFill>
                  <a:schemeClr val="tx1"/>
                </a:solidFill>
                <a:effectLst/>
                <a:latin typeface="+mn-lt"/>
                <a:ea typeface="+mn-ea"/>
                <a:cs typeface="+mn-cs"/>
              </a:rPr>
              <a:t> som et godt eller viktig resultat. Dette gjør det enklere å se hvilke områder som fungerer særlig godt, og hvor det kan være behov for forbedring.</a:t>
            </a:r>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2161473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4</a:t>
            </a:fld>
            <a:endParaRPr lang="nb-NO"/>
          </a:p>
        </p:txBody>
      </p:sp>
    </p:spTree>
    <p:extLst>
      <p:ext uri="{BB962C8B-B14F-4D97-AF65-F5344CB8AC3E}">
        <p14:creationId xmlns:p14="http://schemas.microsoft.com/office/powerpoint/2010/main" val="150359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D7280B0-8428-45D8-99C2-7758749357BE}" type="slidenum">
              <a:rPr lang="nb-NO" smtClean="0"/>
              <a:pPr/>
              <a:t>5</a:t>
            </a:fld>
            <a:endParaRPr lang="nb-NO"/>
          </a:p>
        </p:txBody>
      </p:sp>
    </p:spTree>
    <p:extLst>
      <p:ext uri="{BB962C8B-B14F-4D97-AF65-F5344CB8AC3E}">
        <p14:creationId xmlns:p14="http://schemas.microsoft.com/office/powerpoint/2010/main" val="1039516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6</a:t>
            </a:fld>
            <a:endParaRPr lang="nb-NO"/>
          </a:p>
        </p:txBody>
      </p:sp>
    </p:spTree>
    <p:extLst>
      <p:ext uri="{BB962C8B-B14F-4D97-AF65-F5344CB8AC3E}">
        <p14:creationId xmlns:p14="http://schemas.microsoft.com/office/powerpoint/2010/main" val="133331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D7280B0-8428-45D8-99C2-7758749357BE}" type="slidenum">
              <a:rPr lang="nb-NO" smtClean="0"/>
              <a:pPr/>
              <a:t>12</a:t>
            </a:fld>
            <a:endParaRPr lang="nb-NO"/>
          </a:p>
        </p:txBody>
      </p:sp>
    </p:spTree>
    <p:extLst>
      <p:ext uri="{BB962C8B-B14F-4D97-AF65-F5344CB8AC3E}">
        <p14:creationId xmlns:p14="http://schemas.microsoft.com/office/powerpoint/2010/main" val="3273028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15</a:t>
            </a:fld>
            <a:endParaRPr lang="nb-NO"/>
          </a:p>
        </p:txBody>
      </p:sp>
    </p:spTree>
    <p:extLst>
      <p:ext uri="{BB962C8B-B14F-4D97-AF65-F5344CB8AC3E}">
        <p14:creationId xmlns:p14="http://schemas.microsoft.com/office/powerpoint/2010/main" val="1720597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dirty="0">
                <a:solidFill>
                  <a:schemeClr val="tx1"/>
                </a:solidFill>
                <a:effectLst/>
                <a:latin typeface="+mn-lt"/>
                <a:ea typeface="+mn-ea"/>
                <a:cs typeface="+mn-cs"/>
              </a:rPr>
              <a:t> </a:t>
            </a:r>
            <a:r>
              <a:rPr lang="nb-NO" dirty="0">
                <a:effectLst/>
              </a:rPr>
              <a:t> </a:t>
            </a:r>
            <a:r>
              <a:rPr lang="nb-NO" sz="1200" b="1" i="0" u="none" strike="noStrike" kern="1200" dirty="0">
                <a:solidFill>
                  <a:schemeClr val="tx1"/>
                </a:solidFill>
                <a:effectLst/>
                <a:latin typeface="+mn-lt"/>
                <a:ea typeface="+mn-ea"/>
                <a:cs typeface="+mn-cs"/>
              </a:rPr>
              <a:t>Agder</a:t>
            </a:r>
            <a:r>
              <a:rPr lang="nb-NO" dirty="0">
                <a:effectLst/>
              </a:rPr>
              <a:t> </a:t>
            </a:r>
            <a:r>
              <a:rPr lang="nb-NO" sz="1200" b="1" i="0" u="none" strike="noStrike" kern="1200" dirty="0">
                <a:solidFill>
                  <a:schemeClr val="tx1"/>
                </a:solidFill>
                <a:effectLst/>
                <a:latin typeface="+mn-lt"/>
                <a:ea typeface="+mn-ea"/>
                <a:cs typeface="+mn-cs"/>
              </a:rPr>
              <a:t>Resten</a:t>
            </a:r>
            <a:r>
              <a:rPr lang="nb-NO" dirty="0">
                <a:effectLst/>
              </a:rPr>
              <a:t> </a:t>
            </a:r>
            <a:r>
              <a:rPr lang="nb-NO" sz="1200" b="1" i="0" u="none" strike="noStrike" kern="1200" dirty="0">
                <a:solidFill>
                  <a:schemeClr val="tx1"/>
                </a:solidFill>
                <a:effectLst/>
                <a:latin typeface="+mn-lt"/>
                <a:ea typeface="+mn-ea"/>
                <a:cs typeface="+mn-cs"/>
              </a:rPr>
              <a:t>I alt</a:t>
            </a:r>
            <a:r>
              <a:rPr lang="nb-NO" dirty="0">
                <a:effectLst/>
              </a:rPr>
              <a:t> </a:t>
            </a:r>
          </a:p>
          <a:p>
            <a:r>
              <a:rPr lang="nb-NO" sz="1200" b="0" i="0" u="none" strike="noStrike" kern="1200" dirty="0">
                <a:solidFill>
                  <a:schemeClr val="tx1"/>
                </a:solidFill>
                <a:effectLst/>
                <a:latin typeface="+mn-lt"/>
                <a:ea typeface="+mn-ea"/>
                <a:cs typeface="+mn-cs"/>
              </a:rPr>
              <a:t>I år</a:t>
            </a:r>
            <a:r>
              <a:rPr lang="nb-NO" dirty="0">
                <a:effectLst/>
              </a:rPr>
              <a:t> </a:t>
            </a:r>
            <a:r>
              <a:rPr lang="nb-NO" sz="1200" b="0" i="0" u="none" strike="noStrike" kern="1200" dirty="0">
                <a:solidFill>
                  <a:schemeClr val="tx1"/>
                </a:solidFill>
                <a:effectLst/>
                <a:latin typeface="+mn-lt"/>
                <a:ea typeface="+mn-ea"/>
                <a:cs typeface="+mn-cs"/>
              </a:rPr>
              <a:t>56</a:t>
            </a:r>
            <a:r>
              <a:rPr lang="nb-NO" dirty="0">
                <a:effectLst/>
              </a:rPr>
              <a:t> </a:t>
            </a:r>
            <a:r>
              <a:rPr lang="nb-NO" sz="1200" b="0" i="0" u="none" strike="noStrike" kern="1200" dirty="0">
                <a:solidFill>
                  <a:schemeClr val="tx1"/>
                </a:solidFill>
                <a:effectLst/>
                <a:latin typeface="+mn-lt"/>
                <a:ea typeface="+mn-ea"/>
                <a:cs typeface="+mn-cs"/>
              </a:rPr>
              <a:t>129</a:t>
            </a:r>
            <a:r>
              <a:rPr lang="nb-NO" dirty="0">
                <a:effectLst/>
              </a:rPr>
              <a:t> 		</a:t>
            </a:r>
            <a:r>
              <a:rPr lang="nb-NO" sz="1200" b="0" i="0" u="none" strike="noStrike" kern="1200" dirty="0">
                <a:solidFill>
                  <a:schemeClr val="tx1"/>
                </a:solidFill>
                <a:effectLst/>
                <a:latin typeface="+mn-lt"/>
                <a:ea typeface="+mn-ea"/>
                <a:cs typeface="+mn-cs"/>
              </a:rPr>
              <a:t>18,2%</a:t>
            </a:r>
            <a:r>
              <a:rPr lang="nb-NO" dirty="0">
                <a:effectLst/>
              </a:rPr>
              <a:t> </a:t>
            </a:r>
          </a:p>
          <a:p>
            <a:r>
              <a:rPr lang="nb-NO" sz="1200" b="0" i="0" u="none" strike="noStrike" kern="1200" dirty="0">
                <a:solidFill>
                  <a:schemeClr val="tx1"/>
                </a:solidFill>
                <a:effectLst/>
                <a:latin typeface="+mn-lt"/>
                <a:ea typeface="+mn-ea"/>
                <a:cs typeface="+mn-cs"/>
              </a:rPr>
              <a:t>I fjor</a:t>
            </a:r>
            <a:r>
              <a:rPr lang="nb-NO" dirty="0">
                <a:effectLst/>
              </a:rPr>
              <a:t> </a:t>
            </a:r>
            <a:r>
              <a:rPr lang="nb-NO" sz="1200" b="0" i="0" u="none" strike="noStrike" kern="1200" dirty="0">
                <a:solidFill>
                  <a:schemeClr val="tx1"/>
                </a:solidFill>
                <a:effectLst/>
                <a:latin typeface="+mn-lt"/>
                <a:ea typeface="+mn-ea"/>
                <a:cs typeface="+mn-cs"/>
              </a:rPr>
              <a:t>51</a:t>
            </a:r>
            <a:r>
              <a:rPr lang="nb-NO" dirty="0">
                <a:effectLst/>
              </a:rPr>
              <a:t> </a:t>
            </a:r>
            <a:r>
              <a:rPr lang="nb-NO" sz="1200" b="0" i="0" u="none" strike="noStrike" kern="1200" dirty="0">
                <a:solidFill>
                  <a:schemeClr val="tx1"/>
                </a:solidFill>
                <a:effectLst/>
                <a:latin typeface="+mn-lt"/>
                <a:ea typeface="+mn-ea"/>
                <a:cs typeface="+mn-cs"/>
              </a:rPr>
              <a:t>140</a:t>
            </a:r>
            <a:r>
              <a:rPr lang="nb-NO" dirty="0">
                <a:effectLst/>
              </a:rPr>
              <a:t> 		</a:t>
            </a:r>
            <a:r>
              <a:rPr lang="nb-NO" sz="1200" b="0" i="0" u="none" strike="noStrike" kern="1200" dirty="0">
                <a:solidFill>
                  <a:schemeClr val="tx1"/>
                </a:solidFill>
                <a:effectLst/>
                <a:latin typeface="+mn-lt"/>
                <a:ea typeface="+mn-ea"/>
                <a:cs typeface="+mn-cs"/>
              </a:rPr>
              <a:t>18,8%</a:t>
            </a:r>
            <a:r>
              <a:rPr lang="nb-NO" dirty="0">
                <a:effectLst/>
              </a:rPr>
              <a:t> </a:t>
            </a:r>
          </a:p>
          <a:p>
            <a:r>
              <a:rPr lang="nb-NO" sz="1200" b="0" i="0" u="none" strike="noStrike" kern="1200" dirty="0">
                <a:solidFill>
                  <a:schemeClr val="tx1"/>
                </a:solidFill>
                <a:effectLst/>
                <a:latin typeface="+mn-lt"/>
                <a:ea typeface="+mn-ea"/>
                <a:cs typeface="+mn-cs"/>
              </a:rPr>
              <a:t>For 2 år siden</a:t>
            </a:r>
            <a:r>
              <a:rPr lang="nb-NO" dirty="0">
                <a:effectLst/>
              </a:rPr>
              <a:t> </a:t>
            </a:r>
            <a:r>
              <a:rPr lang="nb-NO" sz="1200" b="0" i="0" u="none" strike="noStrike" kern="1200" dirty="0">
                <a:solidFill>
                  <a:schemeClr val="tx1"/>
                </a:solidFill>
                <a:effectLst/>
                <a:latin typeface="+mn-lt"/>
                <a:ea typeface="+mn-ea"/>
                <a:cs typeface="+mn-cs"/>
              </a:rPr>
              <a:t>25</a:t>
            </a:r>
            <a:r>
              <a:rPr lang="nb-NO" dirty="0">
                <a:effectLst/>
              </a:rPr>
              <a:t> </a:t>
            </a:r>
            <a:r>
              <a:rPr lang="nb-NO" sz="1200" b="0" i="0" u="none" strike="noStrike" kern="1200" dirty="0">
                <a:solidFill>
                  <a:schemeClr val="tx1"/>
                </a:solidFill>
                <a:effectLst/>
                <a:latin typeface="+mn-lt"/>
                <a:ea typeface="+mn-ea"/>
                <a:cs typeface="+mn-cs"/>
              </a:rPr>
              <a:t>105</a:t>
            </a:r>
            <a:r>
              <a:rPr lang="nb-NO" dirty="0">
                <a:effectLst/>
              </a:rPr>
              <a:t> 	</a:t>
            </a:r>
            <a:r>
              <a:rPr lang="nb-NO" sz="1200" b="0" i="0" u="none" strike="noStrike" kern="1200" dirty="0">
                <a:solidFill>
                  <a:schemeClr val="tx1"/>
                </a:solidFill>
                <a:effectLst/>
                <a:latin typeface="+mn-lt"/>
                <a:ea typeface="+mn-ea"/>
                <a:cs typeface="+mn-cs"/>
              </a:rPr>
              <a:t>12,8%</a:t>
            </a:r>
            <a:r>
              <a:rPr lang="nb-NO" dirty="0">
                <a:effectLst/>
              </a:rPr>
              <a:t> </a:t>
            </a:r>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16</a:t>
            </a:fld>
            <a:endParaRPr lang="nb-NO"/>
          </a:p>
        </p:txBody>
      </p:sp>
    </p:spTree>
    <p:extLst>
      <p:ext uri="{BB962C8B-B14F-4D97-AF65-F5344CB8AC3E}">
        <p14:creationId xmlns:p14="http://schemas.microsoft.com/office/powerpoint/2010/main" val="1536206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18</a:t>
            </a:fld>
            <a:endParaRPr lang="nb-NO"/>
          </a:p>
        </p:txBody>
      </p:sp>
    </p:spTree>
    <p:extLst>
      <p:ext uri="{BB962C8B-B14F-4D97-AF65-F5344CB8AC3E}">
        <p14:creationId xmlns:p14="http://schemas.microsoft.com/office/powerpoint/2010/main" val="2586435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dirty="0">
                <a:solidFill>
                  <a:schemeClr val="tx1"/>
                </a:solidFill>
                <a:effectLst/>
                <a:latin typeface="+mn-lt"/>
                <a:ea typeface="+mn-ea"/>
                <a:cs typeface="+mn-cs"/>
              </a:rPr>
              <a:t>Oppsummering av årsaker til at UiA ikke var førstevalg</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Tilbakemeldingene viser at årsakene kan samles i noen hovedkategorier: </a:t>
            </a:r>
          </a:p>
          <a:p>
            <a:pPr rtl="0" fontAlgn="base"/>
            <a:r>
              <a:rPr lang="nb-NO" sz="1200" b="1" i="0" kern="1200" dirty="0">
                <a:solidFill>
                  <a:schemeClr val="tx1"/>
                </a:solidFill>
                <a:effectLst/>
                <a:latin typeface="+mn-lt"/>
                <a:ea typeface="+mn-ea"/>
                <a:cs typeface="+mn-cs"/>
              </a:rPr>
              <a:t>1. Studieprogram som ikke tilbys ved UiA</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Den klart hyppigste årsaken er at UiA ikke hadde det ønskede studiet. Dette gjelder blant annet medisin, fysioterapi, psykologi, arkitektur, landskapsarkitektur, paramedisin, optometri, geovitenskap, UX/universell utforming, toll/grensekontroll og flere andre fagområder. Mange hadde også et annet fagområde eller et «drømmestudium» som førstevalg ved andre institusjoner. </a:t>
            </a:r>
          </a:p>
          <a:p>
            <a:pPr rtl="0" fontAlgn="base"/>
            <a:r>
              <a:rPr lang="nb-NO" sz="1200" b="1" i="0" kern="1200" dirty="0">
                <a:solidFill>
                  <a:schemeClr val="tx1"/>
                </a:solidFill>
                <a:effectLst/>
                <a:latin typeface="+mn-lt"/>
                <a:ea typeface="+mn-ea"/>
                <a:cs typeface="+mn-cs"/>
              </a:rPr>
              <a:t>2. Ønske om annen </a:t>
            </a:r>
            <a:r>
              <a:rPr lang="nb-NO" sz="1200" b="1" i="0" kern="1200" dirty="0" err="1">
                <a:solidFill>
                  <a:schemeClr val="tx1"/>
                </a:solidFill>
                <a:effectLst/>
                <a:latin typeface="+mn-lt"/>
                <a:ea typeface="+mn-ea"/>
                <a:cs typeface="+mn-cs"/>
              </a:rPr>
              <a:t>studieby</a:t>
            </a:r>
            <a:r>
              <a:rPr lang="nb-NO" sz="1200" b="1" i="0" kern="1200" dirty="0">
                <a:solidFill>
                  <a:schemeClr val="tx1"/>
                </a:solidFill>
                <a:effectLst/>
                <a:latin typeface="+mn-lt"/>
                <a:ea typeface="+mn-ea"/>
                <a:cs typeface="+mn-cs"/>
              </a:rPr>
              <a:t> (særlig større byer)</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Mange ønsket primært å studere i Oslo, Bergen eller Trondheim. Begrunnelsene var blant annet: </a:t>
            </a:r>
          </a:p>
          <a:p>
            <a:pPr rtl="0" fontAlgn="base"/>
            <a:r>
              <a:rPr lang="nb-NO" sz="1200" b="0" i="0" kern="1200" dirty="0">
                <a:solidFill>
                  <a:schemeClr val="tx1"/>
                </a:solidFill>
                <a:effectLst/>
                <a:latin typeface="+mn-lt"/>
                <a:ea typeface="+mn-ea"/>
                <a:cs typeface="+mn-cs"/>
              </a:rPr>
              <a:t>Ønske om å bo i en større by </a:t>
            </a:r>
          </a:p>
          <a:p>
            <a:pPr rtl="0" fontAlgn="base"/>
            <a:r>
              <a:rPr lang="nb-NO" sz="1200" b="0" i="0" kern="1200" dirty="0">
                <a:solidFill>
                  <a:schemeClr val="tx1"/>
                </a:solidFill>
                <a:effectLst/>
                <a:latin typeface="+mn-lt"/>
                <a:ea typeface="+mn-ea"/>
                <a:cs typeface="+mn-cs"/>
              </a:rPr>
              <a:t>Eksisterende nettverk av venner og bekjente </a:t>
            </a:r>
          </a:p>
          <a:p>
            <a:pPr rtl="0" fontAlgn="base"/>
            <a:r>
              <a:rPr lang="nb-NO" sz="1200" b="0" i="0" kern="1200" dirty="0">
                <a:solidFill>
                  <a:schemeClr val="tx1"/>
                </a:solidFill>
                <a:effectLst/>
                <a:latin typeface="+mn-lt"/>
                <a:ea typeface="+mn-ea"/>
                <a:cs typeface="+mn-cs"/>
              </a:rPr>
              <a:t>Kjennskap og trygghet til byen </a:t>
            </a:r>
          </a:p>
          <a:p>
            <a:pPr rtl="0" fontAlgn="base"/>
            <a:r>
              <a:rPr lang="nb-NO" sz="1200" b="0" i="0" kern="1200" dirty="0">
                <a:solidFill>
                  <a:schemeClr val="tx1"/>
                </a:solidFill>
                <a:effectLst/>
                <a:latin typeface="+mn-lt"/>
                <a:ea typeface="+mn-ea"/>
                <a:cs typeface="+mn-cs"/>
              </a:rPr>
              <a:t>Oppfatning av bedre studentmiljø eller studenttilbud </a:t>
            </a:r>
          </a:p>
          <a:p>
            <a:pPr rtl="0" fontAlgn="base"/>
            <a:r>
              <a:rPr lang="nb-NO" sz="1200" b="1" i="0" kern="1200" dirty="0">
                <a:solidFill>
                  <a:schemeClr val="tx1"/>
                </a:solidFill>
                <a:effectLst/>
                <a:latin typeface="+mn-lt"/>
                <a:ea typeface="+mn-ea"/>
                <a:cs typeface="+mn-cs"/>
              </a:rPr>
              <a:t>3. Prestisje, omdømme og opptakskrav</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Flere oppga at andre universiteter ble vurdert som mer prestisjefylte, særlig innen juss og samfunnsfag (f.eks. UiO, UiB, NTNU, NHH). Høyere snittkrav ble sett på som et kvalitetsstempel, og noen ønsket å «prøve seg» på studier med høyere opptak før UiA ble et alternativ. </a:t>
            </a:r>
          </a:p>
          <a:p>
            <a:pPr rtl="0" fontAlgn="base"/>
            <a:r>
              <a:rPr lang="nb-NO" sz="1200" b="1" i="0" kern="1200" dirty="0">
                <a:solidFill>
                  <a:schemeClr val="tx1"/>
                </a:solidFill>
                <a:effectLst/>
                <a:latin typeface="+mn-lt"/>
                <a:ea typeface="+mn-ea"/>
                <a:cs typeface="+mn-cs"/>
              </a:rPr>
              <a:t>4. Usikkerhet rundt studievalg</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En betydelig andel var usikre på hva de ville studere da de søkte, og brukte førstevalget til å holde flere muligheter åpne. Noen endret mening etter søknadsfristen eller fikk mer innsikt i fagfeltet først senere. </a:t>
            </a:r>
          </a:p>
          <a:p>
            <a:pPr rtl="0" fontAlgn="base"/>
            <a:r>
              <a:rPr lang="nb-NO" sz="1200" b="1" i="0" kern="1200" dirty="0">
                <a:solidFill>
                  <a:schemeClr val="tx1"/>
                </a:solidFill>
                <a:effectLst/>
                <a:latin typeface="+mn-lt"/>
                <a:ea typeface="+mn-ea"/>
                <a:cs typeface="+mn-cs"/>
              </a:rPr>
              <a:t>5. Geografisk avstand og praktiske hensyn</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Lang avstand til hjemsted, familie og venner ble ofte nevnt, særlig for Kristiansand og Grimstad. Boligsituasjon, reiseavstand, pendling og økonomi spilte også inn. For noen var UiA for langt unna, for andre for nært. </a:t>
            </a:r>
          </a:p>
          <a:p>
            <a:pPr rtl="0" fontAlgn="base"/>
            <a:r>
              <a:rPr lang="nb-NO" sz="1200" b="1" i="0" kern="1200" dirty="0">
                <a:solidFill>
                  <a:schemeClr val="tx1"/>
                </a:solidFill>
                <a:effectLst/>
                <a:latin typeface="+mn-lt"/>
                <a:ea typeface="+mn-ea"/>
                <a:cs typeface="+mn-cs"/>
              </a:rPr>
              <a:t>6. Sosiale forhold og nettverk</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Mange kjente ingen som skulle studere ved UiA, spesielt i Grimstad, og dette gjorde terskelen høyere. Eksisterende nettverk i andre byer påvirket rangeringen sterkt. </a:t>
            </a:r>
          </a:p>
          <a:p>
            <a:pPr rtl="0" fontAlgn="base"/>
            <a:r>
              <a:rPr lang="nb-NO" sz="1200" b="1" i="0" kern="1200" dirty="0">
                <a:solidFill>
                  <a:schemeClr val="tx1"/>
                </a:solidFill>
                <a:effectLst/>
                <a:latin typeface="+mn-lt"/>
                <a:ea typeface="+mn-ea"/>
                <a:cs typeface="+mn-cs"/>
              </a:rPr>
              <a:t>7. Alternative utdanningsløp og institusjoner</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Noen prioriterte institusjoner som tilbød integrert master, nettstudier, eller tydeligere progresjonsløp (bachelor + master). Andre søkte profesjonsutdanninger (politi, fengsel, lektor) som førstevalg og brukte UiA som et tryggere alternativ. </a:t>
            </a:r>
          </a:p>
          <a:p>
            <a:pPr rtl="0" fontAlgn="base"/>
            <a:r>
              <a:rPr lang="nb-NO" sz="1200" b="1" i="0" kern="1200" dirty="0">
                <a:solidFill>
                  <a:schemeClr val="tx1"/>
                </a:solidFill>
                <a:effectLst/>
                <a:latin typeface="+mn-lt"/>
                <a:ea typeface="+mn-ea"/>
                <a:cs typeface="+mn-cs"/>
              </a:rPr>
              <a:t>8. Oppfatninger og manglende kjennskap til UiA</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Flere viste til begrenset kjennskap til UiA, Kristiansand eller fagtilbudene, og noen uttrykte usikkerhet rundt </a:t>
            </a:r>
            <a:r>
              <a:rPr lang="nb-NO" sz="1200" b="0" i="0" kern="1200" dirty="0" err="1">
                <a:solidFill>
                  <a:schemeClr val="tx1"/>
                </a:solidFill>
                <a:effectLst/>
                <a:latin typeface="+mn-lt"/>
                <a:ea typeface="+mn-ea"/>
                <a:cs typeface="+mn-cs"/>
              </a:rPr>
              <a:t>UiAs</a:t>
            </a:r>
            <a:r>
              <a:rPr lang="nb-NO" sz="1200" b="0" i="0" kern="1200" dirty="0">
                <a:solidFill>
                  <a:schemeClr val="tx1"/>
                </a:solidFill>
                <a:effectLst/>
                <a:latin typeface="+mn-lt"/>
                <a:ea typeface="+mn-ea"/>
                <a:cs typeface="+mn-cs"/>
              </a:rPr>
              <a:t> anerkjennelse sammenlignet med andre institusjoner.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Oppsummert:</a:t>
            </a:r>
            <a:r>
              <a:rPr lang="nb-NO" sz="1200" b="0" i="0" kern="1200" dirty="0">
                <a:solidFill>
                  <a:schemeClr val="tx1"/>
                </a:solidFill>
                <a:effectLst/>
                <a:latin typeface="+mn-lt"/>
                <a:ea typeface="+mn-ea"/>
                <a:cs typeface="+mn-cs"/>
              </a:rPr>
              <a:t> </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UiA ble ofte valgt som andrevalg ikke på grunn av negative erfaringer, men fordi ønsket studium, ønsket by, prestisjehensyn, eksisterende nettverk eller usikkerhet i studievalg veide tyngre ved søknadstidspunktet. Flere påpeker samtidig at de i ettertid er svært fornøyde med å ha valgt UiA. </a:t>
            </a: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20</a:t>
            </a:fld>
            <a:endParaRPr lang="nb-NO"/>
          </a:p>
        </p:txBody>
      </p:sp>
    </p:spTree>
    <p:extLst>
      <p:ext uri="{BB962C8B-B14F-4D97-AF65-F5344CB8AC3E}">
        <p14:creationId xmlns:p14="http://schemas.microsoft.com/office/powerpoint/2010/main" val="1896989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Indikasjon på at markedsføring også ETTER april kan være nyttig..?</a:t>
            </a:r>
          </a:p>
          <a:p>
            <a:endParaRPr lang="nb-NO" dirty="0"/>
          </a:p>
          <a:p>
            <a:pPr rtl="0" fontAlgn="base"/>
            <a:r>
              <a:rPr lang="nb-NO" sz="1200" b="1" i="0" kern="1200" dirty="0">
                <a:solidFill>
                  <a:schemeClr val="tx1"/>
                </a:solidFill>
                <a:effectLst/>
                <a:latin typeface="+mn-lt"/>
                <a:ea typeface="+mn-ea"/>
                <a:cs typeface="+mn-cs"/>
              </a:rPr>
              <a:t>Oppsummering: Hvorfor studentene omprioriterte etter søknad</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Svarene viser at omprioriteringene i stor grad skyldes modning, ny informasjon og endrede livs- og studiesituasjoner etter at søknaden var sendt. Årsakene kan deles inn i følgende hovedkategorier: </a:t>
            </a:r>
          </a:p>
          <a:p>
            <a:pPr rtl="0" fontAlgn="base"/>
            <a:r>
              <a:rPr lang="nb-NO" sz="1200" b="1" i="0" kern="1200" dirty="0">
                <a:solidFill>
                  <a:schemeClr val="tx1"/>
                </a:solidFill>
                <a:effectLst/>
                <a:latin typeface="+mn-lt"/>
                <a:ea typeface="+mn-ea"/>
                <a:cs typeface="+mn-cs"/>
              </a:rPr>
              <a:t>1. Usikkerhet og avklaring av studievalg</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Dette er den mest gjennomgående årsaken. Mange oppga: </a:t>
            </a:r>
          </a:p>
          <a:p>
            <a:pPr rtl="0" fontAlgn="base"/>
            <a:r>
              <a:rPr lang="nb-NO" sz="1200" b="0" i="0" kern="1200" dirty="0">
                <a:solidFill>
                  <a:schemeClr val="tx1"/>
                </a:solidFill>
                <a:effectLst/>
                <a:latin typeface="+mn-lt"/>
                <a:ea typeface="+mn-ea"/>
                <a:cs typeface="+mn-cs"/>
              </a:rPr>
              <a:t>Usikkerhet rundt fag, studieretning eller yrkesvalg </a:t>
            </a:r>
          </a:p>
          <a:p>
            <a:pPr rtl="0" fontAlgn="base"/>
            <a:r>
              <a:rPr lang="nb-NO" sz="1200" b="0" i="0" kern="1200" dirty="0">
                <a:solidFill>
                  <a:schemeClr val="tx1"/>
                </a:solidFill>
                <a:effectLst/>
                <a:latin typeface="+mn-lt"/>
                <a:ea typeface="+mn-ea"/>
                <a:cs typeface="+mn-cs"/>
              </a:rPr>
              <a:t>Generell ubesluttsomhet eller behov for mer tid til refleksjon </a:t>
            </a:r>
          </a:p>
          <a:p>
            <a:pPr rtl="0" fontAlgn="base"/>
            <a:r>
              <a:rPr lang="nb-NO" sz="1200" b="0" i="0" kern="1200" dirty="0">
                <a:solidFill>
                  <a:schemeClr val="tx1"/>
                </a:solidFill>
                <a:effectLst/>
                <a:latin typeface="+mn-lt"/>
                <a:ea typeface="+mn-ea"/>
                <a:cs typeface="+mn-cs"/>
              </a:rPr>
              <a:t>Endring i interesse etter å ha lest mer om studiene </a:t>
            </a:r>
          </a:p>
          <a:p>
            <a:pPr rtl="0" fontAlgn="base"/>
            <a:r>
              <a:rPr lang="nb-NO" sz="1200" b="0" i="0" kern="1200" dirty="0">
                <a:solidFill>
                  <a:schemeClr val="tx1"/>
                </a:solidFill>
                <a:effectLst/>
                <a:latin typeface="+mn-lt"/>
                <a:ea typeface="+mn-ea"/>
                <a:cs typeface="+mn-cs"/>
              </a:rPr>
              <a:t>Overgang fra bachelor/master til årsstudium (eller motsatt) for å «teste» fagfeltet </a:t>
            </a:r>
          </a:p>
          <a:p>
            <a:pPr rtl="0" fontAlgn="base"/>
            <a:r>
              <a:rPr lang="nb-NO" sz="1200" b="0" i="0" kern="1200" dirty="0">
                <a:solidFill>
                  <a:schemeClr val="tx1"/>
                </a:solidFill>
                <a:effectLst/>
                <a:latin typeface="+mn-lt"/>
                <a:ea typeface="+mn-ea"/>
                <a:cs typeface="+mn-cs"/>
              </a:rPr>
              <a:t>Flere beskriver at de først etter søknadsfristen ble tryggere på hva de faktisk ønsket å studere. </a:t>
            </a:r>
          </a:p>
          <a:p>
            <a:pPr rtl="0" fontAlgn="base"/>
            <a:r>
              <a:rPr lang="nb-NO" sz="1200" b="1" i="0" kern="1200" dirty="0">
                <a:solidFill>
                  <a:schemeClr val="tx1"/>
                </a:solidFill>
                <a:effectLst/>
                <a:latin typeface="+mn-lt"/>
                <a:ea typeface="+mn-ea"/>
                <a:cs typeface="+mn-cs"/>
              </a:rPr>
              <a:t>2. Endret livssituasjon og personlige forhold</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Mange omprioriterte på grunn av: </a:t>
            </a:r>
          </a:p>
          <a:p>
            <a:pPr rtl="0" fontAlgn="base"/>
            <a:r>
              <a:rPr lang="nb-NO" sz="1200" b="0" i="0" kern="1200" dirty="0">
                <a:solidFill>
                  <a:schemeClr val="tx1"/>
                </a:solidFill>
                <a:effectLst/>
                <a:latin typeface="+mn-lt"/>
                <a:ea typeface="+mn-ea"/>
                <a:cs typeface="+mn-cs"/>
              </a:rPr>
              <a:t>Familiehensyn (ønske om å bo hjemme, nær familie/barn) </a:t>
            </a:r>
          </a:p>
          <a:p>
            <a:pPr rtl="0" fontAlgn="base"/>
            <a:r>
              <a:rPr lang="nb-NO" sz="1200" b="0" i="0" kern="1200" dirty="0">
                <a:solidFill>
                  <a:schemeClr val="tx1"/>
                </a:solidFill>
                <a:effectLst/>
                <a:latin typeface="+mn-lt"/>
                <a:ea typeface="+mn-ea"/>
                <a:cs typeface="+mn-cs"/>
              </a:rPr>
              <a:t>Kjæreste/samboer eller endringer i parforhold </a:t>
            </a:r>
          </a:p>
          <a:p>
            <a:pPr rtl="0" fontAlgn="base"/>
            <a:r>
              <a:rPr lang="nb-NO" sz="1200" b="0" i="0" kern="1200" dirty="0">
                <a:solidFill>
                  <a:schemeClr val="tx1"/>
                </a:solidFill>
                <a:effectLst/>
                <a:latin typeface="+mn-lt"/>
                <a:ea typeface="+mn-ea"/>
                <a:cs typeface="+mn-cs"/>
              </a:rPr>
              <a:t>Jobb, lederansvar eller andre forpliktelser </a:t>
            </a:r>
          </a:p>
          <a:p>
            <a:pPr rtl="0" fontAlgn="base"/>
            <a:r>
              <a:rPr lang="nb-NO" sz="1200" b="0" i="0" kern="1200" dirty="0">
                <a:solidFill>
                  <a:schemeClr val="tx1"/>
                </a:solidFill>
                <a:effectLst/>
                <a:latin typeface="+mn-lt"/>
                <a:ea typeface="+mn-ea"/>
                <a:cs typeface="+mn-cs"/>
              </a:rPr>
              <a:t>Personlige hendelser som gjorde det nødvendig å velge et lettere eller mer passende studieløp </a:t>
            </a:r>
          </a:p>
          <a:p>
            <a:pPr rtl="0" fontAlgn="base"/>
            <a:r>
              <a:rPr lang="nb-NO" sz="1200" b="0" i="0" kern="1200" dirty="0">
                <a:solidFill>
                  <a:schemeClr val="tx1"/>
                </a:solidFill>
                <a:effectLst/>
                <a:latin typeface="+mn-lt"/>
                <a:ea typeface="+mn-ea"/>
                <a:cs typeface="+mn-cs"/>
              </a:rPr>
              <a:t>Dette viser at praktiske og emosjonelle forhold spiller stor rolle etter at søknaden er sendt. </a:t>
            </a:r>
          </a:p>
          <a:p>
            <a:pPr rtl="0" fontAlgn="base"/>
            <a:r>
              <a:rPr lang="nb-NO" sz="1200" b="1" i="0" kern="1200" dirty="0">
                <a:solidFill>
                  <a:schemeClr val="tx1"/>
                </a:solidFill>
                <a:effectLst/>
                <a:latin typeface="+mn-lt"/>
                <a:ea typeface="+mn-ea"/>
                <a:cs typeface="+mn-cs"/>
              </a:rPr>
              <a:t>3. Geografiske preferanser og bosted</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Flere omprioriterte fordi: </a:t>
            </a:r>
          </a:p>
          <a:p>
            <a:pPr rtl="0" fontAlgn="base"/>
            <a:r>
              <a:rPr lang="nb-NO" sz="1200" b="0" i="0" kern="1200" dirty="0">
                <a:solidFill>
                  <a:schemeClr val="tx1"/>
                </a:solidFill>
                <a:effectLst/>
                <a:latin typeface="+mn-lt"/>
                <a:ea typeface="+mn-ea"/>
                <a:cs typeface="+mn-cs"/>
              </a:rPr>
              <a:t>De ønsket å bli i eller flytte til Kristiansand/Grimstad </a:t>
            </a:r>
          </a:p>
          <a:p>
            <a:pPr rtl="0" fontAlgn="base"/>
            <a:r>
              <a:rPr lang="nb-NO" sz="1200" b="0" i="0" kern="1200" dirty="0">
                <a:solidFill>
                  <a:schemeClr val="tx1"/>
                </a:solidFill>
                <a:effectLst/>
                <a:latin typeface="+mn-lt"/>
                <a:ea typeface="+mn-ea"/>
                <a:cs typeface="+mn-cs"/>
              </a:rPr>
              <a:t>De ikke ønsket å flytte langt hjemmefra </a:t>
            </a:r>
          </a:p>
          <a:p>
            <a:pPr rtl="0" fontAlgn="base"/>
            <a:r>
              <a:rPr lang="nb-NO" sz="1200" b="0" i="0" kern="1200" dirty="0">
                <a:solidFill>
                  <a:schemeClr val="tx1"/>
                </a:solidFill>
                <a:effectLst/>
                <a:latin typeface="+mn-lt"/>
                <a:ea typeface="+mn-ea"/>
                <a:cs typeface="+mn-cs"/>
              </a:rPr>
              <a:t>Kristiansand ble oppfattet som en passe stor og attraktiv studentby </a:t>
            </a:r>
          </a:p>
          <a:p>
            <a:pPr rtl="0" fontAlgn="base"/>
            <a:r>
              <a:rPr lang="nb-NO" sz="1200" b="0" i="0" kern="1200" dirty="0">
                <a:solidFill>
                  <a:schemeClr val="tx1"/>
                </a:solidFill>
                <a:effectLst/>
                <a:latin typeface="+mn-lt"/>
                <a:ea typeface="+mn-ea"/>
                <a:cs typeface="+mn-cs"/>
              </a:rPr>
              <a:t>Ønske om å være i «studentbobla» fremfor storby </a:t>
            </a:r>
          </a:p>
          <a:p>
            <a:pPr rtl="0" fontAlgn="base"/>
            <a:r>
              <a:rPr lang="nb-NO" sz="1200" b="0" i="0" kern="1200" dirty="0">
                <a:solidFill>
                  <a:schemeClr val="tx1"/>
                </a:solidFill>
                <a:effectLst/>
                <a:latin typeface="+mn-lt"/>
                <a:ea typeface="+mn-ea"/>
                <a:cs typeface="+mn-cs"/>
              </a:rPr>
              <a:t>Kjennskap til byen fra før eller gode tidligere erfaringer </a:t>
            </a:r>
          </a:p>
          <a:p>
            <a:pPr rtl="0" fontAlgn="base"/>
            <a:r>
              <a:rPr lang="nb-NO" sz="1200" b="0" i="0" kern="1200" dirty="0" err="1">
                <a:solidFill>
                  <a:schemeClr val="tx1"/>
                </a:solidFill>
                <a:effectLst/>
                <a:latin typeface="+mn-lt"/>
                <a:ea typeface="+mn-ea"/>
                <a:cs typeface="+mn-cs"/>
              </a:rPr>
              <a:t>UiAs</a:t>
            </a:r>
            <a:r>
              <a:rPr lang="nb-NO" sz="1200" b="0" i="0" kern="1200" dirty="0">
                <a:solidFill>
                  <a:schemeClr val="tx1"/>
                </a:solidFill>
                <a:effectLst/>
                <a:latin typeface="+mn-lt"/>
                <a:ea typeface="+mn-ea"/>
                <a:cs typeface="+mn-cs"/>
              </a:rPr>
              <a:t> beliggenhet og Sørlandet trekkes ofte frem som positivt. </a:t>
            </a:r>
          </a:p>
          <a:p>
            <a:pPr rtl="0" fontAlgn="base"/>
            <a:r>
              <a:rPr lang="nb-NO" sz="1200" b="1" i="0" kern="1200" dirty="0">
                <a:solidFill>
                  <a:schemeClr val="tx1"/>
                </a:solidFill>
                <a:effectLst/>
                <a:latin typeface="+mn-lt"/>
                <a:ea typeface="+mn-ea"/>
                <a:cs typeface="+mn-cs"/>
              </a:rPr>
              <a:t>4. Studentmiljø, trivsel og omdømme</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En del endret prioritering etter å ha: </a:t>
            </a: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21</a:t>
            </a:fld>
            <a:endParaRPr lang="nb-NO"/>
          </a:p>
        </p:txBody>
      </p:sp>
    </p:spTree>
    <p:extLst>
      <p:ext uri="{BB962C8B-B14F-4D97-AF65-F5344CB8AC3E}">
        <p14:creationId xmlns:p14="http://schemas.microsoft.com/office/powerpoint/2010/main" val="2874251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25</a:t>
            </a:fld>
            <a:endParaRPr lang="nb-NO"/>
          </a:p>
        </p:txBody>
      </p:sp>
    </p:spTree>
    <p:extLst>
      <p:ext uri="{BB962C8B-B14F-4D97-AF65-F5344CB8AC3E}">
        <p14:creationId xmlns:p14="http://schemas.microsoft.com/office/powerpoint/2010/main" val="409788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dirty="0">
                <a:solidFill>
                  <a:schemeClr val="tx1"/>
                </a:solidFill>
                <a:effectLst/>
                <a:latin typeface="+mn-lt"/>
                <a:ea typeface="+mn-ea"/>
                <a:cs typeface="+mn-cs"/>
              </a:rPr>
              <a:t>Oppsummering: Hvorfor studentene vil anbefale sin </a:t>
            </a:r>
            <a:r>
              <a:rPr lang="nb-NO" sz="1200" b="1" i="0" kern="1200" dirty="0" err="1">
                <a:solidFill>
                  <a:schemeClr val="tx1"/>
                </a:solidFill>
                <a:effectLst/>
                <a:latin typeface="+mn-lt"/>
                <a:ea typeface="+mn-ea"/>
                <a:cs typeface="+mn-cs"/>
              </a:rPr>
              <a:t>studieby</a:t>
            </a:r>
            <a:r>
              <a:rPr lang="nb-NO" sz="1200" b="1" i="0" kern="1200" dirty="0">
                <a:solidFill>
                  <a:schemeClr val="tx1"/>
                </a:solidFill>
                <a:effectLst/>
                <a:latin typeface="+mn-lt"/>
                <a:ea typeface="+mn-ea"/>
                <a:cs typeface="+mn-cs"/>
              </a:rPr>
              <a:t> (Kristiansand / Grimstad)</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Studentene beskriver studiebyene som attraktive fordi de kombinerer </a:t>
            </a:r>
            <a:r>
              <a:rPr lang="nb-NO" sz="1200" b="1" i="0" kern="1200" dirty="0">
                <a:solidFill>
                  <a:schemeClr val="tx1"/>
                </a:solidFill>
                <a:effectLst/>
                <a:latin typeface="+mn-lt"/>
                <a:ea typeface="+mn-ea"/>
                <a:cs typeface="+mn-cs"/>
              </a:rPr>
              <a:t>trygghet, trivsel, tilgjengelighet og studenttilrettelegging</a:t>
            </a:r>
            <a:r>
              <a:rPr lang="nb-NO" sz="1200" b="0" i="0" kern="1200" dirty="0">
                <a:solidFill>
                  <a:schemeClr val="tx1"/>
                </a:solidFill>
                <a:effectLst/>
                <a:latin typeface="+mn-lt"/>
                <a:ea typeface="+mn-ea"/>
                <a:cs typeface="+mn-cs"/>
              </a:rPr>
              <a:t>, uten å oppleves som for store eller upersonlige. Begrunnelsene kan samles i følgende hovedtemaer: </a:t>
            </a:r>
          </a:p>
          <a:p>
            <a:pPr rtl="0" fontAlgn="base"/>
            <a:r>
              <a:rPr lang="nb-NO" sz="1200" b="1" i="0" kern="1200" dirty="0">
                <a:solidFill>
                  <a:schemeClr val="tx1"/>
                </a:solidFill>
                <a:effectLst/>
                <a:latin typeface="+mn-lt"/>
                <a:ea typeface="+mn-ea"/>
                <a:cs typeface="+mn-cs"/>
              </a:rPr>
              <a:t>1. Passe stor by – «akkurat riktig»</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Dette er den klart mest gjennomgående årsaken. </a:t>
            </a:r>
          </a:p>
          <a:p>
            <a:pPr rtl="0" fontAlgn="base"/>
            <a:r>
              <a:rPr lang="nb-NO" sz="1200" b="0" i="0" kern="1200" dirty="0">
                <a:solidFill>
                  <a:schemeClr val="tx1"/>
                </a:solidFill>
                <a:effectLst/>
                <a:latin typeface="+mn-lt"/>
                <a:ea typeface="+mn-ea"/>
                <a:cs typeface="+mn-cs"/>
              </a:rPr>
              <a:t>Ikke for stor, ikke for liten </a:t>
            </a:r>
          </a:p>
          <a:p>
            <a:pPr rtl="0" fontAlgn="base"/>
            <a:r>
              <a:rPr lang="nb-NO" sz="1200" b="0" i="0" kern="1200" dirty="0">
                <a:solidFill>
                  <a:schemeClr val="tx1"/>
                </a:solidFill>
                <a:effectLst/>
                <a:latin typeface="+mn-lt"/>
                <a:ea typeface="+mn-ea"/>
                <a:cs typeface="+mn-cs"/>
              </a:rPr>
              <a:t>Lett å orientere seg og få oversikt </a:t>
            </a:r>
          </a:p>
          <a:p>
            <a:pPr rtl="0" fontAlgn="base"/>
            <a:r>
              <a:rPr lang="nb-NO" sz="1200" b="0" i="0" kern="1200" dirty="0">
                <a:solidFill>
                  <a:schemeClr val="tx1"/>
                </a:solidFill>
                <a:effectLst/>
                <a:latin typeface="+mn-lt"/>
                <a:ea typeface="+mn-ea"/>
                <a:cs typeface="+mn-cs"/>
              </a:rPr>
              <a:t>Enkelt å bli kjent med folk </a:t>
            </a:r>
          </a:p>
          <a:p>
            <a:pPr rtl="0" fontAlgn="base"/>
            <a:r>
              <a:rPr lang="nb-NO" sz="1200" b="0" i="0" kern="1200" dirty="0">
                <a:solidFill>
                  <a:schemeClr val="tx1"/>
                </a:solidFill>
                <a:effectLst/>
                <a:latin typeface="+mn-lt"/>
                <a:ea typeface="+mn-ea"/>
                <a:cs typeface="+mn-cs"/>
              </a:rPr>
              <a:t>Mindre risiko for å «forsvinne i mengden» enn i storbyene </a:t>
            </a:r>
          </a:p>
          <a:p>
            <a:pPr rtl="0" fontAlgn="base"/>
            <a:r>
              <a:rPr lang="nb-NO" sz="1200" b="0" i="0" kern="1200" dirty="0">
                <a:solidFill>
                  <a:schemeClr val="tx1"/>
                </a:solidFill>
                <a:effectLst/>
                <a:latin typeface="+mn-lt"/>
                <a:ea typeface="+mn-ea"/>
                <a:cs typeface="+mn-cs"/>
              </a:rPr>
              <a:t>Mange beskriver byen som en god kombinasjon av småbyfølelse og storbytilbud. </a:t>
            </a:r>
          </a:p>
          <a:p>
            <a:pPr rtl="0" fontAlgn="base"/>
            <a:r>
              <a:rPr lang="nb-NO" sz="1200" b="1" i="0" kern="1200" dirty="0">
                <a:solidFill>
                  <a:schemeClr val="tx1"/>
                </a:solidFill>
                <a:effectLst/>
                <a:latin typeface="+mn-lt"/>
                <a:ea typeface="+mn-ea"/>
                <a:cs typeface="+mn-cs"/>
              </a:rPr>
              <a:t>2. Godt studentmiljø og sosial trivsel</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Studentene fremhever: </a:t>
            </a:r>
          </a:p>
          <a:p>
            <a:pPr rtl="0" fontAlgn="base"/>
            <a:r>
              <a:rPr lang="nb-NO" sz="1200" b="0" i="0" kern="1200" dirty="0">
                <a:solidFill>
                  <a:schemeClr val="tx1"/>
                </a:solidFill>
                <a:effectLst/>
                <a:latin typeface="+mn-lt"/>
                <a:ea typeface="+mn-ea"/>
                <a:cs typeface="+mn-cs"/>
              </a:rPr>
              <a:t>Inkluderende og trygt studentmiljø </a:t>
            </a:r>
          </a:p>
          <a:p>
            <a:pPr rtl="0" fontAlgn="base"/>
            <a:r>
              <a:rPr lang="nb-NO" sz="1200" b="0" i="0" kern="1200" dirty="0">
                <a:solidFill>
                  <a:schemeClr val="tx1"/>
                </a:solidFill>
                <a:effectLst/>
                <a:latin typeface="+mn-lt"/>
                <a:ea typeface="+mn-ea"/>
                <a:cs typeface="+mn-cs"/>
              </a:rPr>
              <a:t>Lett å få venner og bygge nettverk </a:t>
            </a:r>
          </a:p>
          <a:p>
            <a:pPr rtl="0" fontAlgn="base"/>
            <a:r>
              <a:rPr lang="nb-NO" sz="1200" b="0" i="0" kern="1200" dirty="0">
                <a:solidFill>
                  <a:schemeClr val="tx1"/>
                </a:solidFill>
                <a:effectLst/>
                <a:latin typeface="+mn-lt"/>
                <a:ea typeface="+mn-ea"/>
                <a:cs typeface="+mn-cs"/>
              </a:rPr>
              <a:t>Mange studentorganisasjoner, foreninger og arrangementer </a:t>
            </a:r>
          </a:p>
          <a:p>
            <a:pPr rtl="0" fontAlgn="base"/>
            <a:r>
              <a:rPr lang="nb-NO" sz="1200" b="0" i="0" kern="1200" dirty="0">
                <a:solidFill>
                  <a:schemeClr val="tx1"/>
                </a:solidFill>
                <a:effectLst/>
                <a:latin typeface="+mn-lt"/>
                <a:ea typeface="+mn-ea"/>
                <a:cs typeface="+mn-cs"/>
              </a:rPr>
              <a:t>Følelse av å bli sett og ivaretatt som student </a:t>
            </a:r>
          </a:p>
          <a:p>
            <a:pPr rtl="0" fontAlgn="base"/>
            <a:r>
              <a:rPr lang="nb-NO" sz="1200" b="0" i="0" kern="1200" dirty="0">
                <a:solidFill>
                  <a:schemeClr val="tx1"/>
                </a:solidFill>
                <a:effectLst/>
                <a:latin typeface="+mn-lt"/>
                <a:ea typeface="+mn-ea"/>
                <a:cs typeface="+mn-cs"/>
              </a:rPr>
              <a:t>Flere beskriver UiA og studiebyen som tydelig </a:t>
            </a:r>
            <a:r>
              <a:rPr lang="nb-NO" sz="1200" b="1" i="0" kern="1200" dirty="0">
                <a:solidFill>
                  <a:schemeClr val="tx1"/>
                </a:solidFill>
                <a:effectLst/>
                <a:latin typeface="+mn-lt"/>
                <a:ea typeface="+mn-ea"/>
                <a:cs typeface="+mn-cs"/>
              </a:rPr>
              <a:t>tilrettelagt for studenter</a:t>
            </a:r>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3. Kort avstand og god tilgjengelighet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Et svært hyppig tema: </a:t>
            </a:r>
          </a:p>
          <a:p>
            <a:pPr rtl="0" fontAlgn="base"/>
            <a:r>
              <a:rPr lang="nb-NO" sz="1200" b="0" i="0" kern="1200" dirty="0">
                <a:solidFill>
                  <a:schemeClr val="tx1"/>
                </a:solidFill>
                <a:effectLst/>
                <a:latin typeface="+mn-lt"/>
                <a:ea typeface="+mn-ea"/>
                <a:cs typeface="+mn-cs"/>
              </a:rPr>
              <a:t>Korte avstander mellom campus, sentrum, bolig og fritid </a:t>
            </a:r>
          </a:p>
          <a:p>
            <a:pPr rtl="0" fontAlgn="base"/>
            <a:r>
              <a:rPr lang="nb-NO" sz="1200" b="0" i="0" kern="1200" dirty="0">
                <a:solidFill>
                  <a:schemeClr val="tx1"/>
                </a:solidFill>
                <a:effectLst/>
                <a:latin typeface="+mn-lt"/>
                <a:ea typeface="+mn-ea"/>
                <a:cs typeface="+mn-cs"/>
              </a:rPr>
              <a:t>God kollektivtransport og sykkel-/gangmuligheter </a:t>
            </a:r>
          </a:p>
          <a:p>
            <a:pPr rtl="0" fontAlgn="base"/>
            <a:r>
              <a:rPr lang="nb-NO" sz="1200" b="0" i="0" kern="1200" dirty="0">
                <a:solidFill>
                  <a:schemeClr val="tx1"/>
                </a:solidFill>
                <a:effectLst/>
                <a:latin typeface="+mn-lt"/>
                <a:ea typeface="+mn-ea"/>
                <a:cs typeface="+mn-cs"/>
              </a:rPr>
              <a:t>Enkelt å komme seg rundt uten bil </a:t>
            </a:r>
          </a:p>
          <a:p>
            <a:pPr rtl="0" fontAlgn="base"/>
            <a:r>
              <a:rPr lang="nb-NO" sz="1200" b="0" i="0" kern="1200" dirty="0">
                <a:solidFill>
                  <a:schemeClr val="tx1"/>
                </a:solidFill>
                <a:effectLst/>
                <a:latin typeface="+mn-lt"/>
                <a:ea typeface="+mn-ea"/>
                <a:cs typeface="+mn-cs"/>
              </a:rPr>
              <a:t>Dette gir en praktisk og mindre stressende studiehverdag. </a:t>
            </a:r>
          </a:p>
          <a:p>
            <a:pPr rtl="0" fontAlgn="base"/>
            <a:r>
              <a:rPr lang="nb-NO" sz="1200" b="1" i="0" kern="1200" dirty="0">
                <a:solidFill>
                  <a:schemeClr val="tx1"/>
                </a:solidFill>
                <a:effectLst/>
                <a:latin typeface="+mn-lt"/>
                <a:ea typeface="+mn-ea"/>
                <a:cs typeface="+mn-cs"/>
              </a:rPr>
              <a:t>4. Attraktiv beliggenhet, natur og klima</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Mange trekker frem: </a:t>
            </a:r>
          </a:p>
          <a:p>
            <a:pPr rtl="0" fontAlgn="base"/>
            <a:r>
              <a:rPr lang="nb-NO" sz="1200" b="0" i="0" kern="1200" dirty="0">
                <a:solidFill>
                  <a:schemeClr val="tx1"/>
                </a:solidFill>
                <a:effectLst/>
                <a:latin typeface="+mn-lt"/>
                <a:ea typeface="+mn-ea"/>
                <a:cs typeface="+mn-cs"/>
              </a:rPr>
              <a:t>Nærhet til sjø, strand, skog og turområder </a:t>
            </a:r>
          </a:p>
          <a:p>
            <a:pPr rtl="0" fontAlgn="base"/>
            <a:r>
              <a:rPr lang="nb-NO" sz="1200" b="0" i="0" kern="1200" dirty="0">
                <a:solidFill>
                  <a:schemeClr val="tx1"/>
                </a:solidFill>
                <a:effectLst/>
                <a:latin typeface="+mn-lt"/>
                <a:ea typeface="+mn-ea"/>
                <a:cs typeface="+mn-cs"/>
              </a:rPr>
              <a:t>Sørlandsnatur og «sommerby»-kvaliteter </a:t>
            </a:r>
          </a:p>
          <a:p>
            <a:pPr rtl="0" fontAlgn="base"/>
            <a:r>
              <a:rPr lang="nb-NO" sz="1200" b="0" i="0" kern="1200" dirty="0">
                <a:solidFill>
                  <a:schemeClr val="tx1"/>
                </a:solidFill>
                <a:effectLst/>
                <a:latin typeface="+mn-lt"/>
                <a:ea typeface="+mn-ea"/>
                <a:cs typeface="+mn-cs"/>
              </a:rPr>
              <a:t>Godt vær sammenlignet med andre studiebyer </a:t>
            </a:r>
          </a:p>
          <a:p>
            <a:pPr rtl="0" fontAlgn="base"/>
            <a:r>
              <a:rPr lang="nb-NO" sz="1200" b="0" i="0" kern="1200" dirty="0">
                <a:solidFill>
                  <a:schemeClr val="tx1"/>
                </a:solidFill>
                <a:effectLst/>
                <a:latin typeface="+mn-lt"/>
                <a:ea typeface="+mn-ea"/>
                <a:cs typeface="+mn-cs"/>
              </a:rPr>
              <a:t>Kombinasjonen av natur og byliv løftes som en viktig </a:t>
            </a:r>
            <a:r>
              <a:rPr lang="nb-NO" sz="1200" b="0" i="0" kern="1200" dirty="0" err="1">
                <a:solidFill>
                  <a:schemeClr val="tx1"/>
                </a:solidFill>
                <a:effectLst/>
                <a:latin typeface="+mn-lt"/>
                <a:ea typeface="+mn-ea"/>
                <a:cs typeface="+mn-cs"/>
              </a:rPr>
              <a:t>trivselfaktor</a:t>
            </a:r>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5. By- og fritidstilbud</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Studentene opplever at byen har: </a:t>
            </a:r>
          </a:p>
          <a:p>
            <a:pPr rtl="0" fontAlgn="base"/>
            <a:r>
              <a:rPr lang="nb-NO" sz="1200" b="0" i="0" kern="1200" dirty="0">
                <a:solidFill>
                  <a:schemeClr val="tx1"/>
                </a:solidFill>
                <a:effectLst/>
                <a:latin typeface="+mn-lt"/>
                <a:ea typeface="+mn-ea"/>
                <a:cs typeface="+mn-cs"/>
              </a:rPr>
              <a:t>Godt utvalg av kultur, arrangementer og uteliv </a:t>
            </a:r>
          </a:p>
          <a:p>
            <a:pPr rtl="0" fontAlgn="base"/>
            <a:r>
              <a:rPr lang="nb-NO" sz="1200" b="0" i="0" kern="1200" dirty="0">
                <a:solidFill>
                  <a:schemeClr val="tx1"/>
                </a:solidFill>
                <a:effectLst/>
                <a:latin typeface="+mn-lt"/>
                <a:ea typeface="+mn-ea"/>
                <a:cs typeface="+mn-cs"/>
              </a:rPr>
              <a:t>Idretts- og treningstilbud (f.eks. </a:t>
            </a:r>
            <a:r>
              <a:rPr lang="nb-NO" sz="1200" b="0" i="0" kern="1200" dirty="0" err="1">
                <a:solidFill>
                  <a:schemeClr val="tx1"/>
                </a:solidFill>
                <a:effectLst/>
                <a:latin typeface="+mn-lt"/>
                <a:ea typeface="+mn-ea"/>
                <a:cs typeface="+mn-cs"/>
              </a:rPr>
              <a:t>Spicheren</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Kafeer, restauranter, shopping og møteplasser </a:t>
            </a:r>
          </a:p>
          <a:p>
            <a:pPr rtl="0" fontAlgn="base"/>
            <a:r>
              <a:rPr lang="nb-NO" sz="1200" b="0" i="0" kern="1200" dirty="0">
                <a:solidFill>
                  <a:schemeClr val="tx1"/>
                </a:solidFill>
                <a:effectLst/>
                <a:latin typeface="+mn-lt"/>
                <a:ea typeface="+mn-ea"/>
                <a:cs typeface="+mn-cs"/>
              </a:rPr>
              <a:t>Nok tilbud til å ikke kjede seg, uten å bli overveldende </a:t>
            </a:r>
          </a:p>
          <a:p>
            <a:pPr rtl="0" fontAlgn="base"/>
            <a:r>
              <a:rPr lang="nb-NO" sz="1200" b="1" i="0" kern="1200" dirty="0">
                <a:solidFill>
                  <a:schemeClr val="tx1"/>
                </a:solidFill>
                <a:effectLst/>
                <a:latin typeface="+mn-lt"/>
                <a:ea typeface="+mn-ea"/>
                <a:cs typeface="+mn-cs"/>
              </a:rPr>
              <a:t>6. Studentvennlig økonomi og bolig</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Flere peker på: </a:t>
            </a:r>
          </a:p>
          <a:p>
            <a:pPr rtl="0" fontAlgn="base"/>
            <a:r>
              <a:rPr lang="nb-NO" sz="1200" b="0" i="0" kern="1200" dirty="0">
                <a:solidFill>
                  <a:schemeClr val="tx1"/>
                </a:solidFill>
                <a:effectLst/>
                <a:latin typeface="+mn-lt"/>
                <a:ea typeface="+mn-ea"/>
                <a:cs typeface="+mn-cs"/>
              </a:rPr>
              <a:t>Lavere leiepriser enn Oslo, Bergen og Trondheim </a:t>
            </a:r>
          </a:p>
          <a:p>
            <a:pPr rtl="0" fontAlgn="base"/>
            <a:r>
              <a:rPr lang="nb-NO" sz="1200" b="0" i="0" kern="1200" dirty="0">
                <a:solidFill>
                  <a:schemeClr val="tx1"/>
                </a:solidFill>
                <a:effectLst/>
                <a:latin typeface="+mn-lt"/>
                <a:ea typeface="+mn-ea"/>
                <a:cs typeface="+mn-cs"/>
              </a:rPr>
              <a:t>Bedre tilgang på bolig og studentboliger </a:t>
            </a:r>
          </a:p>
          <a:p>
            <a:pPr rtl="0" fontAlgn="base"/>
            <a:r>
              <a:rPr lang="nb-NO" sz="1200" b="0" i="0" kern="1200" dirty="0">
                <a:solidFill>
                  <a:schemeClr val="tx1"/>
                </a:solidFill>
                <a:effectLst/>
                <a:latin typeface="+mn-lt"/>
                <a:ea typeface="+mn-ea"/>
                <a:cs typeface="+mn-cs"/>
              </a:rPr>
              <a:t>Studentrabatter og generelt rimeligere studentliv </a:t>
            </a:r>
          </a:p>
          <a:p>
            <a:pPr rtl="0" fontAlgn="base"/>
            <a:r>
              <a:rPr lang="nb-NO" sz="1200" b="0" i="0" kern="1200" dirty="0">
                <a:solidFill>
                  <a:schemeClr val="tx1"/>
                </a:solidFill>
                <a:effectLst/>
                <a:latin typeface="+mn-lt"/>
                <a:ea typeface="+mn-ea"/>
                <a:cs typeface="+mn-cs"/>
              </a:rPr>
              <a:t>Dette gjør byen mer tilgjengelig og mindre økonomisk belastende. </a:t>
            </a:r>
          </a:p>
          <a:p>
            <a:pPr rtl="0" fontAlgn="base"/>
            <a:r>
              <a:rPr lang="nb-NO" sz="1200" b="1" i="0" kern="1200" dirty="0">
                <a:solidFill>
                  <a:schemeClr val="tx1"/>
                </a:solidFill>
                <a:effectLst/>
                <a:latin typeface="+mn-lt"/>
                <a:ea typeface="+mn-ea"/>
                <a:cs typeface="+mn-cs"/>
              </a:rPr>
              <a:t>7. UiA som universitet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Studiebyen knyttes tett til universitetet: </a:t>
            </a:r>
          </a:p>
          <a:p>
            <a:pPr rtl="0" fontAlgn="base"/>
            <a:r>
              <a:rPr lang="nb-NO" sz="1200" b="0" i="0" kern="1200" dirty="0">
                <a:solidFill>
                  <a:schemeClr val="tx1"/>
                </a:solidFill>
                <a:effectLst/>
                <a:latin typeface="+mn-lt"/>
                <a:ea typeface="+mn-ea"/>
                <a:cs typeface="+mn-cs"/>
              </a:rPr>
              <a:t>Dyktige og tilgjengelige forelesere </a:t>
            </a:r>
          </a:p>
          <a:p>
            <a:pPr rtl="0" fontAlgn="base"/>
            <a:r>
              <a:rPr lang="nb-NO" sz="1200" b="0" i="0" kern="1200" dirty="0">
                <a:solidFill>
                  <a:schemeClr val="tx1"/>
                </a:solidFill>
                <a:effectLst/>
                <a:latin typeface="+mn-lt"/>
                <a:ea typeface="+mn-ea"/>
                <a:cs typeface="+mn-cs"/>
              </a:rPr>
              <a:t>God faglig kvalitet og relevante studier </a:t>
            </a:r>
          </a:p>
          <a:p>
            <a:pPr rtl="0" fontAlgn="base"/>
            <a:r>
              <a:rPr lang="nb-NO" sz="1200" b="0" i="0" kern="1200" dirty="0">
                <a:solidFill>
                  <a:schemeClr val="tx1"/>
                </a:solidFill>
                <a:effectLst/>
                <a:latin typeface="+mn-lt"/>
                <a:ea typeface="+mn-ea"/>
                <a:cs typeface="+mn-cs"/>
              </a:rPr>
              <a:t>Moderne campus og gode fasiliteter </a:t>
            </a:r>
          </a:p>
          <a:p>
            <a:pPr rtl="0" fontAlgn="base"/>
            <a:r>
              <a:rPr lang="nb-NO" sz="1200" b="0" i="0" kern="1200" dirty="0">
                <a:solidFill>
                  <a:schemeClr val="tx1"/>
                </a:solidFill>
                <a:effectLst/>
                <a:latin typeface="+mn-lt"/>
                <a:ea typeface="+mn-ea"/>
                <a:cs typeface="+mn-cs"/>
              </a:rPr>
              <a:t>Tett samarbeid mellom UiA og byen </a:t>
            </a:r>
          </a:p>
          <a:p>
            <a:pPr rtl="0" fontAlgn="base"/>
            <a:r>
              <a:rPr lang="nb-NO" sz="1200" b="0" i="0" kern="1200" dirty="0">
                <a:solidFill>
                  <a:schemeClr val="tx1"/>
                </a:solidFill>
                <a:effectLst/>
                <a:latin typeface="+mn-lt"/>
                <a:ea typeface="+mn-ea"/>
                <a:cs typeface="+mn-cs"/>
              </a:rPr>
              <a:t>Flere studenter sammenligner positivt med andre universiteter de har erfaring fra. </a:t>
            </a:r>
          </a:p>
          <a:p>
            <a:pPr rtl="0" fontAlgn="base"/>
            <a:r>
              <a:rPr lang="nb-NO" sz="1200" b="1" i="0" kern="1200" dirty="0">
                <a:solidFill>
                  <a:schemeClr val="tx1"/>
                </a:solidFill>
                <a:effectLst/>
                <a:latin typeface="+mn-lt"/>
                <a:ea typeface="+mn-ea"/>
                <a:cs typeface="+mn-cs"/>
              </a:rPr>
              <a:t>8. Trygghet, inkludering og tilhørighet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Mange beskriver: </a:t>
            </a:r>
          </a:p>
          <a:p>
            <a:pPr rtl="0" fontAlgn="base"/>
            <a:r>
              <a:rPr lang="nb-NO" sz="1200" b="0" i="0" kern="1200" dirty="0">
                <a:solidFill>
                  <a:schemeClr val="tx1"/>
                </a:solidFill>
                <a:effectLst/>
                <a:latin typeface="+mn-lt"/>
                <a:ea typeface="+mn-ea"/>
                <a:cs typeface="+mn-cs"/>
              </a:rPr>
              <a:t>Byen som trygg og oversiktlig </a:t>
            </a:r>
          </a:p>
          <a:p>
            <a:pPr rtl="0" fontAlgn="base"/>
            <a:r>
              <a:rPr lang="nb-NO" sz="1200" b="0" i="0" kern="1200" dirty="0">
                <a:solidFill>
                  <a:schemeClr val="tx1"/>
                </a:solidFill>
                <a:effectLst/>
                <a:latin typeface="+mn-lt"/>
                <a:ea typeface="+mn-ea"/>
                <a:cs typeface="+mn-cs"/>
              </a:rPr>
              <a:t>Hyggelige og åpne mennesker </a:t>
            </a:r>
          </a:p>
          <a:p>
            <a:pPr rtl="0" fontAlgn="base"/>
            <a:r>
              <a:rPr lang="nb-NO" sz="1200" b="0" i="0" kern="1200" dirty="0">
                <a:solidFill>
                  <a:schemeClr val="tx1"/>
                </a:solidFill>
                <a:effectLst/>
                <a:latin typeface="+mn-lt"/>
                <a:ea typeface="+mn-ea"/>
                <a:cs typeface="+mn-cs"/>
              </a:rPr>
              <a:t>God integrering av internasjonale studenter </a:t>
            </a:r>
          </a:p>
          <a:p>
            <a:pPr rtl="0" fontAlgn="base"/>
            <a:r>
              <a:rPr lang="nb-NO" sz="1200" b="0" i="0" kern="1200" dirty="0">
                <a:solidFill>
                  <a:schemeClr val="tx1"/>
                </a:solidFill>
                <a:effectLst/>
                <a:latin typeface="+mn-lt"/>
                <a:ea typeface="+mn-ea"/>
                <a:cs typeface="+mn-cs"/>
              </a:rPr>
              <a:t>Mulighet for å finne «sine folk», både sosialt, faglig og verdimessig </a:t>
            </a:r>
          </a:p>
          <a:p>
            <a:pPr rtl="0" fontAlgn="base"/>
            <a:r>
              <a:rPr lang="nb-NO" sz="1200" b="0" i="0" kern="1200" dirty="0">
                <a:solidFill>
                  <a:schemeClr val="tx1"/>
                </a:solidFill>
                <a:effectLst/>
                <a:latin typeface="+mn-lt"/>
                <a:ea typeface="+mn-ea"/>
                <a:cs typeface="+mn-cs"/>
              </a:rPr>
              <a:t>For noen er også kristne nettverk og fellesskap en viktig del av tilbudet.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Kort oppsummert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Studentene anbefaler Kristiansand og Grimstad fordi studiebyene tilbyr </a:t>
            </a:r>
            <a:r>
              <a:rPr lang="nb-NO" sz="1200" b="1" i="0" kern="1200" dirty="0">
                <a:solidFill>
                  <a:schemeClr val="tx1"/>
                </a:solidFill>
                <a:effectLst/>
                <a:latin typeface="+mn-lt"/>
                <a:ea typeface="+mn-ea"/>
                <a:cs typeface="+mn-cs"/>
              </a:rPr>
              <a:t>en sjelden balanse mellom faglig kvalitet, sosial trivsel, tilgjengelighet, natur, trygghet og studenttilpasning</a:t>
            </a:r>
            <a:r>
              <a:rPr lang="nb-NO" sz="1200" b="0" i="0" kern="1200" dirty="0">
                <a:solidFill>
                  <a:schemeClr val="tx1"/>
                </a:solidFill>
                <a:effectLst/>
                <a:latin typeface="+mn-lt"/>
                <a:ea typeface="+mn-ea"/>
                <a:cs typeface="+mn-cs"/>
              </a:rPr>
              <a:t>. Byene oppleves som oversiktlige og inkluderende, samtidig som de har nok tilbud og liv til å gi et rikt studentliv.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Forskjell GRM og KRS? Tja…</a:t>
            </a:r>
          </a:p>
          <a:p>
            <a:pPr rtl="0" fontAlgn="base"/>
            <a:endParaRPr lang="nb-NO" sz="1200" b="0" i="0"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Kort essens:</a:t>
            </a:r>
            <a:endParaRPr lang="nb-NO" sz="1200"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Grimstad oppleves som en trygg, koselig og oversiktlig </a:t>
            </a:r>
            <a:r>
              <a:rPr lang="nb-NO" sz="1200" b="1" kern="1200" dirty="0" err="1">
                <a:solidFill>
                  <a:schemeClr val="tx1"/>
                </a:solidFill>
                <a:effectLst/>
                <a:latin typeface="+mn-lt"/>
                <a:ea typeface="+mn-ea"/>
                <a:cs typeface="+mn-cs"/>
              </a:rPr>
              <a:t>studieby</a:t>
            </a:r>
            <a:r>
              <a:rPr lang="nb-NO" sz="1200" b="1" kern="1200" dirty="0">
                <a:solidFill>
                  <a:schemeClr val="tx1"/>
                </a:solidFill>
                <a:effectLst/>
                <a:latin typeface="+mn-lt"/>
                <a:ea typeface="+mn-ea"/>
                <a:cs typeface="+mn-cs"/>
              </a:rPr>
              <a:t> med godt studentmiljø, høy studiekvalitet, korte avstander og sterke Sørlands-kvaliteter.</a:t>
            </a:r>
            <a:endParaRPr lang="nb-NO" sz="120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r>
              <a:rPr lang="nb-NO" b="1" dirty="0"/>
              <a:t>Kort essens:</a:t>
            </a:r>
          </a:p>
          <a:p>
            <a:r>
              <a:rPr lang="nb-NO" b="1" dirty="0"/>
              <a:t>Kristiansand oppleves som en svært studentvennlig by med perfekt størrelse, sterkt studentmiljø, høy studiekvalitet ved UiA, korte avstander, godt klima og rike kultur- og fritidstilbud.</a:t>
            </a:r>
            <a:endParaRPr lang="nb-NO" dirty="0"/>
          </a:p>
          <a:p>
            <a:pPr rtl="0" fontAlgn="base"/>
            <a:endParaRPr lang="nb-NO" sz="1200" b="0" i="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26</a:t>
            </a:fld>
            <a:endParaRPr lang="nb-NO"/>
          </a:p>
        </p:txBody>
      </p:sp>
    </p:spTree>
    <p:extLst>
      <p:ext uri="{BB962C8B-B14F-4D97-AF65-F5344CB8AC3E}">
        <p14:creationId xmlns:p14="http://schemas.microsoft.com/office/powerpoint/2010/main" val="409788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dirty="0">
                <a:solidFill>
                  <a:schemeClr val="tx1"/>
                </a:solidFill>
                <a:effectLst/>
                <a:latin typeface="+mn-lt"/>
                <a:ea typeface="+mn-ea"/>
                <a:cs typeface="+mn-cs"/>
              </a:rPr>
              <a:t>Ser du for deg at du ønsker å bli i din </a:t>
            </a:r>
            <a:r>
              <a:rPr lang="nb-NO" sz="1200" b="0" i="0" u="none" strike="noStrike" kern="1200" dirty="0" err="1">
                <a:solidFill>
                  <a:schemeClr val="tx1"/>
                </a:solidFill>
                <a:effectLst/>
                <a:latin typeface="+mn-lt"/>
                <a:ea typeface="+mn-ea"/>
                <a:cs typeface="+mn-cs"/>
              </a:rPr>
              <a:t>studieby</a:t>
            </a:r>
            <a:r>
              <a:rPr lang="nb-NO" sz="1200" b="0" i="0" u="none" strike="noStrike" kern="1200" dirty="0">
                <a:solidFill>
                  <a:schemeClr val="tx1"/>
                </a:solidFill>
                <a:effectLst/>
                <a:latin typeface="+mn-lt"/>
                <a:ea typeface="+mn-ea"/>
                <a:cs typeface="+mn-cs"/>
              </a:rPr>
              <a:t> etter studiene?</a:t>
            </a:r>
            <a:r>
              <a:rPr lang="nb-NO" dirty="0">
                <a:effectLst/>
              </a:rPr>
              <a:t> </a:t>
            </a:r>
            <a:r>
              <a:rPr lang="nb-NO" sz="1200" b="0" i="0" u="none" strike="noStrike" kern="1200" dirty="0">
                <a:solidFill>
                  <a:schemeClr val="tx1"/>
                </a:solidFill>
                <a:effectLst/>
                <a:latin typeface="+mn-lt"/>
                <a:ea typeface="+mn-ea"/>
                <a:cs typeface="+mn-cs"/>
              </a:rPr>
              <a:t>Krysset med: Agder </a:t>
            </a:r>
            <a:r>
              <a:rPr lang="nb-NO" sz="1200" b="0" i="0" u="none" strike="noStrike" kern="1200" dirty="0" err="1">
                <a:solidFill>
                  <a:schemeClr val="tx1"/>
                </a:solidFill>
                <a:effectLst/>
                <a:latin typeface="+mn-lt"/>
                <a:ea typeface="+mn-ea"/>
                <a:cs typeface="+mn-cs"/>
              </a:rPr>
              <a:t>vs</a:t>
            </a:r>
            <a:r>
              <a:rPr lang="nb-NO" sz="1200" b="0" i="0" u="none" strike="noStrike" kern="1200" dirty="0">
                <a:solidFill>
                  <a:schemeClr val="tx1"/>
                </a:solidFill>
                <a:effectLst/>
                <a:latin typeface="+mn-lt"/>
                <a:ea typeface="+mn-ea"/>
                <a:cs typeface="+mn-cs"/>
              </a:rPr>
              <a:t> resten</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p>
          <a:p>
            <a:r>
              <a:rPr lang="nb-NO" sz="1200" b="1" i="0" u="none" strike="noStrike" kern="1200" dirty="0">
                <a:solidFill>
                  <a:schemeClr val="tx1"/>
                </a:solidFill>
                <a:effectLst/>
                <a:latin typeface="+mn-lt"/>
                <a:ea typeface="+mn-ea"/>
                <a:cs typeface="+mn-cs"/>
              </a:rPr>
              <a:t>Agder</a:t>
            </a:r>
            <a:r>
              <a:rPr lang="nb-NO" dirty="0">
                <a:effectLst/>
              </a:rPr>
              <a:t> 	</a:t>
            </a:r>
            <a:r>
              <a:rPr lang="nb-NO" sz="1200" b="1" i="0" u="none" strike="noStrike" kern="1200" dirty="0">
                <a:solidFill>
                  <a:schemeClr val="tx1"/>
                </a:solidFill>
                <a:effectLst/>
                <a:latin typeface="+mn-lt"/>
                <a:ea typeface="+mn-ea"/>
                <a:cs typeface="+mn-cs"/>
              </a:rPr>
              <a:t>Resten</a:t>
            </a:r>
            <a:r>
              <a:rPr lang="nb-NO" dirty="0">
                <a:effectLst/>
              </a:rPr>
              <a:t> </a:t>
            </a:r>
            <a:r>
              <a:rPr lang="nb-NO" sz="1200" b="1" i="0" u="none" strike="noStrike" kern="1200" dirty="0">
                <a:solidFill>
                  <a:schemeClr val="tx1"/>
                </a:solidFill>
                <a:effectLst/>
                <a:latin typeface="+mn-lt"/>
                <a:ea typeface="+mn-ea"/>
                <a:cs typeface="+mn-cs"/>
              </a:rPr>
              <a:t>I alt</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p>
          <a:p>
            <a:r>
              <a:rPr lang="nb-NO" sz="1200" b="0" i="0" u="none" strike="noStrike" kern="1200" dirty="0">
                <a:solidFill>
                  <a:schemeClr val="tx1"/>
                </a:solidFill>
                <a:effectLst/>
                <a:latin typeface="+mn-lt"/>
                <a:ea typeface="+mn-ea"/>
                <a:cs typeface="+mn-cs"/>
              </a:rPr>
              <a:t>Ja</a:t>
            </a:r>
            <a:r>
              <a:rPr lang="nb-NO" dirty="0">
                <a:effectLst/>
              </a:rPr>
              <a:t> </a:t>
            </a:r>
            <a:r>
              <a:rPr lang="nb-NO" sz="1200" b="0" i="0" u="none" strike="noStrike" kern="1200" dirty="0">
                <a:solidFill>
                  <a:schemeClr val="tx1"/>
                </a:solidFill>
                <a:effectLst/>
                <a:latin typeface="+mn-lt"/>
                <a:ea typeface="+mn-ea"/>
                <a:cs typeface="+mn-cs"/>
              </a:rPr>
              <a:t>195</a:t>
            </a:r>
            <a:r>
              <a:rPr lang="nb-NO" dirty="0">
                <a:effectLst/>
              </a:rPr>
              <a:t> 	</a:t>
            </a:r>
            <a:r>
              <a:rPr lang="nb-NO" sz="1200" b="0" i="0" u="none" strike="noStrike" kern="1200" dirty="0">
                <a:solidFill>
                  <a:schemeClr val="tx1"/>
                </a:solidFill>
                <a:effectLst/>
                <a:latin typeface="+mn-lt"/>
                <a:ea typeface="+mn-ea"/>
                <a:cs typeface="+mn-cs"/>
              </a:rPr>
              <a:t>126</a:t>
            </a:r>
            <a:r>
              <a:rPr lang="nb-NO" dirty="0">
                <a:effectLst/>
              </a:rPr>
              <a:t> 	</a:t>
            </a:r>
            <a:r>
              <a:rPr lang="nb-NO" sz="1200" b="0" i="0" u="none" strike="noStrike" kern="1200" dirty="0">
                <a:solidFill>
                  <a:schemeClr val="tx1"/>
                </a:solidFill>
                <a:effectLst/>
                <a:latin typeface="+mn-lt"/>
                <a:ea typeface="+mn-ea"/>
                <a:cs typeface="+mn-cs"/>
              </a:rPr>
              <a:t>35,0%</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p>
          <a:p>
            <a:r>
              <a:rPr lang="nb-NO" sz="1200" b="0" i="0" u="none" strike="noStrike" kern="1200" dirty="0">
                <a:solidFill>
                  <a:schemeClr val="tx1"/>
                </a:solidFill>
                <a:effectLst/>
                <a:latin typeface="+mn-lt"/>
                <a:ea typeface="+mn-ea"/>
                <a:cs typeface="+mn-cs"/>
              </a:rPr>
              <a:t>Nei</a:t>
            </a:r>
            <a:r>
              <a:rPr lang="nb-NO" dirty="0">
                <a:effectLst/>
              </a:rPr>
              <a:t> </a:t>
            </a:r>
            <a:r>
              <a:rPr lang="nb-NO" sz="1200" b="0" i="0" u="none" strike="noStrike" kern="1200" dirty="0">
                <a:solidFill>
                  <a:schemeClr val="tx1"/>
                </a:solidFill>
                <a:effectLst/>
                <a:latin typeface="+mn-lt"/>
                <a:ea typeface="+mn-ea"/>
                <a:cs typeface="+mn-cs"/>
              </a:rPr>
              <a:t>91</a:t>
            </a:r>
            <a:r>
              <a:rPr lang="nb-NO" dirty="0">
                <a:effectLst/>
              </a:rPr>
              <a:t> 	</a:t>
            </a:r>
            <a:r>
              <a:rPr lang="nb-NO" sz="1200" b="0" i="0" u="none" strike="noStrike" kern="1200" dirty="0">
                <a:solidFill>
                  <a:schemeClr val="tx1"/>
                </a:solidFill>
                <a:effectLst/>
                <a:latin typeface="+mn-lt"/>
                <a:ea typeface="+mn-ea"/>
                <a:cs typeface="+mn-cs"/>
              </a:rPr>
              <a:t>155</a:t>
            </a:r>
            <a:r>
              <a:rPr lang="nb-NO" dirty="0">
                <a:effectLst/>
              </a:rPr>
              <a:t> 	</a:t>
            </a:r>
            <a:r>
              <a:rPr lang="nb-NO" sz="1200" b="0" i="0" u="none" strike="noStrike" kern="1200" dirty="0">
                <a:solidFill>
                  <a:schemeClr val="tx1"/>
                </a:solidFill>
                <a:effectLst/>
                <a:latin typeface="+mn-lt"/>
                <a:ea typeface="+mn-ea"/>
                <a:cs typeface="+mn-cs"/>
              </a:rPr>
              <a:t>26,8%</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p>
          <a:p>
            <a:r>
              <a:rPr lang="nb-NO" sz="1200" b="0" i="0" u="none" strike="noStrike" kern="1200" dirty="0">
                <a:solidFill>
                  <a:schemeClr val="tx1"/>
                </a:solidFill>
                <a:effectLst/>
                <a:latin typeface="+mn-lt"/>
                <a:ea typeface="+mn-ea"/>
                <a:cs typeface="+mn-cs"/>
              </a:rPr>
              <a:t>Vet ikke</a:t>
            </a:r>
            <a:r>
              <a:rPr lang="nb-NO" dirty="0">
                <a:effectLst/>
              </a:rPr>
              <a:t> </a:t>
            </a:r>
            <a:r>
              <a:rPr lang="nb-NO" sz="1200" b="0" i="0" u="none" strike="noStrike" kern="1200" dirty="0">
                <a:solidFill>
                  <a:schemeClr val="tx1"/>
                </a:solidFill>
                <a:effectLst/>
                <a:latin typeface="+mn-lt"/>
                <a:ea typeface="+mn-ea"/>
                <a:cs typeface="+mn-cs"/>
              </a:rPr>
              <a:t>111</a:t>
            </a:r>
            <a:r>
              <a:rPr lang="nb-NO" dirty="0">
                <a:effectLst/>
              </a:rPr>
              <a:t> 	</a:t>
            </a:r>
            <a:r>
              <a:rPr lang="nb-NO" sz="1200" b="0" i="0" u="none" strike="noStrike" kern="1200" dirty="0">
                <a:solidFill>
                  <a:schemeClr val="tx1"/>
                </a:solidFill>
                <a:effectLst/>
                <a:latin typeface="+mn-lt"/>
                <a:ea typeface="+mn-ea"/>
                <a:cs typeface="+mn-cs"/>
              </a:rPr>
              <a:t>239</a:t>
            </a:r>
            <a:r>
              <a:rPr lang="nb-NO" dirty="0">
                <a:effectLst/>
              </a:rPr>
              <a:t> 	</a:t>
            </a:r>
            <a:r>
              <a:rPr lang="nb-NO" sz="1200" b="0" i="0" u="none" strike="noStrike" kern="1200" dirty="0">
                <a:solidFill>
                  <a:schemeClr val="tx1"/>
                </a:solidFill>
                <a:effectLst/>
                <a:latin typeface="+mn-lt"/>
                <a:ea typeface="+mn-ea"/>
                <a:cs typeface="+mn-cs"/>
              </a:rPr>
              <a:t>38,2%</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p>
          <a:p>
            <a:r>
              <a:rPr lang="nb-NO" sz="1200" b="0" i="0" u="none" strike="noStrike" kern="1200" dirty="0">
                <a:solidFill>
                  <a:schemeClr val="tx1"/>
                </a:solidFill>
                <a:effectLst/>
                <a:latin typeface="+mn-lt"/>
                <a:ea typeface="+mn-ea"/>
                <a:cs typeface="+mn-cs"/>
              </a:rPr>
              <a:t>I alt</a:t>
            </a:r>
            <a:r>
              <a:rPr lang="nb-NO" dirty="0">
                <a:effectLst/>
              </a:rPr>
              <a:t> </a:t>
            </a:r>
            <a:r>
              <a:rPr lang="nb-NO" sz="1200" b="0" i="0" u="none" strike="noStrike" kern="1200" dirty="0">
                <a:solidFill>
                  <a:schemeClr val="tx1"/>
                </a:solidFill>
                <a:effectLst/>
                <a:latin typeface="+mn-lt"/>
                <a:ea typeface="+mn-ea"/>
                <a:cs typeface="+mn-cs"/>
              </a:rPr>
              <a:t>397</a:t>
            </a:r>
            <a:r>
              <a:rPr lang="nb-NO" dirty="0">
                <a:effectLst/>
              </a:rPr>
              <a:t> </a:t>
            </a:r>
            <a:r>
              <a:rPr lang="nb-NO" sz="1200" b="0" i="0" u="none" strike="noStrike" kern="1200" dirty="0">
                <a:solidFill>
                  <a:schemeClr val="tx1"/>
                </a:solidFill>
                <a:effectLst/>
                <a:latin typeface="+mn-lt"/>
                <a:ea typeface="+mn-ea"/>
                <a:cs typeface="+mn-cs"/>
              </a:rPr>
              <a:t>520</a:t>
            </a:r>
            <a:r>
              <a:rPr lang="nb-NO" dirty="0">
                <a:effectLst/>
              </a:rPr>
              <a:t> </a:t>
            </a:r>
            <a:r>
              <a:rPr lang="nb-NO" sz="1200" b="0" i="0" u="none" strike="noStrike" kern="1200" dirty="0">
                <a:solidFill>
                  <a:schemeClr val="tx1"/>
                </a:solidFill>
                <a:effectLst/>
                <a:latin typeface="+mn-lt"/>
                <a:ea typeface="+mn-ea"/>
                <a:cs typeface="+mn-cs"/>
              </a:rPr>
              <a:t>917</a:t>
            </a:r>
            <a:r>
              <a:rPr lang="nb-NO" dirty="0">
                <a:effectLst/>
              </a:rPr>
              <a:t> </a:t>
            </a:r>
            <a:r>
              <a:rPr lang="nb-NO" sz="1200" b="0" i="0" u="none" strike="noStrike" kern="1200" dirty="0">
                <a:solidFill>
                  <a:schemeClr val="tx1"/>
                </a:solidFill>
                <a:effectLst/>
                <a:latin typeface="+mn-lt"/>
                <a:ea typeface="+mn-ea"/>
                <a:cs typeface="+mn-cs"/>
              </a:rPr>
              <a:t> </a:t>
            </a:r>
            <a:r>
              <a:rPr lang="nb-NO" dirty="0">
                <a:effectLst/>
              </a:rPr>
              <a:t> </a:t>
            </a:r>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27</a:t>
            </a:fld>
            <a:endParaRPr lang="nb-NO"/>
          </a:p>
        </p:txBody>
      </p:sp>
    </p:spTree>
    <p:extLst>
      <p:ext uri="{BB962C8B-B14F-4D97-AF65-F5344CB8AC3E}">
        <p14:creationId xmlns:p14="http://schemas.microsoft.com/office/powerpoint/2010/main" val="272016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dirty="0">
                <a:solidFill>
                  <a:schemeClr val="tx1"/>
                </a:solidFill>
                <a:effectLst/>
                <a:latin typeface="+mn-lt"/>
                <a:ea typeface="+mn-ea"/>
                <a:cs typeface="+mn-cs"/>
              </a:rPr>
              <a:t>Oppsummering: Kommentarer om bruk av KI</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Studentenes kommentarer viser et </a:t>
            </a:r>
            <a:r>
              <a:rPr lang="nb-NO" sz="1200" b="1" i="0" kern="1200" dirty="0">
                <a:solidFill>
                  <a:schemeClr val="tx1"/>
                </a:solidFill>
                <a:effectLst/>
                <a:latin typeface="+mn-lt"/>
                <a:ea typeface="+mn-ea"/>
                <a:cs typeface="+mn-cs"/>
              </a:rPr>
              <a:t>tydelig polarisert, men gjennomtenkt bilde</a:t>
            </a:r>
            <a:r>
              <a:rPr lang="nb-NO" sz="1200" b="0" i="0" kern="1200" dirty="0">
                <a:solidFill>
                  <a:schemeClr val="tx1"/>
                </a:solidFill>
                <a:effectLst/>
                <a:latin typeface="+mn-lt"/>
                <a:ea typeface="+mn-ea"/>
                <a:cs typeface="+mn-cs"/>
              </a:rPr>
              <a:t> av KI. De fleste har reflekterte meninger, enten positive eller kritiske, og mange understreker behovet for måtehold og tydelige rammer. </a:t>
            </a:r>
          </a:p>
          <a:p>
            <a:pPr rtl="0" fontAlgn="base"/>
            <a:r>
              <a:rPr lang="nb-NO" sz="1200" b="1" i="0" kern="1200" dirty="0">
                <a:solidFill>
                  <a:schemeClr val="tx1"/>
                </a:solidFill>
                <a:effectLst/>
                <a:latin typeface="+mn-lt"/>
                <a:ea typeface="+mn-ea"/>
                <a:cs typeface="+mn-cs"/>
              </a:rPr>
              <a:t>1. KI som nyttig støtteverktøy (positivt/moderat positivt)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En betydelig gruppe ser KI som: </a:t>
            </a:r>
          </a:p>
          <a:p>
            <a:pPr rtl="0" fontAlgn="base"/>
            <a:r>
              <a:rPr lang="nb-NO" sz="1200" b="0" i="0" kern="1200" dirty="0">
                <a:solidFill>
                  <a:schemeClr val="tx1"/>
                </a:solidFill>
                <a:effectLst/>
                <a:latin typeface="+mn-lt"/>
                <a:ea typeface="+mn-ea"/>
                <a:cs typeface="+mn-cs"/>
              </a:rPr>
              <a:t>Et effektivt hjelpemiddel for å finne informasjon raskt </a:t>
            </a:r>
          </a:p>
          <a:p>
            <a:pPr rtl="0" fontAlgn="base"/>
            <a:r>
              <a:rPr lang="nb-NO" sz="1200" b="0" i="0" kern="1200" dirty="0">
                <a:solidFill>
                  <a:schemeClr val="tx1"/>
                </a:solidFill>
                <a:effectLst/>
                <a:latin typeface="+mn-lt"/>
                <a:ea typeface="+mn-ea"/>
                <a:cs typeface="+mn-cs"/>
              </a:rPr>
              <a:t>Nyttig til strukturering, sammendrag av tekster og språkvask </a:t>
            </a:r>
          </a:p>
          <a:p>
            <a:pPr rtl="0" fontAlgn="base"/>
            <a:r>
              <a:rPr lang="nb-NO" sz="1200" b="0" i="0" kern="1200" dirty="0">
                <a:solidFill>
                  <a:schemeClr val="tx1"/>
                </a:solidFill>
                <a:effectLst/>
                <a:latin typeface="+mn-lt"/>
                <a:ea typeface="+mn-ea"/>
                <a:cs typeface="+mn-cs"/>
              </a:rPr>
              <a:t>Egnet som supplement i søknadsprosess og studieplanlegging </a:t>
            </a:r>
          </a:p>
          <a:p>
            <a:pPr rtl="0" fontAlgn="base"/>
            <a:r>
              <a:rPr lang="nb-NO" sz="1200" b="0" i="0" kern="1200" dirty="0">
                <a:solidFill>
                  <a:schemeClr val="tx1"/>
                </a:solidFill>
                <a:effectLst/>
                <a:latin typeface="+mn-lt"/>
                <a:ea typeface="+mn-ea"/>
                <a:cs typeface="+mn-cs"/>
              </a:rPr>
              <a:t>Potensielt verdifullt som chatbot eller veileder </a:t>
            </a:r>
            <a:r>
              <a:rPr lang="nb-NO" sz="1200" b="1" i="0" kern="1200" dirty="0">
                <a:solidFill>
                  <a:schemeClr val="tx1"/>
                </a:solidFill>
                <a:effectLst/>
                <a:latin typeface="+mn-lt"/>
                <a:ea typeface="+mn-ea"/>
                <a:cs typeface="+mn-cs"/>
              </a:rPr>
              <a:t>utenom åpningstid</a:t>
            </a:r>
            <a:r>
              <a:rPr lang="nb-NO" sz="1200" b="0" i="0" kern="1200" dirty="0">
                <a:solidFill>
                  <a:schemeClr val="tx1"/>
                </a:solidFill>
                <a:effectLst/>
                <a:latin typeface="+mn-lt"/>
                <a:ea typeface="+mn-ea"/>
                <a:cs typeface="+mn-cs"/>
              </a:rPr>
              <a:t> (24/7-tilgjengelighet) </a:t>
            </a:r>
          </a:p>
          <a:p>
            <a:pPr rtl="0" fontAlgn="base"/>
            <a:r>
              <a:rPr lang="nb-NO" sz="1200" b="0" i="0" kern="1200" dirty="0">
                <a:solidFill>
                  <a:schemeClr val="tx1"/>
                </a:solidFill>
                <a:effectLst/>
                <a:latin typeface="+mn-lt"/>
                <a:ea typeface="+mn-ea"/>
                <a:cs typeface="+mn-cs"/>
              </a:rPr>
              <a:t>Noen foreslår konkrete løsninger, som: </a:t>
            </a:r>
          </a:p>
          <a:p>
            <a:pPr rtl="0" fontAlgn="base"/>
            <a:r>
              <a:rPr lang="nb-NO" sz="1200" b="0" i="0" kern="1200" dirty="0">
                <a:solidFill>
                  <a:schemeClr val="tx1"/>
                </a:solidFill>
                <a:effectLst/>
                <a:latin typeface="+mn-lt"/>
                <a:ea typeface="+mn-ea"/>
                <a:cs typeface="+mn-cs"/>
              </a:rPr>
              <a:t>KI-basert utdanningstest (inspirert av UiB) </a:t>
            </a:r>
          </a:p>
          <a:p>
            <a:pPr rtl="0" fontAlgn="base"/>
            <a:r>
              <a:rPr lang="nb-NO" sz="1200" b="0" i="0" kern="1200" dirty="0">
                <a:solidFill>
                  <a:schemeClr val="tx1"/>
                </a:solidFill>
                <a:effectLst/>
                <a:latin typeface="+mn-lt"/>
                <a:ea typeface="+mn-ea"/>
                <a:cs typeface="+mn-cs"/>
              </a:rPr>
              <a:t>Personlig KI-assistent for studenter (oversikt over frister, oppgaver, fag) </a:t>
            </a:r>
          </a:p>
          <a:p>
            <a:pPr rtl="0" fontAlgn="base"/>
            <a:r>
              <a:rPr lang="nb-NO" sz="1200" b="0" i="0" kern="1200" dirty="0">
                <a:solidFill>
                  <a:schemeClr val="tx1"/>
                </a:solidFill>
                <a:effectLst/>
                <a:latin typeface="+mn-lt"/>
                <a:ea typeface="+mn-ea"/>
                <a:cs typeface="+mn-cs"/>
              </a:rPr>
              <a:t>KI for studieveiledning, sammenligning av studier og opptakskrav </a:t>
            </a:r>
          </a:p>
          <a:p>
            <a:pPr rtl="0" fontAlgn="base"/>
            <a:r>
              <a:rPr lang="nb-NO" sz="1200" b="0" i="0" kern="1200" dirty="0">
                <a:solidFill>
                  <a:schemeClr val="tx1"/>
                </a:solidFill>
                <a:effectLst/>
                <a:latin typeface="+mn-lt"/>
                <a:ea typeface="+mn-ea"/>
                <a:cs typeface="+mn-cs"/>
              </a:rPr>
              <a:t>Felles for disse er at KI bør </a:t>
            </a:r>
            <a:r>
              <a:rPr lang="nb-NO" sz="1200" b="1" i="0" kern="1200" dirty="0">
                <a:solidFill>
                  <a:schemeClr val="tx1"/>
                </a:solidFill>
                <a:effectLst/>
                <a:latin typeface="+mn-lt"/>
                <a:ea typeface="+mn-ea"/>
                <a:cs typeface="+mn-cs"/>
              </a:rPr>
              <a:t>forenkle tilgang til informasjon</a:t>
            </a:r>
            <a:r>
              <a:rPr lang="nb-NO" sz="1200" b="0" i="0" kern="1200" dirty="0">
                <a:solidFill>
                  <a:schemeClr val="tx1"/>
                </a:solidFill>
                <a:effectLst/>
                <a:latin typeface="+mn-lt"/>
                <a:ea typeface="+mn-ea"/>
                <a:cs typeface="+mn-cs"/>
              </a:rPr>
              <a:t>, ikke erstatte mennesker.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2. Klare forbehold: KI må være et supplement – ikke erstatning</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Dette er kanskje det tydeligste fellestrekket på tvers av svarene. </a:t>
            </a:r>
          </a:p>
          <a:p>
            <a:pPr rtl="0" fontAlgn="base"/>
            <a:r>
              <a:rPr lang="nb-NO" sz="1200" b="0" i="0" kern="1200" dirty="0">
                <a:solidFill>
                  <a:schemeClr val="tx1"/>
                </a:solidFill>
                <a:effectLst/>
                <a:latin typeface="+mn-lt"/>
                <a:ea typeface="+mn-ea"/>
                <a:cs typeface="+mn-cs"/>
              </a:rPr>
              <a:t>Mange understreker at: </a:t>
            </a:r>
          </a:p>
          <a:p>
            <a:pPr rtl="0" fontAlgn="base"/>
            <a:r>
              <a:rPr lang="nb-NO" sz="1200" b="0" i="0" kern="1200" dirty="0">
                <a:solidFill>
                  <a:schemeClr val="tx1"/>
                </a:solidFill>
                <a:effectLst/>
                <a:latin typeface="+mn-lt"/>
                <a:ea typeface="+mn-ea"/>
                <a:cs typeface="+mn-cs"/>
              </a:rPr>
              <a:t>KI må brukes kritisk og kildekritisk </a:t>
            </a:r>
          </a:p>
          <a:p>
            <a:pPr rtl="0" fontAlgn="base"/>
            <a:r>
              <a:rPr lang="nb-NO" sz="1200" b="0" i="0" kern="1200" dirty="0">
                <a:solidFill>
                  <a:schemeClr val="tx1"/>
                </a:solidFill>
                <a:effectLst/>
                <a:latin typeface="+mn-lt"/>
                <a:ea typeface="+mn-ea"/>
                <a:cs typeface="+mn-cs"/>
              </a:rPr>
              <a:t>Informasjon må kunne verifiseres i offisielle kilder </a:t>
            </a:r>
          </a:p>
          <a:p>
            <a:pPr rtl="0" fontAlgn="base"/>
            <a:r>
              <a:rPr lang="nb-NO" sz="1200" b="0" i="0" kern="1200" dirty="0">
                <a:solidFill>
                  <a:schemeClr val="tx1"/>
                </a:solidFill>
                <a:effectLst/>
                <a:latin typeface="+mn-lt"/>
                <a:ea typeface="+mn-ea"/>
                <a:cs typeface="+mn-cs"/>
              </a:rPr>
              <a:t>Det alltid må være lett å komme i kontakt med </a:t>
            </a:r>
            <a:r>
              <a:rPr lang="nb-NO" sz="1200" b="1" i="0" kern="1200" dirty="0">
                <a:solidFill>
                  <a:schemeClr val="tx1"/>
                </a:solidFill>
                <a:effectLst/>
                <a:latin typeface="+mn-lt"/>
                <a:ea typeface="+mn-ea"/>
                <a:cs typeface="+mn-cs"/>
              </a:rPr>
              <a:t>ekte mennesker</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Menneskelig veiledning, dialog og relasjon er uerstattelig </a:t>
            </a:r>
          </a:p>
          <a:p>
            <a:pPr rtl="0" fontAlgn="base"/>
            <a:r>
              <a:rPr lang="nb-NO" sz="1200" b="0" i="0" kern="1200" dirty="0">
                <a:solidFill>
                  <a:schemeClr val="tx1"/>
                </a:solidFill>
                <a:effectLst/>
                <a:latin typeface="+mn-lt"/>
                <a:ea typeface="+mn-ea"/>
                <a:cs typeface="+mn-cs"/>
              </a:rPr>
              <a:t>Flere uttrykker skepsis til at KI: </a:t>
            </a:r>
          </a:p>
          <a:p>
            <a:pPr rtl="0" fontAlgn="base"/>
            <a:r>
              <a:rPr lang="nb-NO" sz="1200" b="0" i="0" kern="1200" dirty="0">
                <a:solidFill>
                  <a:schemeClr val="tx1"/>
                </a:solidFill>
                <a:effectLst/>
                <a:latin typeface="+mn-lt"/>
                <a:ea typeface="+mn-ea"/>
                <a:cs typeface="+mn-cs"/>
              </a:rPr>
              <a:t>Gir feil eller misforstår spørsmål </a:t>
            </a:r>
          </a:p>
          <a:p>
            <a:pPr rtl="0" fontAlgn="base"/>
            <a:r>
              <a:rPr lang="nb-NO" sz="1200" b="0" i="0" kern="1200" dirty="0">
                <a:solidFill>
                  <a:schemeClr val="tx1"/>
                </a:solidFill>
                <a:effectLst/>
                <a:latin typeface="+mn-lt"/>
                <a:ea typeface="+mn-ea"/>
                <a:cs typeface="+mn-cs"/>
              </a:rPr>
              <a:t>Bare gjengir det som allerede ligger på nettsider </a:t>
            </a:r>
          </a:p>
          <a:p>
            <a:pPr rtl="0" fontAlgn="base"/>
            <a:r>
              <a:rPr lang="nb-NO" sz="1200" b="0" i="0" kern="1200" dirty="0">
                <a:solidFill>
                  <a:schemeClr val="tx1"/>
                </a:solidFill>
                <a:effectLst/>
                <a:latin typeface="+mn-lt"/>
                <a:ea typeface="+mn-ea"/>
                <a:cs typeface="+mn-cs"/>
              </a:rPr>
              <a:t>Kan føre til dårligere brukeropplevelse hvis den «står i veien»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3. Skepsis og motstand mot KI (sterk kritikk)</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En ikke ubetydelig andel er tydelig negative eller direkte avvisende: </a:t>
            </a:r>
          </a:p>
          <a:p>
            <a:pPr rtl="0" fontAlgn="base"/>
            <a:r>
              <a:rPr lang="nb-NO" sz="1200" b="0" i="0" kern="1200" dirty="0">
                <a:solidFill>
                  <a:schemeClr val="tx1"/>
                </a:solidFill>
                <a:effectLst/>
                <a:latin typeface="+mn-lt"/>
                <a:ea typeface="+mn-ea"/>
                <a:cs typeface="+mn-cs"/>
              </a:rPr>
              <a:t>Noen bruker aldri KI og ønsker ikke å gjøre det </a:t>
            </a:r>
          </a:p>
          <a:p>
            <a:pPr rtl="0" fontAlgn="base"/>
            <a:r>
              <a:rPr lang="nb-NO" sz="1200" b="0" i="0" kern="1200" dirty="0">
                <a:solidFill>
                  <a:schemeClr val="tx1"/>
                </a:solidFill>
                <a:effectLst/>
                <a:latin typeface="+mn-lt"/>
                <a:ea typeface="+mn-ea"/>
                <a:cs typeface="+mn-cs"/>
              </a:rPr>
              <a:t>Flere opplever KI som unødvendig, frustrerende eller tidkrevende </a:t>
            </a:r>
          </a:p>
          <a:p>
            <a:pPr rtl="0" fontAlgn="base"/>
            <a:r>
              <a:rPr lang="nb-NO" sz="1200" b="0" i="0" kern="1200" dirty="0">
                <a:solidFill>
                  <a:schemeClr val="tx1"/>
                </a:solidFill>
                <a:effectLst/>
                <a:latin typeface="+mn-lt"/>
                <a:ea typeface="+mn-ea"/>
                <a:cs typeface="+mn-cs"/>
              </a:rPr>
              <a:t>Enkelte uttrykker sterk motstand mot generativ KI </a:t>
            </a:r>
          </a:p>
          <a:p>
            <a:pPr rtl="0" fontAlgn="base"/>
            <a:r>
              <a:rPr lang="nb-NO" sz="1200" b="0" i="0" kern="1200" dirty="0">
                <a:solidFill>
                  <a:schemeClr val="tx1"/>
                </a:solidFill>
                <a:effectLst/>
                <a:latin typeface="+mn-lt"/>
                <a:ea typeface="+mn-ea"/>
                <a:cs typeface="+mn-cs"/>
              </a:rPr>
              <a:t>Begrunnelsene inkluderer: </a:t>
            </a:r>
          </a:p>
          <a:p>
            <a:pPr rtl="0" fontAlgn="base"/>
            <a:r>
              <a:rPr lang="nb-NO" sz="1200" b="0" i="0" kern="1200" dirty="0">
                <a:solidFill>
                  <a:schemeClr val="tx1"/>
                </a:solidFill>
                <a:effectLst/>
                <a:latin typeface="+mn-lt"/>
                <a:ea typeface="+mn-ea"/>
                <a:cs typeface="+mn-cs"/>
              </a:rPr>
              <a:t>Miljø- og klimabelastning (energi- og vannbruk) </a:t>
            </a:r>
          </a:p>
          <a:p>
            <a:pPr rtl="0" fontAlgn="base"/>
            <a:r>
              <a:rPr lang="nb-NO" sz="1200" b="0" i="0" kern="1200" dirty="0">
                <a:solidFill>
                  <a:schemeClr val="tx1"/>
                </a:solidFill>
                <a:effectLst/>
                <a:latin typeface="+mn-lt"/>
                <a:ea typeface="+mn-ea"/>
                <a:cs typeface="+mn-cs"/>
              </a:rPr>
              <a:t>Opphavsrett, kunst og kreativitet </a:t>
            </a:r>
          </a:p>
          <a:p>
            <a:pPr rtl="0" fontAlgn="base"/>
            <a:r>
              <a:rPr lang="nb-NO" sz="1200" b="0" i="0" kern="1200" dirty="0">
                <a:solidFill>
                  <a:schemeClr val="tx1"/>
                </a:solidFill>
                <a:effectLst/>
                <a:latin typeface="+mn-lt"/>
                <a:ea typeface="+mn-ea"/>
                <a:cs typeface="+mn-cs"/>
              </a:rPr>
              <a:t>Frykt for svekket læring, selvstendig tenkning og kreativitet </a:t>
            </a:r>
          </a:p>
          <a:p>
            <a:pPr rtl="0" fontAlgn="base"/>
            <a:r>
              <a:rPr lang="nb-NO" sz="1200" b="0" i="0" kern="1200" dirty="0">
                <a:solidFill>
                  <a:schemeClr val="tx1"/>
                </a:solidFill>
                <a:effectLst/>
                <a:latin typeface="+mn-lt"/>
                <a:ea typeface="+mn-ea"/>
                <a:cs typeface="+mn-cs"/>
              </a:rPr>
              <a:t>Motstand mot teknologisering og «avhumanisering» av samfunnet </a:t>
            </a:r>
          </a:p>
          <a:p>
            <a:pPr rtl="0" fontAlgn="base"/>
            <a:r>
              <a:rPr lang="nb-NO" sz="1200" b="0" i="0" kern="1200" dirty="0">
                <a:solidFill>
                  <a:schemeClr val="tx1"/>
                </a:solidFill>
                <a:effectLst/>
                <a:latin typeface="+mn-lt"/>
                <a:ea typeface="+mn-ea"/>
                <a:cs typeface="+mn-cs"/>
              </a:rPr>
              <a:t>Bekymring for at KI erstatter mennesker i service- og veiledningsroller </a:t>
            </a:r>
          </a:p>
          <a:p>
            <a:pPr rtl="0" fontAlgn="base"/>
            <a:r>
              <a:rPr lang="nb-NO" sz="1200" b="0" i="0" kern="1200" dirty="0">
                <a:solidFill>
                  <a:schemeClr val="tx1"/>
                </a:solidFill>
                <a:effectLst/>
                <a:latin typeface="+mn-lt"/>
                <a:ea typeface="+mn-ea"/>
                <a:cs typeface="+mn-cs"/>
              </a:rPr>
              <a:t>Disse svarene er emosjonelt sterke, men konsistente i budskapet: </a:t>
            </a:r>
            <a:br>
              <a:rPr lang="nb-NO" sz="1200" b="0" i="0" kern="1200" dirty="0">
                <a:solidFill>
                  <a:schemeClr val="tx1"/>
                </a:solidFill>
                <a:effectLst/>
                <a:latin typeface="+mn-lt"/>
                <a:ea typeface="+mn-ea"/>
                <a:cs typeface="+mn-cs"/>
              </a:rPr>
            </a:br>
            <a:r>
              <a:rPr lang="nb-NO" sz="1200" b="1" i="0" kern="1200" dirty="0">
                <a:solidFill>
                  <a:schemeClr val="tx1"/>
                </a:solidFill>
                <a:effectLst/>
                <a:latin typeface="+mn-lt"/>
                <a:ea typeface="+mn-ea"/>
                <a:cs typeface="+mn-cs"/>
              </a:rPr>
              <a:t>KI oppleves for noen som et symbol på tap av menneskelig kontakt og verdier.</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4. KI i undervisning og faglig arbeid</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Når KI omtales i undervisningskontekst: </a:t>
            </a:r>
          </a:p>
          <a:p>
            <a:pPr rtl="0" fontAlgn="base"/>
            <a:r>
              <a:rPr lang="nb-NO" sz="1200" b="0" i="0" kern="1200" dirty="0">
                <a:solidFill>
                  <a:schemeClr val="tx1"/>
                </a:solidFill>
                <a:effectLst/>
                <a:latin typeface="+mn-lt"/>
                <a:ea typeface="+mn-ea"/>
                <a:cs typeface="+mn-cs"/>
              </a:rPr>
              <a:t>Flere mener KI kan være nyttig til støtte (sammendrag, språk, forståelse) </a:t>
            </a:r>
          </a:p>
          <a:p>
            <a:pPr rtl="0" fontAlgn="base"/>
            <a:r>
              <a:rPr lang="nb-NO" sz="1200" b="0" i="0" kern="1200" dirty="0">
                <a:solidFill>
                  <a:schemeClr val="tx1"/>
                </a:solidFill>
                <a:effectLst/>
                <a:latin typeface="+mn-lt"/>
                <a:ea typeface="+mn-ea"/>
                <a:cs typeface="+mn-cs"/>
              </a:rPr>
              <a:t>Samtidig er det tydelig skepsis i profesjonsutdanninger (f.eks. sykepleie) </a:t>
            </a:r>
          </a:p>
          <a:p>
            <a:pPr rtl="0" fontAlgn="base"/>
            <a:r>
              <a:rPr lang="nb-NO" sz="1200" b="0" i="0" kern="1200" dirty="0">
                <a:solidFill>
                  <a:schemeClr val="tx1"/>
                </a:solidFill>
                <a:effectLst/>
                <a:latin typeface="+mn-lt"/>
                <a:ea typeface="+mn-ea"/>
                <a:cs typeface="+mn-cs"/>
              </a:rPr>
              <a:t>Bekymring for at studenter ikke lærer fagstoffet godt nok </a:t>
            </a:r>
          </a:p>
          <a:p>
            <a:pPr rtl="0" fontAlgn="base"/>
            <a:r>
              <a:rPr lang="nb-NO" sz="1200" b="0" i="0" kern="1200" dirty="0">
                <a:solidFill>
                  <a:schemeClr val="tx1"/>
                </a:solidFill>
                <a:effectLst/>
                <a:latin typeface="+mn-lt"/>
                <a:ea typeface="+mn-ea"/>
                <a:cs typeface="+mn-cs"/>
              </a:rPr>
              <a:t>Ønske om tydelige grenser for KI-bruk i vurdering og læring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5. Ulik kompetanse og kjennskap til KI</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Noen oppgir at: </a:t>
            </a:r>
          </a:p>
          <a:p>
            <a:pPr rtl="0" fontAlgn="base"/>
            <a:r>
              <a:rPr lang="nb-NO" sz="1200" b="0" i="0" kern="1200" dirty="0">
                <a:solidFill>
                  <a:schemeClr val="tx1"/>
                </a:solidFill>
                <a:effectLst/>
                <a:latin typeface="+mn-lt"/>
                <a:ea typeface="+mn-ea"/>
                <a:cs typeface="+mn-cs"/>
              </a:rPr>
              <a:t>De ikke er kjent med KI eller ikke har lært å bruke det </a:t>
            </a:r>
          </a:p>
          <a:p>
            <a:pPr rtl="0" fontAlgn="base"/>
            <a:r>
              <a:rPr lang="nb-NO" sz="1200" b="0" i="0" kern="1200" dirty="0">
                <a:solidFill>
                  <a:schemeClr val="tx1"/>
                </a:solidFill>
                <a:effectLst/>
                <a:latin typeface="+mn-lt"/>
                <a:ea typeface="+mn-ea"/>
                <a:cs typeface="+mn-cs"/>
              </a:rPr>
              <a:t>De bruker det kun som «avansert Google» </a:t>
            </a:r>
          </a:p>
          <a:p>
            <a:pPr rtl="0" fontAlgn="base"/>
            <a:r>
              <a:rPr lang="nb-NO" sz="1200" b="0" i="0" kern="1200" dirty="0">
                <a:solidFill>
                  <a:schemeClr val="tx1"/>
                </a:solidFill>
                <a:effectLst/>
                <a:latin typeface="+mn-lt"/>
                <a:ea typeface="+mn-ea"/>
                <a:cs typeface="+mn-cs"/>
              </a:rPr>
              <a:t>Alder, bakgrunn eller fag påvirker holdningen </a:t>
            </a:r>
          </a:p>
          <a:p>
            <a:pPr rtl="0" fontAlgn="base"/>
            <a:r>
              <a:rPr lang="nb-NO" sz="1200" b="0" i="0" kern="1200" dirty="0">
                <a:solidFill>
                  <a:schemeClr val="tx1"/>
                </a:solidFill>
                <a:effectLst/>
                <a:latin typeface="+mn-lt"/>
                <a:ea typeface="+mn-ea"/>
                <a:cs typeface="+mn-cs"/>
              </a:rPr>
              <a:t>Dette indikerer et </a:t>
            </a:r>
            <a:r>
              <a:rPr lang="nb-NO" sz="1200" b="1" i="0" kern="1200" dirty="0">
                <a:solidFill>
                  <a:schemeClr val="tx1"/>
                </a:solidFill>
                <a:effectLst/>
                <a:latin typeface="+mn-lt"/>
                <a:ea typeface="+mn-ea"/>
                <a:cs typeface="+mn-cs"/>
              </a:rPr>
              <a:t>kompetansesprik</a:t>
            </a:r>
            <a:r>
              <a:rPr lang="nb-NO" sz="1200" b="0" i="0" kern="1200" dirty="0">
                <a:solidFill>
                  <a:schemeClr val="tx1"/>
                </a:solidFill>
                <a:effectLst/>
                <a:latin typeface="+mn-lt"/>
                <a:ea typeface="+mn-ea"/>
                <a:cs typeface="+mn-cs"/>
              </a:rPr>
              <a:t> blant studentene.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Overordnet tolkning</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Kommentarene viser at: </a:t>
            </a:r>
          </a:p>
          <a:p>
            <a:pPr rtl="0" fontAlgn="base"/>
            <a:r>
              <a:rPr lang="nb-NO" sz="1200" b="0" i="0" kern="1200" dirty="0">
                <a:solidFill>
                  <a:schemeClr val="tx1"/>
                </a:solidFill>
                <a:effectLst/>
                <a:latin typeface="+mn-lt"/>
                <a:ea typeface="+mn-ea"/>
                <a:cs typeface="+mn-cs"/>
              </a:rPr>
              <a:t>KI oppleves som </a:t>
            </a:r>
            <a:r>
              <a:rPr lang="nb-NO" sz="1200" b="1" i="0" kern="1200" dirty="0">
                <a:solidFill>
                  <a:schemeClr val="tx1"/>
                </a:solidFill>
                <a:effectLst/>
                <a:latin typeface="+mn-lt"/>
                <a:ea typeface="+mn-ea"/>
                <a:cs typeface="+mn-cs"/>
              </a:rPr>
              <a:t>potensielt nyttig</a:t>
            </a:r>
            <a:r>
              <a:rPr lang="nb-NO" sz="1200" b="0" i="0" kern="1200" dirty="0">
                <a:solidFill>
                  <a:schemeClr val="tx1"/>
                </a:solidFill>
                <a:effectLst/>
                <a:latin typeface="+mn-lt"/>
                <a:ea typeface="+mn-ea"/>
                <a:cs typeface="+mn-cs"/>
              </a:rPr>
              <a:t>, særlig for informasjon, veiledning og tilgjengelighet </a:t>
            </a:r>
          </a:p>
          <a:p>
            <a:pPr rtl="0" fontAlgn="base"/>
            <a:r>
              <a:rPr lang="nb-NO" sz="1200" b="0" i="0" kern="1200" dirty="0">
                <a:solidFill>
                  <a:schemeClr val="tx1"/>
                </a:solidFill>
                <a:effectLst/>
                <a:latin typeface="+mn-lt"/>
                <a:ea typeface="+mn-ea"/>
                <a:cs typeface="+mn-cs"/>
              </a:rPr>
              <a:t>Samtidig finnes det </a:t>
            </a:r>
            <a:r>
              <a:rPr lang="nb-NO" sz="1200" b="1" i="0" kern="1200" dirty="0">
                <a:solidFill>
                  <a:schemeClr val="tx1"/>
                </a:solidFill>
                <a:effectLst/>
                <a:latin typeface="+mn-lt"/>
                <a:ea typeface="+mn-ea"/>
                <a:cs typeface="+mn-cs"/>
              </a:rPr>
              <a:t>sterk motstand</a:t>
            </a:r>
            <a:r>
              <a:rPr lang="nb-NO" sz="1200" b="0" i="0" kern="1200" dirty="0">
                <a:solidFill>
                  <a:schemeClr val="tx1"/>
                </a:solidFill>
                <a:effectLst/>
                <a:latin typeface="+mn-lt"/>
                <a:ea typeface="+mn-ea"/>
                <a:cs typeface="+mn-cs"/>
              </a:rPr>
              <a:t>, særlig mot erstatning av mennesker, miljøkonsekvenser og svekket læring </a:t>
            </a:r>
          </a:p>
          <a:p>
            <a:pPr rtl="0" fontAlgn="base"/>
            <a:r>
              <a:rPr lang="nb-NO" sz="1200" b="0" i="0" kern="1200" dirty="0">
                <a:solidFill>
                  <a:schemeClr val="tx1"/>
                </a:solidFill>
                <a:effectLst/>
                <a:latin typeface="+mn-lt"/>
                <a:ea typeface="+mn-ea"/>
                <a:cs typeface="+mn-cs"/>
              </a:rPr>
              <a:t>Det er bred enighet om at KI </a:t>
            </a:r>
            <a:r>
              <a:rPr lang="nb-NO" sz="1200" b="1" i="0" kern="1200" dirty="0">
                <a:solidFill>
                  <a:schemeClr val="tx1"/>
                </a:solidFill>
                <a:effectLst/>
                <a:latin typeface="+mn-lt"/>
                <a:ea typeface="+mn-ea"/>
                <a:cs typeface="+mn-cs"/>
              </a:rPr>
              <a:t>aldri må stå alene</a:t>
            </a:r>
            <a:r>
              <a:rPr lang="nb-NO" sz="1200" b="0" i="0" kern="1200" dirty="0">
                <a:solidFill>
                  <a:schemeClr val="tx1"/>
                </a:solidFill>
                <a:effectLst/>
                <a:latin typeface="+mn-lt"/>
                <a:ea typeface="+mn-ea"/>
                <a:cs typeface="+mn-cs"/>
              </a:rPr>
              <a:t>, og alltid må kombineres med menneskelig kontakt og tydelige retningslinjer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Kort oppsummert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Studentene ønsker i hovedsak </a:t>
            </a:r>
            <a:r>
              <a:rPr lang="nb-NO" sz="1200" b="1" i="0" kern="1200" dirty="0">
                <a:solidFill>
                  <a:schemeClr val="tx1"/>
                </a:solidFill>
                <a:effectLst/>
                <a:latin typeface="+mn-lt"/>
                <a:ea typeface="+mn-ea"/>
                <a:cs typeface="+mn-cs"/>
              </a:rPr>
              <a:t>menneskelig veiledning først</a:t>
            </a:r>
            <a:r>
              <a:rPr lang="nb-NO" sz="1200" b="0" i="0" kern="1200" dirty="0">
                <a:solidFill>
                  <a:schemeClr val="tx1"/>
                </a:solidFill>
                <a:effectLst/>
                <a:latin typeface="+mn-lt"/>
                <a:ea typeface="+mn-ea"/>
                <a:cs typeface="+mn-cs"/>
              </a:rPr>
              <a:t>, med KI som et </a:t>
            </a:r>
            <a:r>
              <a:rPr lang="nb-NO" sz="1200" b="1" i="0" kern="1200" dirty="0">
                <a:solidFill>
                  <a:schemeClr val="tx1"/>
                </a:solidFill>
                <a:effectLst/>
                <a:latin typeface="+mn-lt"/>
                <a:ea typeface="+mn-ea"/>
                <a:cs typeface="+mn-cs"/>
              </a:rPr>
              <a:t>valgfritt, tydelig avgrenset støtteverktøy</a:t>
            </a:r>
            <a:r>
              <a:rPr lang="nb-NO" sz="1200" b="0" i="0" kern="1200" dirty="0">
                <a:solidFill>
                  <a:schemeClr val="tx1"/>
                </a:solidFill>
                <a:effectLst/>
                <a:latin typeface="+mn-lt"/>
                <a:ea typeface="+mn-ea"/>
                <a:cs typeface="+mn-cs"/>
              </a:rPr>
              <a:t>. For mange er ikke spørsmålet </a:t>
            </a:r>
            <a:r>
              <a:rPr lang="nb-NO" sz="1200" b="0" i="1" kern="1200" dirty="0">
                <a:solidFill>
                  <a:schemeClr val="tx1"/>
                </a:solidFill>
                <a:effectLst/>
                <a:latin typeface="+mn-lt"/>
                <a:ea typeface="+mn-ea"/>
                <a:cs typeface="+mn-cs"/>
              </a:rPr>
              <a:t>om</a:t>
            </a:r>
            <a:r>
              <a:rPr lang="nb-NO" sz="1200" b="0" i="0" kern="1200" dirty="0">
                <a:solidFill>
                  <a:schemeClr val="tx1"/>
                </a:solidFill>
                <a:effectLst/>
                <a:latin typeface="+mn-lt"/>
                <a:ea typeface="+mn-ea"/>
                <a:cs typeface="+mn-cs"/>
              </a:rPr>
              <a:t> KI kan brukes, men </a:t>
            </a:r>
            <a:r>
              <a:rPr lang="nb-NO" sz="1200" b="0" i="1" kern="1200" dirty="0">
                <a:solidFill>
                  <a:schemeClr val="tx1"/>
                </a:solidFill>
                <a:effectLst/>
                <a:latin typeface="+mn-lt"/>
                <a:ea typeface="+mn-ea"/>
                <a:cs typeface="+mn-cs"/>
              </a:rPr>
              <a:t>hvordan</a:t>
            </a:r>
            <a:r>
              <a:rPr lang="nb-NO" sz="1200" b="0" i="0" kern="1200" dirty="0">
                <a:solidFill>
                  <a:schemeClr val="tx1"/>
                </a:solidFill>
                <a:effectLst/>
                <a:latin typeface="+mn-lt"/>
                <a:ea typeface="+mn-ea"/>
                <a:cs typeface="+mn-cs"/>
              </a:rPr>
              <a:t>, </a:t>
            </a:r>
            <a:r>
              <a:rPr lang="nb-NO" sz="1200" b="0" i="1" kern="1200" dirty="0">
                <a:solidFill>
                  <a:schemeClr val="tx1"/>
                </a:solidFill>
                <a:effectLst/>
                <a:latin typeface="+mn-lt"/>
                <a:ea typeface="+mn-ea"/>
                <a:cs typeface="+mn-cs"/>
              </a:rPr>
              <a:t>hvor</a:t>
            </a:r>
            <a:r>
              <a:rPr lang="nb-NO" sz="1200" b="0" i="0" kern="1200" dirty="0">
                <a:solidFill>
                  <a:schemeClr val="tx1"/>
                </a:solidFill>
                <a:effectLst/>
                <a:latin typeface="+mn-lt"/>
                <a:ea typeface="+mn-ea"/>
                <a:cs typeface="+mn-cs"/>
              </a:rPr>
              <a:t> og </a:t>
            </a:r>
            <a:r>
              <a:rPr lang="nb-NO" sz="1200" b="0" i="1" kern="1200" dirty="0">
                <a:solidFill>
                  <a:schemeClr val="tx1"/>
                </a:solidFill>
                <a:effectLst/>
                <a:latin typeface="+mn-lt"/>
                <a:ea typeface="+mn-ea"/>
                <a:cs typeface="+mn-cs"/>
              </a:rPr>
              <a:t>hvor mye</a:t>
            </a:r>
            <a:r>
              <a:rPr lang="nb-NO" sz="1200" b="0" i="0" kern="1200" dirty="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30</a:t>
            </a:fld>
            <a:endParaRPr lang="nb-NO"/>
          </a:p>
        </p:txBody>
      </p:sp>
    </p:spTree>
    <p:extLst>
      <p:ext uri="{BB962C8B-B14F-4D97-AF65-F5344CB8AC3E}">
        <p14:creationId xmlns:p14="http://schemas.microsoft.com/office/powerpoint/2010/main" val="473209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Studentambassadører</a:t>
            </a:r>
          </a:p>
          <a:p>
            <a:endParaRPr lang="nb-NO" dirty="0"/>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31</a:t>
            </a:fld>
            <a:endParaRPr lang="nb-NO"/>
          </a:p>
        </p:txBody>
      </p:sp>
    </p:spTree>
    <p:extLst>
      <p:ext uri="{BB962C8B-B14F-4D97-AF65-F5344CB8AC3E}">
        <p14:creationId xmlns:p14="http://schemas.microsoft.com/office/powerpoint/2010/main" val="4094477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D7280B0-8428-45D8-99C2-7758749357BE}" type="slidenum">
              <a:rPr lang="nb-NO" smtClean="0"/>
              <a:pPr/>
              <a:t>32</a:t>
            </a:fld>
            <a:endParaRPr lang="nb-NO"/>
          </a:p>
        </p:txBody>
      </p:sp>
    </p:spTree>
    <p:extLst>
      <p:ext uri="{BB962C8B-B14F-4D97-AF65-F5344CB8AC3E}">
        <p14:creationId xmlns:p14="http://schemas.microsoft.com/office/powerpoint/2010/main" val="705259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D7280B0-8428-45D8-99C2-7758749357BE}" type="slidenum">
              <a:rPr lang="nb-NO" smtClean="0"/>
              <a:pPr/>
              <a:t>33</a:t>
            </a:fld>
            <a:endParaRPr lang="nb-NO"/>
          </a:p>
        </p:txBody>
      </p:sp>
    </p:spTree>
    <p:extLst>
      <p:ext uri="{BB962C8B-B14F-4D97-AF65-F5344CB8AC3E}">
        <p14:creationId xmlns:p14="http://schemas.microsoft.com/office/powerpoint/2010/main" val="3353378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7280B0-8428-45D8-99C2-7758749357BE}" type="slidenum">
              <a:rPr lang="nb-NO" smtClean="0"/>
              <a:pPr/>
              <a:t>34</a:t>
            </a:fld>
            <a:endParaRPr lang="nb-NO"/>
          </a:p>
        </p:txBody>
      </p:sp>
    </p:spTree>
    <p:extLst>
      <p:ext uri="{BB962C8B-B14F-4D97-AF65-F5344CB8AC3E}">
        <p14:creationId xmlns:p14="http://schemas.microsoft.com/office/powerpoint/2010/main" val="332151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7280B0-8428-45D8-99C2-7758749357BE}" type="slidenum">
              <a:rPr lang="nb-NO" smtClean="0"/>
              <a:pPr/>
              <a:t>35</a:t>
            </a:fld>
            <a:endParaRPr lang="nb-NO"/>
          </a:p>
        </p:txBody>
      </p:sp>
    </p:spTree>
    <p:extLst>
      <p:ext uri="{BB962C8B-B14F-4D97-AF65-F5344CB8AC3E}">
        <p14:creationId xmlns:p14="http://schemas.microsoft.com/office/powerpoint/2010/main" val="332151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40</a:t>
            </a:fld>
            <a:endParaRPr lang="nb-NO"/>
          </a:p>
        </p:txBody>
      </p:sp>
    </p:spTree>
    <p:extLst>
      <p:ext uri="{BB962C8B-B14F-4D97-AF65-F5344CB8AC3E}">
        <p14:creationId xmlns:p14="http://schemas.microsoft.com/office/powerpoint/2010/main" val="83004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46</a:t>
            </a:fld>
            <a:endParaRPr lang="nb-NO"/>
          </a:p>
        </p:txBody>
      </p:sp>
    </p:spTree>
    <p:extLst>
      <p:ext uri="{BB962C8B-B14F-4D97-AF65-F5344CB8AC3E}">
        <p14:creationId xmlns:p14="http://schemas.microsoft.com/office/powerpoint/2010/main" val="26771102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51</a:t>
            </a:fld>
            <a:endParaRPr lang="nb-NO"/>
          </a:p>
        </p:txBody>
      </p:sp>
    </p:spTree>
    <p:extLst>
      <p:ext uri="{BB962C8B-B14F-4D97-AF65-F5344CB8AC3E}">
        <p14:creationId xmlns:p14="http://schemas.microsoft.com/office/powerpoint/2010/main" val="3968620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 Mange studenter skriver at informasjonen «gjorde alt mye enklere» og «ga en følelse av kontroll i en ellers stressende periode».</a:t>
            </a:r>
          </a:p>
          <a:p>
            <a:endParaRPr lang="nb-NO" sz="1200" b="1"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Likevel er det rom for forbedring i struktur og oversikt. Flere studenter beskriver informasjonsmengden som overveldende:</a:t>
            </a:r>
            <a:br>
              <a:rPr lang="nb-NO" sz="1200" b="1" kern="1200" dirty="0">
                <a:solidFill>
                  <a:schemeClr val="tx1"/>
                </a:solidFill>
                <a:effectLst/>
                <a:latin typeface="+mn-lt"/>
                <a:ea typeface="+mn-ea"/>
                <a:cs typeface="+mn-cs"/>
              </a:rPr>
            </a:br>
            <a:br>
              <a:rPr lang="nb-NO" sz="1200" b="1" kern="1200" dirty="0">
                <a:solidFill>
                  <a:schemeClr val="tx1"/>
                </a:solidFill>
                <a:effectLst/>
                <a:latin typeface="+mn-lt"/>
                <a:ea typeface="+mn-ea"/>
                <a:cs typeface="+mn-cs"/>
              </a:rPr>
            </a:br>
            <a:r>
              <a:rPr lang="nb-NO" sz="1200" i="1" kern="1200" dirty="0">
                <a:solidFill>
                  <a:schemeClr val="tx1"/>
                </a:solidFill>
                <a:effectLst/>
                <a:latin typeface="+mn-lt"/>
                <a:ea typeface="+mn-ea"/>
                <a:cs typeface="+mn-cs"/>
              </a:rPr>
              <a:t>Skulle ønske jeg fikk én mail med alt det viktigste. Jeg hadde 20 faner oppe.</a:t>
            </a:r>
            <a:br>
              <a:rPr lang="nb-NO" sz="1200" b="1" kern="1200" dirty="0">
                <a:solidFill>
                  <a:schemeClr val="tx1"/>
                </a:solidFill>
                <a:effectLst/>
                <a:latin typeface="+mn-lt"/>
                <a:ea typeface="+mn-ea"/>
                <a:cs typeface="+mn-cs"/>
              </a:rPr>
            </a:br>
            <a:br>
              <a:rPr lang="nb-NO" sz="1200" b="1"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Dette viser at UiA ikke først og fremst trenger å sende flere meldinger – men å gjøre meldingenes struktur mer intuitiv. En samlet «kom i gang»-pakke, med tydelig kronologi og visuelle steg, vil kunne løse mye av dette. Flere studenter etterspør også tydeligere informasjon om digitale systemer som Feide, Canvas, </a:t>
            </a:r>
            <a:r>
              <a:rPr lang="nb-NO" sz="1200" kern="1200" dirty="0" err="1">
                <a:solidFill>
                  <a:schemeClr val="tx1"/>
                </a:solidFill>
                <a:effectLst/>
                <a:latin typeface="+mn-lt"/>
                <a:ea typeface="+mn-ea"/>
                <a:cs typeface="+mn-cs"/>
              </a:rPr>
              <a:t>Studentweb</a:t>
            </a:r>
            <a:r>
              <a:rPr lang="nb-NO" sz="1200" kern="1200" dirty="0">
                <a:solidFill>
                  <a:schemeClr val="tx1"/>
                </a:solidFill>
                <a:effectLst/>
                <a:latin typeface="+mn-lt"/>
                <a:ea typeface="+mn-ea"/>
                <a:cs typeface="+mn-cs"/>
              </a:rPr>
              <a:t> og </a:t>
            </a:r>
            <a:r>
              <a:rPr lang="nb-NO" sz="1200" kern="1200" dirty="0" err="1">
                <a:solidFill>
                  <a:schemeClr val="tx1"/>
                </a:solidFill>
                <a:effectLst/>
                <a:latin typeface="+mn-lt"/>
                <a:ea typeface="+mn-ea"/>
                <a:cs typeface="+mn-cs"/>
              </a:rPr>
              <a:t>TimeEdit</a:t>
            </a:r>
            <a:r>
              <a:rPr lang="nb-NO" sz="1200" kern="1200" dirty="0">
                <a:solidFill>
                  <a:schemeClr val="tx1"/>
                </a:solidFill>
                <a:effectLst/>
                <a:latin typeface="+mn-lt"/>
                <a:ea typeface="+mn-ea"/>
                <a:cs typeface="+mn-cs"/>
              </a:rPr>
              <a:t>.</a:t>
            </a:r>
            <a:br>
              <a:rPr lang="nb-NO" sz="1200" kern="1200" dirty="0">
                <a:solidFill>
                  <a:schemeClr val="tx1"/>
                </a:solidFill>
                <a:effectLst/>
                <a:latin typeface="+mn-lt"/>
                <a:ea typeface="+mn-ea"/>
                <a:cs typeface="+mn-cs"/>
              </a:rPr>
            </a:br>
            <a:br>
              <a:rPr lang="nb-NO" sz="1200" b="1" kern="1200" dirty="0">
                <a:solidFill>
                  <a:schemeClr val="tx1"/>
                </a:solidFill>
                <a:effectLst/>
                <a:latin typeface="+mn-lt"/>
                <a:ea typeface="+mn-ea"/>
                <a:cs typeface="+mn-cs"/>
              </a:rPr>
            </a:br>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53</a:t>
            </a:fld>
            <a:endParaRPr lang="nb-NO"/>
          </a:p>
        </p:txBody>
      </p:sp>
    </p:spTree>
    <p:extLst>
      <p:ext uri="{BB962C8B-B14F-4D97-AF65-F5344CB8AC3E}">
        <p14:creationId xmlns:p14="http://schemas.microsoft.com/office/powerpoint/2010/main" val="3137099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57</a:t>
            </a:fld>
            <a:endParaRPr lang="nb-NO"/>
          </a:p>
        </p:txBody>
      </p:sp>
    </p:spTree>
    <p:extLst>
      <p:ext uri="{BB962C8B-B14F-4D97-AF65-F5344CB8AC3E}">
        <p14:creationId xmlns:p14="http://schemas.microsoft.com/office/powerpoint/2010/main" val="3252689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58</a:t>
            </a:fld>
            <a:endParaRPr lang="nb-NO"/>
          </a:p>
        </p:txBody>
      </p:sp>
    </p:spTree>
    <p:extLst>
      <p:ext uri="{BB962C8B-B14F-4D97-AF65-F5344CB8AC3E}">
        <p14:creationId xmlns:p14="http://schemas.microsoft.com/office/powerpoint/2010/main" val="32526891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62</a:t>
            </a:fld>
            <a:endParaRPr lang="nb-NO"/>
          </a:p>
        </p:txBody>
      </p:sp>
    </p:spTree>
    <p:extLst>
      <p:ext uri="{BB962C8B-B14F-4D97-AF65-F5344CB8AC3E}">
        <p14:creationId xmlns:p14="http://schemas.microsoft.com/office/powerpoint/2010/main" val="3252689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64</a:t>
            </a:fld>
            <a:endParaRPr lang="nb-NO"/>
          </a:p>
        </p:txBody>
      </p:sp>
    </p:spTree>
    <p:extLst>
      <p:ext uri="{BB962C8B-B14F-4D97-AF65-F5344CB8AC3E}">
        <p14:creationId xmlns:p14="http://schemas.microsoft.com/office/powerpoint/2010/main" val="35232722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69</a:t>
            </a:fld>
            <a:endParaRPr lang="nb-NO"/>
          </a:p>
        </p:txBody>
      </p:sp>
    </p:spTree>
    <p:extLst>
      <p:ext uri="{BB962C8B-B14F-4D97-AF65-F5344CB8AC3E}">
        <p14:creationId xmlns:p14="http://schemas.microsoft.com/office/powerpoint/2010/main" val="2525720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71</a:t>
            </a:fld>
            <a:endParaRPr lang="nb-NO"/>
          </a:p>
        </p:txBody>
      </p:sp>
    </p:spTree>
    <p:extLst>
      <p:ext uri="{BB962C8B-B14F-4D97-AF65-F5344CB8AC3E}">
        <p14:creationId xmlns:p14="http://schemas.microsoft.com/office/powerpoint/2010/main" val="3252689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72</a:t>
            </a:fld>
            <a:endParaRPr lang="nb-NO"/>
          </a:p>
        </p:txBody>
      </p:sp>
    </p:spTree>
    <p:extLst>
      <p:ext uri="{BB962C8B-B14F-4D97-AF65-F5344CB8AC3E}">
        <p14:creationId xmlns:p14="http://schemas.microsoft.com/office/powerpoint/2010/main" val="3252689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73</a:t>
            </a:fld>
            <a:endParaRPr lang="nb-NO"/>
          </a:p>
        </p:txBody>
      </p:sp>
    </p:spTree>
    <p:extLst>
      <p:ext uri="{BB962C8B-B14F-4D97-AF65-F5344CB8AC3E}">
        <p14:creationId xmlns:p14="http://schemas.microsoft.com/office/powerpoint/2010/main" val="9691700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7D7280B0-8428-45D8-99C2-7758749357BE}" type="slidenum">
              <a:rPr lang="nb-NO" smtClean="0"/>
              <a:pPr/>
              <a:t>74</a:t>
            </a:fld>
            <a:endParaRPr lang="nb-NO"/>
          </a:p>
        </p:txBody>
      </p:sp>
    </p:spTree>
    <p:extLst>
      <p:ext uri="{BB962C8B-B14F-4D97-AF65-F5344CB8AC3E}">
        <p14:creationId xmlns:p14="http://schemas.microsoft.com/office/powerpoint/2010/main" val="30076937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21BE9-EF7B-E408-81C1-4D23EE2FA88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E7392AF-6E15-E38D-6CD0-596663E175E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B4E3DC5-69E2-8C2B-6550-3520991859CF}"/>
              </a:ext>
            </a:extLst>
          </p:cNvPr>
          <p:cNvSpPr>
            <a:spLocks noGrp="1"/>
          </p:cNvSpPr>
          <p:nvPr>
            <p:ph type="body" idx="1"/>
          </p:nvPr>
        </p:nvSpPr>
        <p:spPr/>
        <p:txBody>
          <a:bodyPr>
            <a:normAutofit/>
          </a:bodyPr>
          <a:lstStyle/>
          <a:p>
            <a:endParaRPr lang="nb-NO" dirty="0"/>
          </a:p>
        </p:txBody>
      </p:sp>
      <p:sp>
        <p:nvSpPr>
          <p:cNvPr id="4" name="Plassholder for lysbildenummer 3">
            <a:extLst>
              <a:ext uri="{FF2B5EF4-FFF2-40B4-BE49-F238E27FC236}">
                <a16:creationId xmlns:a16="http://schemas.microsoft.com/office/drawing/2014/main" id="{7CDF61E7-BDFB-7550-CA63-7FA51A0C9A00}"/>
              </a:ext>
            </a:extLst>
          </p:cNvPr>
          <p:cNvSpPr>
            <a:spLocks noGrp="1"/>
          </p:cNvSpPr>
          <p:nvPr>
            <p:ph type="sldNum" sz="quarter" idx="10"/>
          </p:nvPr>
        </p:nvSpPr>
        <p:spPr/>
        <p:txBody>
          <a:bodyPr/>
          <a:lstStyle/>
          <a:p>
            <a:fld id="{7D7280B0-8428-45D8-99C2-7758749357BE}" type="slidenum">
              <a:rPr lang="nb-NO" smtClean="0"/>
              <a:pPr/>
              <a:t>75</a:t>
            </a:fld>
            <a:endParaRPr lang="nb-NO"/>
          </a:p>
        </p:txBody>
      </p:sp>
    </p:spTree>
    <p:extLst>
      <p:ext uri="{BB962C8B-B14F-4D97-AF65-F5344CB8AC3E}">
        <p14:creationId xmlns:p14="http://schemas.microsoft.com/office/powerpoint/2010/main" val="36055209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58136-C56E-A7C4-60B3-5527693AC3E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60447BB-3A48-17FB-9534-6DD58B5A1A4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E08CAA3-E4F9-F504-A8C6-3BE9904A092A}"/>
              </a:ext>
            </a:extLst>
          </p:cNvPr>
          <p:cNvSpPr>
            <a:spLocks noGrp="1"/>
          </p:cNvSpPr>
          <p:nvPr>
            <p:ph type="body" idx="1"/>
          </p:nvPr>
        </p:nvSpPr>
        <p:spPr/>
        <p:txBody>
          <a:bodyPr>
            <a:normAutofit/>
          </a:bodyPr>
          <a:lstStyle/>
          <a:p>
            <a:endParaRPr lang="nb-NO" dirty="0"/>
          </a:p>
        </p:txBody>
      </p:sp>
      <p:sp>
        <p:nvSpPr>
          <p:cNvPr id="4" name="Plassholder for lysbildenummer 3">
            <a:extLst>
              <a:ext uri="{FF2B5EF4-FFF2-40B4-BE49-F238E27FC236}">
                <a16:creationId xmlns:a16="http://schemas.microsoft.com/office/drawing/2014/main" id="{F115BF28-1AB7-ED8D-4DF0-7422BBC7F1BE}"/>
              </a:ext>
            </a:extLst>
          </p:cNvPr>
          <p:cNvSpPr>
            <a:spLocks noGrp="1"/>
          </p:cNvSpPr>
          <p:nvPr>
            <p:ph type="sldNum" sz="quarter" idx="10"/>
          </p:nvPr>
        </p:nvSpPr>
        <p:spPr/>
        <p:txBody>
          <a:bodyPr/>
          <a:lstStyle/>
          <a:p>
            <a:fld id="{7D7280B0-8428-45D8-99C2-7758749357BE}" type="slidenum">
              <a:rPr lang="nb-NO" smtClean="0"/>
              <a:pPr/>
              <a:t>76</a:t>
            </a:fld>
            <a:endParaRPr lang="nb-NO"/>
          </a:p>
        </p:txBody>
      </p:sp>
    </p:spTree>
    <p:extLst>
      <p:ext uri="{BB962C8B-B14F-4D97-AF65-F5344CB8AC3E}">
        <p14:creationId xmlns:p14="http://schemas.microsoft.com/office/powerpoint/2010/main" val="24232505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dirty="0">
                <a:solidFill>
                  <a:schemeClr val="tx1"/>
                </a:solidFill>
                <a:effectLst/>
                <a:latin typeface="+mn-lt"/>
                <a:ea typeface="+mn-ea"/>
                <a:cs typeface="+mn-cs"/>
              </a:rPr>
              <a:t>Oppsummering: Erfaringer med kontakt med UiA før studiestart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Helhetsbildet er </a:t>
            </a:r>
            <a:r>
              <a:rPr lang="nb-NO" sz="1200" b="1" i="0" kern="1200" dirty="0">
                <a:solidFill>
                  <a:schemeClr val="tx1"/>
                </a:solidFill>
                <a:effectLst/>
                <a:latin typeface="+mn-lt"/>
                <a:ea typeface="+mn-ea"/>
                <a:cs typeface="+mn-cs"/>
              </a:rPr>
              <a:t>overveiende positivt</a:t>
            </a:r>
            <a:r>
              <a:rPr lang="nb-NO" sz="1200" b="0" i="0" kern="1200" dirty="0">
                <a:solidFill>
                  <a:schemeClr val="tx1"/>
                </a:solidFill>
                <a:effectLst/>
                <a:latin typeface="+mn-lt"/>
                <a:ea typeface="+mn-ea"/>
                <a:cs typeface="+mn-cs"/>
              </a:rPr>
              <a:t>, men med noen tydelige forbedringspunkter knyttet til </a:t>
            </a:r>
            <a:r>
              <a:rPr lang="nb-NO" sz="1200" b="1" i="0" kern="1200" dirty="0">
                <a:solidFill>
                  <a:schemeClr val="tx1"/>
                </a:solidFill>
                <a:effectLst/>
                <a:latin typeface="+mn-lt"/>
                <a:ea typeface="+mn-ea"/>
                <a:cs typeface="+mn-cs"/>
              </a:rPr>
              <a:t>respons, tydelighet og oppstartsfasen</a:t>
            </a:r>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1. Generelt svært positiv opplevelse</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Mange beskriver kontakten med UiA som: </a:t>
            </a:r>
          </a:p>
          <a:p>
            <a:pPr rtl="0" fontAlgn="base"/>
            <a:r>
              <a:rPr lang="nb-NO" sz="1200" b="0" i="0" kern="1200" dirty="0">
                <a:solidFill>
                  <a:schemeClr val="tx1"/>
                </a:solidFill>
                <a:effectLst/>
                <a:latin typeface="+mn-lt"/>
                <a:ea typeface="+mn-ea"/>
                <a:cs typeface="+mn-cs"/>
              </a:rPr>
              <a:t>Veldig positiv, hyggelig og imøtekommende </a:t>
            </a:r>
          </a:p>
          <a:p>
            <a:pPr rtl="0" fontAlgn="base"/>
            <a:r>
              <a:rPr lang="nb-NO" sz="1200" b="0" i="0" kern="1200" dirty="0">
                <a:solidFill>
                  <a:schemeClr val="tx1"/>
                </a:solidFill>
                <a:effectLst/>
                <a:latin typeface="+mn-lt"/>
                <a:ea typeface="+mn-ea"/>
                <a:cs typeface="+mn-cs"/>
              </a:rPr>
              <a:t>Preget av hjelpsomme ansatte som tok seg tid til spørsmål </a:t>
            </a:r>
          </a:p>
          <a:p>
            <a:pPr rtl="0" fontAlgn="base"/>
            <a:r>
              <a:rPr lang="nb-NO" sz="1200" b="0" i="0" kern="1200" dirty="0">
                <a:solidFill>
                  <a:schemeClr val="tx1"/>
                </a:solidFill>
                <a:effectLst/>
                <a:latin typeface="+mn-lt"/>
                <a:ea typeface="+mn-ea"/>
                <a:cs typeface="+mn-cs"/>
              </a:rPr>
              <a:t>Tryggende, særlig for nye studenter og førstegangssøkere </a:t>
            </a:r>
          </a:p>
          <a:p>
            <a:pPr rtl="0" fontAlgn="base"/>
            <a:r>
              <a:rPr lang="nb-NO" sz="1200" b="0" i="0" kern="1200" dirty="0">
                <a:solidFill>
                  <a:schemeClr val="tx1"/>
                </a:solidFill>
                <a:effectLst/>
                <a:latin typeface="+mn-lt"/>
                <a:ea typeface="+mn-ea"/>
                <a:cs typeface="+mn-cs"/>
              </a:rPr>
              <a:t>Flere trekker frem god dialog med studieveiledere, studieansvarlige og opptak som avgjørende for at de følte seg ivaretatt.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2. Rask og god personlig oppfølging (telefon, e-post, veiledning)</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Mange opplevde: </a:t>
            </a:r>
          </a:p>
          <a:p>
            <a:pPr rtl="0" fontAlgn="base"/>
            <a:r>
              <a:rPr lang="nb-NO" sz="1200" b="0" i="0" kern="1200" dirty="0">
                <a:solidFill>
                  <a:schemeClr val="tx1"/>
                </a:solidFill>
                <a:effectLst/>
                <a:latin typeface="+mn-lt"/>
                <a:ea typeface="+mn-ea"/>
                <a:cs typeface="+mn-cs"/>
              </a:rPr>
              <a:t>Rask respons på e-post og telefon </a:t>
            </a:r>
          </a:p>
          <a:p>
            <a:pPr rtl="0" fontAlgn="base"/>
            <a:r>
              <a:rPr lang="nb-NO" sz="1200" b="0" i="0" kern="1200" dirty="0">
                <a:solidFill>
                  <a:schemeClr val="tx1"/>
                </a:solidFill>
                <a:effectLst/>
                <a:latin typeface="+mn-lt"/>
                <a:ea typeface="+mn-ea"/>
                <a:cs typeface="+mn-cs"/>
              </a:rPr>
              <a:t>Nyttige og konkrete svar </a:t>
            </a:r>
          </a:p>
          <a:p>
            <a:pPr rtl="0" fontAlgn="base"/>
            <a:r>
              <a:rPr lang="nb-NO" sz="1200" b="0" i="0" kern="1200" dirty="0">
                <a:solidFill>
                  <a:schemeClr val="tx1"/>
                </a:solidFill>
                <a:effectLst/>
                <a:latin typeface="+mn-lt"/>
                <a:ea typeface="+mn-ea"/>
                <a:cs typeface="+mn-cs"/>
              </a:rPr>
              <a:t>God hjelp med dokumentasjon, opptaksspørsmål og tilrettelegging (f.eks. jobb/turnus) </a:t>
            </a:r>
          </a:p>
          <a:p>
            <a:pPr rtl="0" fontAlgn="base"/>
            <a:r>
              <a:rPr lang="nb-NO" sz="1200" b="0" i="0" kern="1200" dirty="0">
                <a:solidFill>
                  <a:schemeClr val="tx1"/>
                </a:solidFill>
                <a:effectLst/>
                <a:latin typeface="+mn-lt"/>
                <a:ea typeface="+mn-ea"/>
                <a:cs typeface="+mn-cs"/>
              </a:rPr>
              <a:t>Personlig kontakt – særlig telefon og direkte dialog – blir ofte vurdert svært positivt.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3. Nettsider: stort sett oversiktlige og nyttige</a:t>
            </a:r>
            <a:r>
              <a:rPr lang="nb-NO" sz="1200" b="0" i="0" kern="1200" dirty="0">
                <a:solidFill>
                  <a:schemeClr val="tx1"/>
                </a:solidFill>
                <a:effectLst/>
                <a:latin typeface="+mn-lt"/>
                <a:ea typeface="+mn-ea"/>
                <a:cs typeface="+mn-cs"/>
              </a:rPr>
              <a:t> </a:t>
            </a:r>
          </a:p>
          <a:p>
            <a:pPr rtl="0" fontAlgn="base"/>
            <a:r>
              <a:rPr lang="nb-NO" sz="1200" b="0" i="0" kern="1200" dirty="0" err="1">
                <a:solidFill>
                  <a:schemeClr val="tx1"/>
                </a:solidFill>
                <a:effectLst/>
                <a:latin typeface="+mn-lt"/>
                <a:ea typeface="+mn-ea"/>
                <a:cs typeface="+mn-cs"/>
              </a:rPr>
              <a:t>UiAs</a:t>
            </a:r>
            <a:r>
              <a:rPr lang="nb-NO" sz="1200" b="0" i="0" kern="1200" dirty="0">
                <a:solidFill>
                  <a:schemeClr val="tx1"/>
                </a:solidFill>
                <a:effectLst/>
                <a:latin typeface="+mn-lt"/>
                <a:ea typeface="+mn-ea"/>
                <a:cs typeface="+mn-cs"/>
              </a:rPr>
              <a:t> nettsider får gjennomgående gode tilbakemeldinger: </a:t>
            </a:r>
          </a:p>
          <a:p>
            <a:pPr rtl="0" fontAlgn="base"/>
            <a:r>
              <a:rPr lang="nb-NO" sz="1200" b="0" i="0" kern="1200" dirty="0">
                <a:solidFill>
                  <a:schemeClr val="tx1"/>
                </a:solidFill>
                <a:effectLst/>
                <a:latin typeface="+mn-lt"/>
                <a:ea typeface="+mn-ea"/>
                <a:cs typeface="+mn-cs"/>
              </a:rPr>
              <a:t>Lett å finne informasjon om studier, emner og pensum </a:t>
            </a:r>
          </a:p>
          <a:p>
            <a:pPr rtl="0" fontAlgn="base"/>
            <a:r>
              <a:rPr lang="nb-NO" sz="1200" b="0" i="0" kern="1200" dirty="0">
                <a:solidFill>
                  <a:schemeClr val="tx1"/>
                </a:solidFill>
                <a:effectLst/>
                <a:latin typeface="+mn-lt"/>
                <a:ea typeface="+mn-ea"/>
                <a:cs typeface="+mn-cs"/>
              </a:rPr>
              <a:t>Mer oversiktlig enn nettsidene til flere andre universiteter </a:t>
            </a:r>
          </a:p>
          <a:p>
            <a:pPr rtl="0" fontAlgn="base"/>
            <a:r>
              <a:rPr lang="nb-NO" sz="1200" b="0" i="0" kern="1200" dirty="0">
                <a:solidFill>
                  <a:schemeClr val="tx1"/>
                </a:solidFill>
                <a:effectLst/>
                <a:latin typeface="+mn-lt"/>
                <a:ea typeface="+mn-ea"/>
                <a:cs typeface="+mn-cs"/>
              </a:rPr>
              <a:t>Brukes fortsatt aktivt av mange etter studiestart </a:t>
            </a:r>
          </a:p>
          <a:p>
            <a:pPr rtl="0" fontAlgn="base"/>
            <a:r>
              <a:rPr lang="nb-NO" sz="1200" b="0" i="0" kern="1200" dirty="0">
                <a:solidFill>
                  <a:schemeClr val="tx1"/>
                </a:solidFill>
                <a:effectLst/>
                <a:latin typeface="+mn-lt"/>
                <a:ea typeface="+mn-ea"/>
                <a:cs typeface="+mn-cs"/>
              </a:rPr>
              <a:t>Samtidig påpeker noen at: </a:t>
            </a:r>
          </a:p>
          <a:p>
            <a:pPr rtl="0" fontAlgn="base"/>
            <a:r>
              <a:rPr lang="nb-NO" sz="1200" b="0" i="0" kern="1200" dirty="0">
                <a:solidFill>
                  <a:schemeClr val="tx1"/>
                </a:solidFill>
                <a:effectLst/>
                <a:latin typeface="+mn-lt"/>
                <a:ea typeface="+mn-ea"/>
                <a:cs typeface="+mn-cs"/>
              </a:rPr>
              <a:t>Enkelte svar er vanskelige å forstå for nye søkere </a:t>
            </a:r>
          </a:p>
          <a:p>
            <a:pPr rtl="0" fontAlgn="base"/>
            <a:r>
              <a:rPr lang="nb-NO" sz="1200" b="0" i="0" kern="1200" dirty="0">
                <a:solidFill>
                  <a:schemeClr val="tx1"/>
                </a:solidFill>
                <a:effectLst/>
                <a:latin typeface="+mn-lt"/>
                <a:ea typeface="+mn-ea"/>
                <a:cs typeface="+mn-cs"/>
              </a:rPr>
              <a:t>For mye bruk av studiekoder og tekniske begreper </a:t>
            </a:r>
          </a:p>
          <a:p>
            <a:pPr rtl="0" fontAlgn="base"/>
            <a:r>
              <a:rPr lang="nb-NO" sz="1200" b="0" i="0" kern="1200" dirty="0">
                <a:solidFill>
                  <a:schemeClr val="tx1"/>
                </a:solidFill>
                <a:effectLst/>
                <a:latin typeface="+mn-lt"/>
                <a:ea typeface="+mn-ea"/>
                <a:cs typeface="+mn-cs"/>
              </a:rPr>
              <a:t>Noe informasjon krever «graving» for å finne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4. Sosiale medier og synlighet gir trygghet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Flere trekker frem: </a:t>
            </a:r>
          </a:p>
          <a:p>
            <a:pPr rtl="0" fontAlgn="base"/>
            <a:r>
              <a:rPr lang="nb-NO" sz="1200" b="0" i="0" kern="1200" dirty="0">
                <a:solidFill>
                  <a:schemeClr val="tx1"/>
                </a:solidFill>
                <a:effectLst/>
                <a:latin typeface="+mn-lt"/>
                <a:ea typeface="+mn-ea"/>
                <a:cs typeface="+mn-cs"/>
              </a:rPr>
              <a:t>Instagram, </a:t>
            </a:r>
            <a:r>
              <a:rPr lang="nb-NO" sz="1200" b="0" i="0" kern="1200" dirty="0" err="1">
                <a:solidFill>
                  <a:schemeClr val="tx1"/>
                </a:solidFill>
                <a:effectLst/>
                <a:latin typeface="+mn-lt"/>
                <a:ea typeface="+mn-ea"/>
                <a:cs typeface="+mn-cs"/>
              </a:rPr>
              <a:t>TikTok</a:t>
            </a:r>
            <a:r>
              <a:rPr lang="nb-NO" sz="1200" b="0" i="0" kern="1200" dirty="0">
                <a:solidFill>
                  <a:schemeClr val="tx1"/>
                </a:solidFill>
                <a:effectLst/>
                <a:latin typeface="+mn-lt"/>
                <a:ea typeface="+mn-ea"/>
                <a:cs typeface="+mn-cs"/>
              </a:rPr>
              <a:t> og videoblogger som svært nyttige </a:t>
            </a:r>
          </a:p>
          <a:p>
            <a:pPr rtl="0" fontAlgn="base"/>
            <a:r>
              <a:rPr lang="nb-NO" sz="1200" b="0" i="0" kern="1200" dirty="0">
                <a:solidFill>
                  <a:schemeClr val="tx1"/>
                </a:solidFill>
                <a:effectLst/>
                <a:latin typeface="+mn-lt"/>
                <a:ea typeface="+mn-ea"/>
                <a:cs typeface="+mn-cs"/>
              </a:rPr>
              <a:t>At disse kanalene bidro til å vise Kristiansand/Grimstad som trygge og hyggelige studiebyer </a:t>
            </a:r>
          </a:p>
          <a:p>
            <a:pPr rtl="0" fontAlgn="base"/>
            <a:r>
              <a:rPr lang="nb-NO" sz="1200" b="0" i="0" kern="1200" dirty="0">
                <a:solidFill>
                  <a:schemeClr val="tx1"/>
                </a:solidFill>
                <a:effectLst/>
                <a:latin typeface="+mn-lt"/>
                <a:ea typeface="+mn-ea"/>
                <a:cs typeface="+mn-cs"/>
              </a:rPr>
              <a:t>Studentinnhold og ambassadører som ga et realistisk bilde av studielivet </a:t>
            </a:r>
          </a:p>
          <a:p>
            <a:pPr rtl="0" fontAlgn="base"/>
            <a:r>
              <a:rPr lang="nb-NO" sz="1200" b="0" i="0" kern="1200" dirty="0">
                <a:solidFill>
                  <a:schemeClr val="tx1"/>
                </a:solidFill>
                <a:effectLst/>
                <a:latin typeface="+mn-lt"/>
                <a:ea typeface="+mn-ea"/>
                <a:cs typeface="+mn-cs"/>
              </a:rPr>
              <a:t>For mange var dette viktigere enn selve studieinformasjonen, særlig for dem som skulle flytte hjemmefra.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5. Skolebesøk, åpen dag og studentambassadører</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Disse tiltakene omtales ofte positivt: </a:t>
            </a:r>
          </a:p>
          <a:p>
            <a:pPr rtl="0" fontAlgn="base"/>
            <a:r>
              <a:rPr lang="nb-NO" sz="1200" b="0" i="0" kern="1200" dirty="0">
                <a:solidFill>
                  <a:schemeClr val="tx1"/>
                </a:solidFill>
                <a:effectLst/>
                <a:latin typeface="+mn-lt"/>
                <a:ea typeface="+mn-ea"/>
                <a:cs typeface="+mn-cs"/>
              </a:rPr>
              <a:t>Hyggelige og inkluderende studenter på skolebesøk </a:t>
            </a:r>
          </a:p>
          <a:p>
            <a:pPr rtl="0" fontAlgn="base"/>
            <a:r>
              <a:rPr lang="nb-NO" sz="1200" b="0" i="0" kern="1200" dirty="0">
                <a:solidFill>
                  <a:schemeClr val="tx1"/>
                </a:solidFill>
                <a:effectLst/>
                <a:latin typeface="+mn-lt"/>
                <a:ea typeface="+mn-ea"/>
                <a:cs typeface="+mn-cs"/>
              </a:rPr>
              <a:t>Åpen dag ga god informasjon og personlig kontakt </a:t>
            </a:r>
          </a:p>
          <a:p>
            <a:pPr rtl="0" fontAlgn="base"/>
            <a:r>
              <a:rPr lang="nb-NO" sz="1200" b="0" i="0" kern="1200" dirty="0">
                <a:solidFill>
                  <a:schemeClr val="tx1"/>
                </a:solidFill>
                <a:effectLst/>
                <a:latin typeface="+mn-lt"/>
                <a:ea typeface="+mn-ea"/>
                <a:cs typeface="+mn-cs"/>
              </a:rPr>
              <a:t>Fadderkontakt før studiestart opplevdes som betryggende </a:t>
            </a:r>
          </a:p>
          <a:p>
            <a:pPr rtl="0" fontAlgn="base"/>
            <a:r>
              <a:rPr lang="nb-NO" sz="1200" b="0" i="0" kern="1200" dirty="0">
                <a:solidFill>
                  <a:schemeClr val="tx1"/>
                </a:solidFill>
                <a:effectLst/>
                <a:latin typeface="+mn-lt"/>
                <a:ea typeface="+mn-ea"/>
                <a:cs typeface="+mn-cs"/>
              </a:rPr>
              <a:t>Samtidig finnes det enkelte negative erfaringer: </a:t>
            </a:r>
          </a:p>
          <a:p>
            <a:pPr rtl="0" fontAlgn="base"/>
            <a:r>
              <a:rPr lang="nb-NO" sz="1200" b="0" i="0" kern="1200" dirty="0">
                <a:solidFill>
                  <a:schemeClr val="tx1"/>
                </a:solidFill>
                <a:effectLst/>
                <a:latin typeface="+mn-lt"/>
                <a:ea typeface="+mn-ea"/>
                <a:cs typeface="+mn-cs"/>
              </a:rPr>
              <a:t>Noen opplevde studenter/ansatte på arrangement som lite engasjerte </a:t>
            </a:r>
          </a:p>
          <a:p>
            <a:pPr rtl="0" fontAlgn="base"/>
            <a:r>
              <a:rPr lang="nb-NO" sz="1200" b="0" i="0" kern="1200" dirty="0">
                <a:solidFill>
                  <a:schemeClr val="tx1"/>
                </a:solidFill>
                <a:effectLst/>
                <a:latin typeface="+mn-lt"/>
                <a:ea typeface="+mn-ea"/>
                <a:cs typeface="+mn-cs"/>
              </a:rPr>
              <a:t>Enkelte studentambassadører hadde begrenset kunnskap om studiet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6. Forbedringspunkter: oppstart, timing og tydelighet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Dette er det tydeligste forbedringsområdet: </a:t>
            </a:r>
          </a:p>
          <a:p>
            <a:pPr rtl="0" fontAlgn="base"/>
            <a:r>
              <a:rPr lang="nb-NO" sz="1200" b="0" i="0" kern="1200" dirty="0">
                <a:solidFill>
                  <a:schemeClr val="tx1"/>
                </a:solidFill>
                <a:effectLst/>
                <a:latin typeface="+mn-lt"/>
                <a:ea typeface="+mn-ea"/>
                <a:cs typeface="+mn-cs"/>
              </a:rPr>
              <a:t>Informasjon om oppstart, obligatoriske møter og undervisning kom for sent </a:t>
            </a:r>
          </a:p>
          <a:p>
            <a:pPr rtl="0" fontAlgn="base"/>
            <a:r>
              <a:rPr lang="nb-NO" sz="1200" b="0" i="0" kern="1200" dirty="0">
                <a:solidFill>
                  <a:schemeClr val="tx1"/>
                </a:solidFill>
                <a:effectLst/>
                <a:latin typeface="+mn-lt"/>
                <a:ea typeface="+mn-ea"/>
                <a:cs typeface="+mn-cs"/>
              </a:rPr>
              <a:t>Uklarhet rundt fadderuke og hva som var obligatorisk </a:t>
            </a:r>
          </a:p>
          <a:p>
            <a:pPr rtl="0" fontAlgn="base"/>
            <a:r>
              <a:rPr lang="nb-NO" sz="1200" b="0" i="0" kern="1200" dirty="0">
                <a:solidFill>
                  <a:schemeClr val="tx1"/>
                </a:solidFill>
                <a:effectLst/>
                <a:latin typeface="+mn-lt"/>
                <a:ea typeface="+mn-ea"/>
                <a:cs typeface="+mn-cs"/>
              </a:rPr>
              <a:t>Lite oppfølging etter tilbud om studieplass </a:t>
            </a:r>
          </a:p>
          <a:p>
            <a:pPr rtl="0" fontAlgn="base"/>
            <a:r>
              <a:rPr lang="nb-NO" sz="1200" b="0" i="0" kern="1200" dirty="0">
                <a:solidFill>
                  <a:schemeClr val="tx1"/>
                </a:solidFill>
                <a:effectLst/>
                <a:latin typeface="+mn-lt"/>
                <a:ea typeface="+mn-ea"/>
                <a:cs typeface="+mn-cs"/>
              </a:rPr>
              <a:t>Canvas, «Mine studier» og andre systemer oppleves som dårlig integrert for nye studenter </a:t>
            </a:r>
          </a:p>
          <a:p>
            <a:pPr rtl="0" fontAlgn="base"/>
            <a:r>
              <a:rPr lang="nb-NO" sz="1200" b="0" i="0" kern="1200" dirty="0">
                <a:solidFill>
                  <a:schemeClr val="tx1"/>
                </a:solidFill>
                <a:effectLst/>
                <a:latin typeface="+mn-lt"/>
                <a:ea typeface="+mn-ea"/>
                <a:cs typeface="+mn-cs"/>
              </a:rPr>
              <a:t>Flere etterlyser: </a:t>
            </a:r>
          </a:p>
          <a:p>
            <a:pPr rtl="0" fontAlgn="base"/>
            <a:r>
              <a:rPr lang="nb-NO" sz="1200" b="0" i="0" kern="1200" dirty="0">
                <a:solidFill>
                  <a:schemeClr val="tx1"/>
                </a:solidFill>
                <a:effectLst/>
                <a:latin typeface="+mn-lt"/>
                <a:ea typeface="+mn-ea"/>
                <a:cs typeface="+mn-cs"/>
              </a:rPr>
              <a:t>En tydeligere og mer samlet </a:t>
            </a:r>
            <a:r>
              <a:rPr lang="nb-NO" sz="1200" b="0" i="0" kern="1200" dirty="0" err="1">
                <a:solidFill>
                  <a:schemeClr val="tx1"/>
                </a:solidFill>
                <a:effectLst/>
                <a:latin typeface="+mn-lt"/>
                <a:ea typeface="+mn-ea"/>
                <a:cs typeface="+mn-cs"/>
              </a:rPr>
              <a:t>oppstartsguide</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Klarere tidslinje for hva som skjer når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7. Enkelte negative enkeltopplevelser</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Et mindretall rapporterer: </a:t>
            </a:r>
          </a:p>
          <a:p>
            <a:pPr rtl="0" fontAlgn="base"/>
            <a:r>
              <a:rPr lang="nb-NO" sz="1200" b="0" i="0" kern="1200" dirty="0">
                <a:solidFill>
                  <a:schemeClr val="tx1"/>
                </a:solidFill>
                <a:effectLst/>
                <a:latin typeface="+mn-lt"/>
                <a:ea typeface="+mn-ea"/>
                <a:cs typeface="+mn-cs"/>
              </a:rPr>
              <a:t>Manglende svar på e-post </a:t>
            </a:r>
          </a:p>
          <a:p>
            <a:pPr rtl="0" fontAlgn="base"/>
            <a:r>
              <a:rPr lang="nb-NO" sz="1200" b="0" i="0" kern="1200" dirty="0">
                <a:solidFill>
                  <a:schemeClr val="tx1"/>
                </a:solidFill>
                <a:effectLst/>
                <a:latin typeface="+mn-lt"/>
                <a:ea typeface="+mn-ea"/>
                <a:cs typeface="+mn-cs"/>
              </a:rPr>
              <a:t>Lang responstid </a:t>
            </a:r>
          </a:p>
          <a:p>
            <a:pPr rtl="0" fontAlgn="base"/>
            <a:r>
              <a:rPr lang="nb-NO" sz="1200" b="0" i="0" kern="1200" dirty="0">
                <a:solidFill>
                  <a:schemeClr val="tx1"/>
                </a:solidFill>
                <a:effectLst/>
                <a:latin typeface="+mn-lt"/>
                <a:ea typeface="+mn-ea"/>
                <a:cs typeface="+mn-cs"/>
              </a:rPr>
              <a:t>Uklare eller lite forståelige svar </a:t>
            </a:r>
          </a:p>
          <a:p>
            <a:pPr rtl="0" fontAlgn="base"/>
            <a:r>
              <a:rPr lang="nb-NO" sz="1200" b="0" i="0" kern="1200" dirty="0">
                <a:solidFill>
                  <a:schemeClr val="tx1"/>
                </a:solidFill>
                <a:effectLst/>
                <a:latin typeface="+mn-lt"/>
                <a:ea typeface="+mn-ea"/>
                <a:cs typeface="+mn-cs"/>
              </a:rPr>
              <a:t>Dårlig rådgivning i enkelttilfeller </a:t>
            </a:r>
          </a:p>
          <a:p>
            <a:pPr rtl="0" fontAlgn="base"/>
            <a:r>
              <a:rPr lang="nb-NO" sz="1200" b="0" i="0" kern="1200" dirty="0">
                <a:solidFill>
                  <a:schemeClr val="tx1"/>
                </a:solidFill>
                <a:effectLst/>
                <a:latin typeface="+mn-lt"/>
                <a:ea typeface="+mn-ea"/>
                <a:cs typeface="+mn-cs"/>
              </a:rPr>
              <a:t>Disse skiller seg tydelig ut fra hovedinntrykket, men er viktige å ta på alvor.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Kort oppsummert</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Studentene opplevde i hovedsak </a:t>
            </a:r>
            <a:r>
              <a:rPr lang="nb-NO" sz="1200" b="1" i="0" kern="1200" dirty="0">
                <a:solidFill>
                  <a:schemeClr val="tx1"/>
                </a:solidFill>
                <a:effectLst/>
                <a:latin typeface="+mn-lt"/>
                <a:ea typeface="+mn-ea"/>
                <a:cs typeface="+mn-cs"/>
              </a:rPr>
              <a:t>kontakten med UiA før studiestart som positiv, tilgjengelig og trygg</a:t>
            </a:r>
            <a:r>
              <a:rPr lang="nb-NO" sz="1200" b="0" i="0" kern="1200" dirty="0">
                <a:solidFill>
                  <a:schemeClr val="tx1"/>
                </a:solidFill>
                <a:effectLst/>
                <a:latin typeface="+mn-lt"/>
                <a:ea typeface="+mn-ea"/>
                <a:cs typeface="+mn-cs"/>
              </a:rPr>
              <a:t>, særlig gjennom personlig veiledning, nettsider og sosiale medier. De viktigste forbedringspunktene handler om </a:t>
            </a:r>
            <a:r>
              <a:rPr lang="nb-NO" sz="1200" b="1" i="0" kern="1200" dirty="0">
                <a:solidFill>
                  <a:schemeClr val="tx1"/>
                </a:solidFill>
                <a:effectLst/>
                <a:latin typeface="+mn-lt"/>
                <a:ea typeface="+mn-ea"/>
                <a:cs typeface="+mn-cs"/>
              </a:rPr>
              <a:t>tydeligere og tidligere informasjon i overgangsfasen mellom opptak og studiestart</a:t>
            </a:r>
            <a:r>
              <a:rPr lang="nb-NO" sz="1200" b="0" i="0" kern="1200" dirty="0">
                <a:solidFill>
                  <a:schemeClr val="tx1"/>
                </a:solidFill>
                <a:effectLst/>
                <a:latin typeface="+mn-lt"/>
                <a:ea typeface="+mn-ea"/>
                <a:cs typeface="+mn-cs"/>
              </a:rPr>
              <a:t>, samt enklere og mer helhetlig </a:t>
            </a:r>
            <a:r>
              <a:rPr lang="nb-NO" sz="1200" b="0" i="0" kern="1200" dirty="0" err="1">
                <a:solidFill>
                  <a:schemeClr val="tx1"/>
                </a:solidFill>
                <a:effectLst/>
                <a:latin typeface="+mn-lt"/>
                <a:ea typeface="+mn-ea"/>
                <a:cs typeface="+mn-cs"/>
              </a:rPr>
              <a:t>oppstartsinformasjon</a:t>
            </a:r>
            <a:r>
              <a:rPr lang="nb-NO" sz="1200" b="0" i="0" kern="1200" dirty="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78</a:t>
            </a:fld>
            <a:endParaRPr lang="nb-NO"/>
          </a:p>
        </p:txBody>
      </p:sp>
    </p:spTree>
    <p:extLst>
      <p:ext uri="{BB962C8B-B14F-4D97-AF65-F5344CB8AC3E}">
        <p14:creationId xmlns:p14="http://schemas.microsoft.com/office/powerpoint/2010/main" val="25892583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20821-9FEE-37B6-4DB4-775F841114E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F0A9309-C1CF-2D6D-3EBB-5FFB25ACCD8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0F9E01E-231A-CB08-C8B9-E236FBE02A99}"/>
              </a:ext>
            </a:extLst>
          </p:cNvPr>
          <p:cNvSpPr>
            <a:spLocks noGrp="1"/>
          </p:cNvSpPr>
          <p:nvPr>
            <p:ph type="body" idx="1"/>
          </p:nvPr>
        </p:nvSpPr>
        <p:spPr/>
        <p:txBody>
          <a:bodyPr>
            <a:normAutofit/>
          </a:bodyPr>
          <a:lstStyle/>
          <a:p>
            <a:br>
              <a:rPr lang="nb-NO" sz="1200" b="1" kern="1200" dirty="0">
                <a:solidFill>
                  <a:schemeClr val="tx1"/>
                </a:solidFill>
                <a:effectLst/>
                <a:latin typeface="+mn-lt"/>
                <a:ea typeface="+mn-ea"/>
                <a:cs typeface="+mn-cs"/>
              </a:rPr>
            </a:br>
            <a:r>
              <a:rPr lang="nb-NO" sz="1200" b="1" kern="1200" dirty="0">
                <a:solidFill>
                  <a:schemeClr val="tx1"/>
                </a:solidFill>
                <a:effectLst/>
                <a:latin typeface="+mn-lt"/>
                <a:ea typeface="+mn-ea"/>
                <a:cs typeface="+mn-cs"/>
              </a:rPr>
              <a:t>Rekordhøy tilfredshet og styrket førsteinntrykk</a:t>
            </a:r>
            <a:br>
              <a:rPr lang="nb-NO" sz="1200" b="1"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Som i fjor gir årets studenter UiA den høyeste samlede tilfredsheten siden disse målingene startet i 2015 (se slide 79). Dette gjelder særlig vurderinger knyttet til arrangementer, informasjon og opplevelsen av selve oppstarten. Studentene beskriver UiA som «imøtekommende», «tydelig» og «trygg», og mange opplever at universitetet gjør en solid innsats for å gi dem gode og forutsigbare første dager.</a:t>
            </a:r>
            <a:br>
              <a:rPr lang="nb-NO" sz="1200" kern="1200" dirty="0">
                <a:solidFill>
                  <a:schemeClr val="tx1"/>
                </a:solidFill>
                <a:effectLst/>
                <a:latin typeface="+mn-lt"/>
                <a:ea typeface="+mn-ea"/>
                <a:cs typeface="+mn-cs"/>
              </a:rPr>
            </a:b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Den generelle tonen i de åpne tilbakemeldingene er tydelig positiv. Flere studenter skriver at UiA fremstår som «hyggelig og profesjonelt», og mange trekker frem ansatte, faddere og bymiljøet som viktige grunner til at de raskt følte seg hjemme. Samtidig viser svarene at studentene har et sterkt behov for å forstå </a:t>
            </a:r>
            <a:r>
              <a:rPr lang="nb-NO" sz="1200" i="1" kern="1200" dirty="0">
                <a:solidFill>
                  <a:schemeClr val="tx1"/>
                </a:solidFill>
                <a:effectLst/>
                <a:latin typeface="+mn-lt"/>
                <a:ea typeface="+mn-ea"/>
                <a:cs typeface="+mn-cs"/>
              </a:rPr>
              <a:t>hva som skjer når</a:t>
            </a:r>
            <a:r>
              <a:rPr lang="nb-NO" sz="1200" kern="1200" dirty="0">
                <a:solidFill>
                  <a:schemeClr val="tx1"/>
                </a:solidFill>
                <a:effectLst/>
                <a:latin typeface="+mn-lt"/>
                <a:ea typeface="+mn-ea"/>
                <a:cs typeface="+mn-cs"/>
              </a:rPr>
              <a:t>, og at informasjonen skal være enkel å følge. Dette gjør at </a:t>
            </a:r>
            <a:r>
              <a:rPr lang="nb-NO" sz="1200" kern="1200" dirty="0" err="1">
                <a:solidFill>
                  <a:schemeClr val="tx1"/>
                </a:solidFill>
                <a:effectLst/>
                <a:latin typeface="+mn-lt"/>
                <a:ea typeface="+mn-ea"/>
                <a:cs typeface="+mn-cs"/>
              </a:rPr>
              <a:t>UiAs</a:t>
            </a:r>
            <a:r>
              <a:rPr lang="nb-NO" sz="1200" kern="1200" dirty="0">
                <a:solidFill>
                  <a:schemeClr val="tx1"/>
                </a:solidFill>
                <a:effectLst/>
                <a:latin typeface="+mn-lt"/>
                <a:ea typeface="+mn-ea"/>
                <a:cs typeface="+mn-cs"/>
              </a:rPr>
              <a:t> kommunikasjon – særlig e-postene i ukene før studiestart – spiller en sentral rolle i førsteinntrykket. I år ser det ut til at UiA har truffet svært godt, med tydelig og betryggende informasjon som hjelper studentene å orientere seg i en ellers hektisk periode.</a:t>
            </a:r>
            <a:endParaRPr lang="nb-NO" dirty="0"/>
          </a:p>
        </p:txBody>
      </p:sp>
      <p:sp>
        <p:nvSpPr>
          <p:cNvPr id="4" name="Plassholder for lysbildenummer 3">
            <a:extLst>
              <a:ext uri="{FF2B5EF4-FFF2-40B4-BE49-F238E27FC236}">
                <a16:creationId xmlns:a16="http://schemas.microsoft.com/office/drawing/2014/main" id="{4001F09E-E270-36E6-DFD8-3524E29C1448}"/>
              </a:ext>
            </a:extLst>
          </p:cNvPr>
          <p:cNvSpPr>
            <a:spLocks noGrp="1"/>
          </p:cNvSpPr>
          <p:nvPr>
            <p:ph type="sldNum" sz="quarter" idx="10"/>
          </p:nvPr>
        </p:nvSpPr>
        <p:spPr/>
        <p:txBody>
          <a:bodyPr/>
          <a:lstStyle/>
          <a:p>
            <a:fld id="{7D7280B0-8428-45D8-99C2-7758749357BE}" type="slidenum">
              <a:rPr lang="nb-NO" smtClean="0"/>
              <a:pPr/>
              <a:t>79</a:t>
            </a:fld>
            <a:endParaRPr lang="nb-NO"/>
          </a:p>
        </p:txBody>
      </p:sp>
    </p:spTree>
    <p:extLst>
      <p:ext uri="{BB962C8B-B14F-4D97-AF65-F5344CB8AC3E}">
        <p14:creationId xmlns:p14="http://schemas.microsoft.com/office/powerpoint/2010/main" val="2756447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000000"/>
        </a:solidFill>
        <a:effectLst/>
      </p:bgPr>
    </p:bg>
    <p:spTree>
      <p:nvGrpSpPr>
        <p:cNvPr id="1" name=""/>
        <p:cNvGrpSpPr/>
        <p:nvPr/>
      </p:nvGrpSpPr>
      <p:grpSpPr>
        <a:xfrm>
          <a:off x="0" y="0"/>
          <a:ext cx="0" cy="0"/>
          <a:chOff x="0" y="0"/>
          <a:chExt cx="0" cy="0"/>
        </a:xfrm>
      </p:grpSpPr>
      <p:sp>
        <p:nvSpPr>
          <p:cNvPr id="2" name="Friform 1">
            <a:extLst>
              <a:ext uri="{FF2B5EF4-FFF2-40B4-BE49-F238E27FC236}">
                <a16:creationId xmlns:a16="http://schemas.microsoft.com/office/drawing/2014/main" id="{55253A0D-2CFC-1D62-6859-1EBCE3154961}"/>
              </a:ext>
              <a:ext uri="{C183D7F6-B498-43B3-948B-1728B52AA6E4}">
                <adec:decorative xmlns:adec="http://schemas.microsoft.com/office/drawing/2017/decorative" val="1"/>
              </a:ext>
            </a:extLst>
          </p:cNvPr>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3" name="Bilde 2" descr="UiA logo">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4504271" y="3069018"/>
            <a:ext cx="3183458" cy="719965"/>
          </a:xfrm>
          <a:prstGeom prst="rect">
            <a:avLst/>
          </a:prstGeom>
        </p:spPr>
      </p:pic>
      <p:sp>
        <p:nvSpPr>
          <p:cNvPr id="18" name="Friform 17">
            <a:extLst>
              <a:ext uri="{FF2B5EF4-FFF2-40B4-BE49-F238E27FC236}">
                <a16:creationId xmlns:a16="http://schemas.microsoft.com/office/drawing/2014/main" id="{9814FE51-3F35-8004-F605-583BC63BFBCC}"/>
              </a:ext>
            </a:extLst>
          </p:cNvPr>
          <p:cNvSpPr/>
          <p:nvPr userDrawn="1"/>
        </p:nvSpPr>
        <p:spPr>
          <a:xfrm>
            <a:off x="10654748" y="6003807"/>
            <a:ext cx="1012112" cy="370275"/>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502569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000000"/>
        </a:solidFill>
        <a:effectLst/>
      </p:bgPr>
    </p:bg>
    <p:spTree>
      <p:nvGrpSpPr>
        <p:cNvPr id="1" name=""/>
        <p:cNvGrpSpPr/>
        <p:nvPr/>
      </p:nvGrpSpPr>
      <p:grpSpPr>
        <a:xfrm>
          <a:off x="0" y="0"/>
          <a:ext cx="0" cy="0"/>
          <a:chOff x="0" y="0"/>
          <a:chExt cx="0" cy="0"/>
        </a:xfrm>
      </p:grpSpPr>
      <p:sp>
        <p:nvSpPr>
          <p:cNvPr id="4" name="Friform 3">
            <a:extLst>
              <a:ext uri="{FF2B5EF4-FFF2-40B4-BE49-F238E27FC236}">
                <a16:creationId xmlns:a16="http://schemas.microsoft.com/office/drawing/2014/main" id="{CE910A25-1AF3-ADFE-E52B-0371EFAA6284}"/>
              </a:ext>
              <a:ext uri="{C183D7F6-B498-43B3-948B-1728B52AA6E4}">
                <adec:decorative xmlns:adec="http://schemas.microsoft.com/office/drawing/2017/decorative" val="1"/>
              </a:ext>
            </a:extLst>
          </p:cNvPr>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3" name="Bilde 2" descr="UiA logo">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4349870" y="3104583"/>
            <a:ext cx="3492261" cy="648835"/>
          </a:xfrm>
          <a:prstGeom prst="rect">
            <a:avLst/>
          </a:prstGeom>
        </p:spPr>
      </p:pic>
      <p:sp>
        <p:nvSpPr>
          <p:cNvPr id="2" name="Friform 1">
            <a:extLst>
              <a:ext uri="{FF2B5EF4-FFF2-40B4-BE49-F238E27FC236}">
                <a16:creationId xmlns:a16="http://schemas.microsoft.com/office/drawing/2014/main" id="{70D54F4D-50F1-D4E6-40EB-310BE3BED051}"/>
              </a:ext>
            </a:extLst>
          </p:cNvPr>
          <p:cNvSpPr/>
          <p:nvPr userDrawn="1"/>
        </p:nvSpPr>
        <p:spPr>
          <a:xfrm>
            <a:off x="10793896" y="5852071"/>
            <a:ext cx="856161" cy="580617"/>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670052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pic>
        <p:nvPicPr>
          <p:cNvPr id="6" name="logo">
            <a:extLst>
              <a:ext uri="{FF2B5EF4-FFF2-40B4-BE49-F238E27FC236}">
                <a16:creationId xmlns:a16="http://schemas.microsoft.com/office/drawing/2014/main" id="{6CE3E38C-71D7-CD86-0283-75D28C9DD2F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525" y="6052758"/>
            <a:ext cx="760475" cy="317879"/>
          </a:xfrm>
          <a:prstGeom prst="rect">
            <a:avLst/>
          </a:prstGeom>
        </p:spPr>
      </p:pic>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Tree>
    <p:extLst>
      <p:ext uri="{BB962C8B-B14F-4D97-AF65-F5344CB8AC3E}">
        <p14:creationId xmlns:p14="http://schemas.microsoft.com/office/powerpoint/2010/main" val="2083560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F8EDD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accent6">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pic>
        <p:nvPicPr>
          <p:cNvPr id="6" name="logo">
            <a:extLst>
              <a:ext uri="{FF2B5EF4-FFF2-40B4-BE49-F238E27FC236}">
                <a16:creationId xmlns:a16="http://schemas.microsoft.com/office/drawing/2014/main" id="{6CE3E38C-71D7-CD86-0283-75D28C9DD2F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525" y="6052758"/>
            <a:ext cx="760475" cy="317879"/>
          </a:xfrm>
          <a:prstGeom prst="rect">
            <a:avLst/>
          </a:prstGeom>
        </p:spPr>
      </p:pic>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Tree>
    <p:extLst>
      <p:ext uri="{BB962C8B-B14F-4D97-AF65-F5344CB8AC3E}">
        <p14:creationId xmlns:p14="http://schemas.microsoft.com/office/powerpoint/2010/main" val="2186629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rgbClr val="C8102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pic>
        <p:nvPicPr>
          <p:cNvPr id="6" name="logo">
            <a:extLst>
              <a:ext uri="{FF2B5EF4-FFF2-40B4-BE49-F238E27FC236}">
                <a16:creationId xmlns:a16="http://schemas.microsoft.com/office/drawing/2014/main" id="{6CE3E38C-71D7-CD86-0283-75D28C9DD2F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525" y="6052758"/>
            <a:ext cx="760475" cy="317879"/>
          </a:xfrm>
          <a:prstGeom prst="rect">
            <a:avLst/>
          </a:prstGeom>
        </p:spPr>
      </p:pic>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Tree>
    <p:extLst>
      <p:ext uri="{BB962C8B-B14F-4D97-AF65-F5344CB8AC3E}">
        <p14:creationId xmlns:p14="http://schemas.microsoft.com/office/powerpoint/2010/main" val="234204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chemeClr val="accent6">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chemeClr val="accent6"/>
                </a:solidFill>
              </a:defRPr>
            </a:lvl1pPr>
          </a:lstStyle>
          <a:p>
            <a:r>
              <a:rPr lang="nb-NO" dirty="0"/>
              <a:t>Klikk for å redigere tittelstil</a:t>
            </a:r>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accent6"/>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lvl1pPr>
              <a:defRPr>
                <a:solidFill>
                  <a:schemeClr val="accent6"/>
                </a:solidFill>
              </a:defRPr>
            </a:lvl1pPr>
          </a:lstStyle>
          <a:p>
            <a:fld id="{CB34E9FF-35ED-4746-A218-B58892FE7A5D}" type="slidenum">
              <a:rPr lang="nb-NO" smtClean="0"/>
              <a:pPr/>
              <a:t>‹#›</a:t>
            </a:fld>
            <a:endParaRPr lang="nb-NO"/>
          </a:p>
        </p:txBody>
      </p:sp>
      <p:pic>
        <p:nvPicPr>
          <p:cNvPr id="12" name="Grafikk 11">
            <a:extLst>
              <a:ext uri="{FF2B5EF4-FFF2-40B4-BE49-F238E27FC236}">
                <a16:creationId xmlns:a16="http://schemas.microsoft.com/office/drawing/2014/main" id="{196E512E-700B-6DDB-9296-17952FDA24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8470" y="6052758"/>
            <a:ext cx="693555" cy="288981"/>
          </a:xfrm>
          <a:prstGeom prst="rect">
            <a:avLst/>
          </a:prstGeom>
        </p:spPr>
      </p:pic>
    </p:spTree>
    <p:extLst>
      <p:ext uri="{BB962C8B-B14F-4D97-AF65-F5344CB8AC3E}">
        <p14:creationId xmlns:p14="http://schemas.microsoft.com/office/powerpoint/2010/main" val="407002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DFA0F6C0-B87C-F637-1024-486C6B995CA9}"/>
              </a:ext>
              <a:ext uri="{C183D7F6-B498-43B3-948B-1728B52AA6E4}">
                <adec:decorative xmlns:adec="http://schemas.microsoft.com/office/drawing/2017/decorative" val="1"/>
              </a:ext>
            </a:extLst>
          </p:cNvPr>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chemeClr val="bg1"/>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7" name="Kildehenvisning">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chemeClr val="bg2"/>
                </a:solidFill>
              </a:defRPr>
            </a:lvl1pPr>
          </a:lstStyle>
          <a:p>
            <a:fld id="{CB34E9FF-35ED-4746-A218-B58892FE7A5D}" type="slidenum">
              <a:rPr lang="nb-NO" smtClean="0"/>
              <a:pPr/>
              <a:t>‹#›</a:t>
            </a:fld>
            <a:endParaRPr lang="nb-NO">
              <a:solidFill>
                <a:schemeClr val="bg2"/>
              </a:solidFill>
            </a:endParaRPr>
          </a:p>
        </p:txBody>
      </p:sp>
      <p:pic>
        <p:nvPicPr>
          <p:cNvPr id="10" name="Grafikk 9">
            <a:extLst>
              <a:ext uri="{FF2B5EF4-FFF2-40B4-BE49-F238E27FC236}">
                <a16:creationId xmlns:a16="http://schemas.microsoft.com/office/drawing/2014/main" id="{D038E976-A4D2-5ABD-7F2F-665210C429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3525" y="6050292"/>
            <a:ext cx="762036" cy="317515"/>
          </a:xfrm>
          <a:prstGeom prst="rect">
            <a:avLst/>
          </a:prstGeom>
        </p:spPr>
      </p:pic>
    </p:spTree>
    <p:extLst>
      <p:ext uri="{BB962C8B-B14F-4D97-AF65-F5344CB8AC3E}">
        <p14:creationId xmlns:p14="http://schemas.microsoft.com/office/powerpoint/2010/main" val="2774659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tel">
    <p:bg>
      <p:bgPr>
        <a:solidFill>
          <a:srgbClr val="000000"/>
        </a:solidFill>
        <a:effectLst/>
      </p:bgPr>
    </p:bg>
    <p:spTree>
      <p:nvGrpSpPr>
        <p:cNvPr id="1" name=""/>
        <p:cNvGrpSpPr/>
        <p:nvPr/>
      </p:nvGrpSpPr>
      <p:grpSpPr>
        <a:xfrm>
          <a:off x="0" y="0"/>
          <a:ext cx="0" cy="0"/>
          <a:chOff x="0" y="0"/>
          <a:chExt cx="0" cy="0"/>
        </a:xfrm>
      </p:grpSpPr>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E1EEFA"/>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rgbClr val="E1EEF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7" name="Kildehenvisning">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2E27E089-EA4F-5F58-3A2C-ED3574A6E6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4130593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18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657162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Punktliste">
    <p:bg>
      <p:bgPr>
        <a:solidFill>
          <a:srgbClr val="F8EDDD"/>
        </a:solidFill>
        <a:effectLst/>
      </p:bgPr>
    </p:bg>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18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758172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unktliste">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a:xfrm>
            <a:off x="518160" y="602634"/>
            <a:ext cx="3718560" cy="5309186"/>
          </a:xfrm>
        </p:spPr>
        <p:txBody>
          <a:bodyPr anchor="ct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4531360" y="602633"/>
            <a:ext cx="7250800" cy="5309186"/>
          </a:xfrm>
        </p:spPr>
        <p:txBody>
          <a:bodyPr anchor="ct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236776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Punktliste">
    <p:bg>
      <p:bgPr>
        <a:solidFill>
          <a:srgbClr val="F8EDDD"/>
        </a:solidFill>
        <a:effectLst/>
      </p:bgPr>
    </p:bg>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a:xfrm>
            <a:off x="518160" y="602634"/>
            <a:ext cx="3718560" cy="5309186"/>
          </a:xfrm>
        </p:spPr>
        <p:txBody>
          <a:bodyPr anchor="ct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4531360" y="602633"/>
            <a:ext cx="7250800" cy="5309186"/>
          </a:xfrm>
        </p:spPr>
        <p:txBody>
          <a:bodyPr anchor="ct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528495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unktliste">
    <p:bg>
      <p:bgPr>
        <a:solidFill>
          <a:srgbClr val="000000"/>
        </a:solidFill>
        <a:effectLst/>
      </p:bgPr>
    </p:bg>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lvl1pPr>
              <a:defRPr>
                <a:solidFill>
                  <a:srgbClr val="E1EEFA"/>
                </a:solidFill>
              </a:defRPr>
            </a:lvl1pP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2400" b="0">
                <a:solidFill>
                  <a:srgbClr val="E1EEFA"/>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B2F704B5-7CE4-554D-7C8C-D302266304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1414510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dirty="0"/>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78007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ekstinnhold">
    <p:bg>
      <p:bgPr>
        <a:solidFill>
          <a:srgbClr val="F8EDDD"/>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dirty="0"/>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023009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kstinnhold">
    <p:bg>
      <p:bgPr>
        <a:solidFill>
          <a:srgbClr val="000000"/>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dirty="0"/>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rgbClr val="E1EEFA"/>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18092B0D-91F6-77C0-EE6B-25CAD1B0A2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333302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616021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Sammenligning">
    <p:bg>
      <p:bgPr>
        <a:solidFill>
          <a:srgbClr val="F8EDDD"/>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20720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rgbClr val="E1EEFA"/>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rgbClr val="E1EEFA"/>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pic>
        <p:nvPicPr>
          <p:cNvPr id="2" name="Grafikk 1">
            <a:extLst>
              <a:ext uri="{FF2B5EF4-FFF2-40B4-BE49-F238E27FC236}">
                <a16:creationId xmlns:a16="http://schemas.microsoft.com/office/drawing/2014/main" id="{E4CE7C8A-5557-A8CE-0CB8-86A9C16044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16945113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a:prstGeom prst="roundRect">
            <a:avLst>
              <a:gd name="adj" fmla="val 5205"/>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a:prstGeom prst="roundRect">
            <a:avLst>
              <a:gd name="adj" fmla="val 6882"/>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1479242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a:prstGeom prst="roundRect">
            <a:avLst>
              <a:gd name="adj" fmla="val 5205"/>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a:prstGeom prst="roundRect">
            <a:avLst>
              <a:gd name="adj" fmla="val 6882"/>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2" name="Grafikk 1">
            <a:extLst>
              <a:ext uri="{FF2B5EF4-FFF2-40B4-BE49-F238E27FC236}">
                <a16:creationId xmlns:a16="http://schemas.microsoft.com/office/drawing/2014/main" id="{745FABE2-2E1C-4936-CF98-A61B516A95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517239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739804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Sammenligning">
    <p:bg>
      <p:bgPr>
        <a:solidFill>
          <a:srgbClr val="F8EDDD"/>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471966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6" name="Grafikk 5">
            <a:extLst>
              <a:ext uri="{FF2B5EF4-FFF2-40B4-BE49-F238E27FC236}">
                <a16:creationId xmlns:a16="http://schemas.microsoft.com/office/drawing/2014/main" id="{C4D0A447-69C8-59A4-90DD-6275214DC1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44648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420000" cy="4247767"/>
          </a:xfrm>
          <a:prstGeom prst="roundRect">
            <a:avLst>
              <a:gd name="adj" fmla="val 7157"/>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343142" y="1606062"/>
            <a:ext cx="3420000" cy="4247767"/>
          </a:xfrm>
          <a:prstGeom prst="roundRect">
            <a:avLst>
              <a:gd name="adj" fmla="val 7464"/>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150336" y="1606062"/>
            <a:ext cx="3420000" cy="4247767"/>
          </a:xfrm>
          <a:prstGeom prst="roundRect">
            <a:avLst>
              <a:gd name="adj" fmla="val 7158"/>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269593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420000" cy="4247767"/>
          </a:xfrm>
          <a:prstGeom prst="roundRect">
            <a:avLst>
              <a:gd name="adj" fmla="val 7157"/>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343142" y="1606062"/>
            <a:ext cx="3420000" cy="4247767"/>
          </a:xfrm>
          <a:prstGeom prst="roundRect">
            <a:avLst>
              <a:gd name="adj" fmla="val 7464"/>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150336" y="1606062"/>
            <a:ext cx="3420000" cy="4247767"/>
          </a:xfrm>
          <a:prstGeom prst="roundRect">
            <a:avLst>
              <a:gd name="adj" fmla="val 7158"/>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pic>
        <p:nvPicPr>
          <p:cNvPr id="7" name="Grafikk 6">
            <a:extLst>
              <a:ext uri="{FF2B5EF4-FFF2-40B4-BE49-F238E27FC236}">
                <a16:creationId xmlns:a16="http://schemas.microsoft.com/office/drawing/2014/main" id="{17FFE78C-B5CB-9470-D579-9809DC2F8A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66676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venstre og bilde høyre">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5"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8F805DAA-BC6A-A3ED-9481-D1119C096652}"/>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7" name="Copyright">
            <a:extLst>
              <a:ext uri="{FF2B5EF4-FFF2-40B4-BE49-F238E27FC236}">
                <a16:creationId xmlns:a16="http://schemas.microsoft.com/office/drawing/2014/main" id="{D8F9F51F-B020-6B33-79B0-5676BA93553E}"/>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6246965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kst venstre og bilde høyre">
    <p:bg>
      <p:bgPr>
        <a:solidFill>
          <a:srgbClr val="F8EDDD"/>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00000"/>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1167243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ekst venstre og bilde høyre">
    <p:bg>
      <p:bgPr>
        <a:solidFill>
          <a:srgbClr val="FEE7E8"/>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00000"/>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991626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ekst venstre og bilde høyre">
    <p:bg>
      <p:bgPr>
        <a:solidFill>
          <a:srgbClr val="E1EEFA"/>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192343"/>
                </a:solidFill>
              </a:defRPr>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192343"/>
                </a:solidFill>
              </a:defRPr>
            </a:lvl1pPr>
          </a:lstStyle>
          <a:p>
            <a:pPr lvl="0"/>
            <a:r>
              <a:rPr lang="nb-NO"/>
              <a:t>Klikk for å redigere tekststiler i malen</a:t>
            </a:r>
          </a:p>
        </p:txBody>
      </p:sp>
      <p:sp>
        <p:nvSpPr>
          <p:cNvPr id="10" name="Plassholder for bilde" descr="1. Klikk på ikonet over&#10;2. Velg bildet du ønsker å sette inn&#10;3. Bruk ‘bildeverktøy’ –&gt; ‘beskjær’ for å endre bildeutsnitt&#10;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192343"/>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15111352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ekst venstre og bilde høyre">
    <p:bg>
      <p:bgPr>
        <a:solidFill>
          <a:srgbClr val="E6F0E6"/>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03591D"/>
                </a:solidFill>
              </a:defRPr>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3591D"/>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192343"/>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799689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Tekst venstre og bilde høyre">
    <p:bg>
      <p:bgPr>
        <a:solidFill>
          <a:srgbClr val="131E29"/>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E1EEFA"/>
                </a:solidFill>
              </a:defRPr>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E1EEFA"/>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E1EEFA"/>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2" name="Rektangel 1">
            <a:extLst>
              <a:ext uri="{FF2B5EF4-FFF2-40B4-BE49-F238E27FC236}">
                <a16:creationId xmlns:a16="http://schemas.microsoft.com/office/drawing/2014/main" id="{B5DBDA77-53D6-23FF-D976-8902B11EF5F1}"/>
              </a:ext>
              <a:ext uri="{C183D7F6-B498-43B3-948B-1728B52AA6E4}">
                <adec:decorative xmlns:adec="http://schemas.microsoft.com/office/drawing/2017/decorative" val="1"/>
              </a:ext>
            </a:extLst>
          </p:cNvPr>
          <p:cNvSpPr/>
          <p:nvPr userDrawn="1"/>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Grafikk 6">
            <a:extLst>
              <a:ext uri="{FF2B5EF4-FFF2-40B4-BE49-F238E27FC236}">
                <a16:creationId xmlns:a16="http://schemas.microsoft.com/office/drawing/2014/main" id="{7957CBFD-64CF-B674-6158-620852DB74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89918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9" name="Plassholder for bilde" descr="1. plasser et bilde i rammen&#10;2. plasser lengst bak&#10;">
            <a:extLst>
              <a:ext uri="{FF2B5EF4-FFF2-40B4-BE49-F238E27FC236}">
                <a16:creationId xmlns:a16="http://schemas.microsoft.com/office/drawing/2014/main" id="{D0663D45-2C04-0FDD-283E-FDC448892459}"/>
              </a:ext>
            </a:extLst>
          </p:cNvPr>
          <p:cNvSpPr>
            <a:spLocks noGrp="1"/>
          </p:cNvSpPr>
          <p:nvPr>
            <p:ph type="pic" sz="quarter" idx="12" hasCustomPrompt="1"/>
          </p:nvPr>
        </p:nvSpPr>
        <p:spPr>
          <a:xfrm>
            <a:off x="301213" y="-25400"/>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endParaRPr lang="nb-NO" dirty="0"/>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8013155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Fullskjermbilde">
    <p:bg>
      <p:bgPr>
        <a:solidFill>
          <a:srgbClr val="C8102E"/>
        </a:solidFill>
        <a:effectLst/>
      </p:bgPr>
    </p:bg>
    <p:spTree>
      <p:nvGrpSpPr>
        <p:cNvPr id="1" name=""/>
        <p:cNvGrpSpPr/>
        <p:nvPr/>
      </p:nvGrpSpPr>
      <p:grpSpPr>
        <a:xfrm>
          <a:off x="0" y="0"/>
          <a:ext cx="0" cy="0"/>
          <a:chOff x="0" y="0"/>
          <a:chExt cx="0" cy="0"/>
        </a:xfrm>
      </p:grpSpPr>
      <p:sp>
        <p:nvSpPr>
          <p:cNvPr id="11" name="Plassholder for bilde" descr="1. plasser et bilde i rammen&#10;2. plasser lengst bak">
            <a:extLst>
              <a:ext uri="{FF2B5EF4-FFF2-40B4-BE49-F238E27FC236}">
                <a16:creationId xmlns:a16="http://schemas.microsoft.com/office/drawing/2014/main" id="{1CDEA8C2-4F2A-C228-9C43-1973F2447ED3}"/>
              </a:ext>
            </a:extLst>
          </p:cNvPr>
          <p:cNvSpPr>
            <a:spLocks noGrp="1"/>
          </p:cNvSpPr>
          <p:nvPr>
            <p:ph type="pic" sz="quarter" idx="12" hasCustomPrompt="1"/>
          </p:nvPr>
        </p:nvSpPr>
        <p:spPr>
          <a:xfrm>
            <a:off x="300870" y="-24714"/>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endParaRPr lang="nb-NO" dirty="0"/>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lvl1pPr>
              <a:defRPr>
                <a:solidFill>
                  <a:schemeClr val="bg1"/>
                </a:solidFill>
              </a:defRPr>
            </a:lvl1pPr>
          </a:lstStyle>
          <a:p>
            <a:fld id="{CB34E9FF-35ED-4746-A218-B58892FE7A5D}" type="slidenum">
              <a:rPr lang="nb-NO" smtClean="0"/>
              <a:pPr/>
              <a:t>‹#›</a:t>
            </a:fld>
            <a:endParaRPr lang="nb-NO" dirty="0"/>
          </a:p>
        </p:txBody>
      </p:sp>
      <p:pic>
        <p:nvPicPr>
          <p:cNvPr id="5" name="Grafikk 4">
            <a:extLst>
              <a:ext uri="{FF2B5EF4-FFF2-40B4-BE49-F238E27FC236}">
                <a16:creationId xmlns:a16="http://schemas.microsoft.com/office/drawing/2014/main" id="{1FB325B5-1391-E2A1-BE14-8EB5CB0D92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449010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Fullskjermbilde">
    <p:bg>
      <p:bgPr>
        <a:solidFill>
          <a:srgbClr val="000000"/>
        </a:solidFill>
        <a:effectLst/>
      </p:bgPr>
    </p:bg>
    <p:spTree>
      <p:nvGrpSpPr>
        <p:cNvPr id="1" name=""/>
        <p:cNvGrpSpPr/>
        <p:nvPr/>
      </p:nvGrpSpPr>
      <p:grpSpPr>
        <a:xfrm>
          <a:off x="0" y="0"/>
          <a:ext cx="0" cy="0"/>
          <a:chOff x="0" y="0"/>
          <a:chExt cx="0" cy="0"/>
        </a:xfrm>
      </p:grpSpPr>
      <p:sp>
        <p:nvSpPr>
          <p:cNvPr id="11" name="Plassholder for bilde" descr="1. plasser et bilde i rammen&#10;2. plasser lengst bak">
            <a:extLst>
              <a:ext uri="{FF2B5EF4-FFF2-40B4-BE49-F238E27FC236}">
                <a16:creationId xmlns:a16="http://schemas.microsoft.com/office/drawing/2014/main" id="{1CDEA8C2-4F2A-C228-9C43-1973F2447ED3}"/>
              </a:ext>
            </a:extLst>
          </p:cNvPr>
          <p:cNvSpPr>
            <a:spLocks noGrp="1"/>
          </p:cNvSpPr>
          <p:nvPr>
            <p:ph type="pic" sz="quarter" idx="12" hasCustomPrompt="1"/>
          </p:nvPr>
        </p:nvSpPr>
        <p:spPr>
          <a:xfrm>
            <a:off x="300870" y="-24714"/>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endParaRPr lang="nb-NO" dirty="0"/>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lvl1pPr>
              <a:defRPr>
                <a:solidFill>
                  <a:schemeClr val="bg1"/>
                </a:solidFill>
              </a:defRPr>
            </a:lvl1pPr>
          </a:lstStyle>
          <a:p>
            <a:fld id="{CB34E9FF-35ED-4746-A218-B58892FE7A5D}" type="slidenum">
              <a:rPr lang="nb-NO" smtClean="0"/>
              <a:pPr/>
              <a:t>‹#›</a:t>
            </a:fld>
            <a:endParaRPr lang="nb-NO" dirty="0"/>
          </a:p>
        </p:txBody>
      </p:sp>
      <p:pic>
        <p:nvPicPr>
          <p:cNvPr id="4" name="Grafikk 3">
            <a:extLst>
              <a:ext uri="{FF2B5EF4-FFF2-40B4-BE49-F238E27FC236}">
                <a16:creationId xmlns:a16="http://schemas.microsoft.com/office/drawing/2014/main" id="{1F954DA8-3B8C-BCA4-1BB9-B483695C7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40845088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2" name="Plassholder for navn"/>
          <p:cNvSpPr>
            <a:spLocks noGrp="1"/>
          </p:cNvSpPr>
          <p:nvPr>
            <p:ph type="title" hasCustomPrompt="1"/>
          </p:nvPr>
        </p:nvSpPr>
        <p:spPr>
          <a:xfrm>
            <a:off x="527214" y="1300493"/>
            <a:ext cx="7709771" cy="1143000"/>
          </a:xfrm>
          <a:noFill/>
          <a:ln>
            <a:noFill/>
          </a:ln>
        </p:spPr>
        <p:txBody>
          <a:bodyPr>
            <a:normAutofit/>
          </a:bodyPr>
          <a:lstStyle>
            <a:lvl1pPr algn="l">
              <a:defRPr sz="4000" b="1">
                <a:solidFill>
                  <a:srgbClr val="C8102E"/>
                </a:solidFill>
              </a:defRPr>
            </a:lvl1pPr>
          </a:lstStyle>
          <a:p>
            <a:r>
              <a:rPr lang="nb-NO" dirty="0"/>
              <a:t>Navn navn</a:t>
            </a:r>
            <a:endParaRPr lang="en-US" dirty="0"/>
          </a:p>
        </p:txBody>
      </p:sp>
      <p:sp>
        <p:nvSpPr>
          <p:cNvPr id="15" name="Plassholder for tilknyttning"/>
          <p:cNvSpPr>
            <a:spLocks noGrp="1"/>
          </p:cNvSpPr>
          <p:nvPr>
            <p:ph type="body" sz="quarter" idx="10" hasCustomPrompt="1"/>
          </p:nvPr>
        </p:nvSpPr>
        <p:spPr>
          <a:xfrm>
            <a:off x="526653" y="800834"/>
            <a:ext cx="7702412"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Fakultet</a:t>
            </a:r>
          </a:p>
        </p:txBody>
      </p:sp>
      <p:sp>
        <p:nvSpPr>
          <p:cNvPr id="20" name="Plassholder for tittel"/>
          <p:cNvSpPr>
            <a:spLocks noGrp="1"/>
          </p:cNvSpPr>
          <p:nvPr>
            <p:ph type="body" sz="quarter" idx="13" hasCustomPrompt="1"/>
          </p:nvPr>
        </p:nvSpPr>
        <p:spPr>
          <a:xfrm>
            <a:off x="526651" y="2794829"/>
            <a:ext cx="7702413"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Tittel</a:t>
            </a:r>
          </a:p>
        </p:txBody>
      </p:sp>
      <p:sp>
        <p:nvSpPr>
          <p:cNvPr id="19" name="Plassholder for beskrivelse"/>
          <p:cNvSpPr>
            <a:spLocks noGrp="1"/>
          </p:cNvSpPr>
          <p:nvPr>
            <p:ph type="body" sz="quarter" idx="12" hasCustomPrompt="1"/>
          </p:nvPr>
        </p:nvSpPr>
        <p:spPr>
          <a:xfrm>
            <a:off x="530742" y="3352881"/>
            <a:ext cx="7702412" cy="2578213"/>
          </a:xfrm>
        </p:spPr>
        <p:txBody>
          <a:bodyPr>
            <a:normAutofit/>
          </a:bodyPr>
          <a:lstStyle>
            <a:lvl1pPr marL="0" indent="0">
              <a:buNone/>
              <a:defRPr sz="2800">
                <a:solidFill>
                  <a:srgbClr val="141E28"/>
                </a:solidFill>
              </a:defRPr>
            </a:lvl1pPr>
          </a:lstStyle>
          <a:p>
            <a:pPr lvl="0"/>
            <a:r>
              <a:rPr lang="nb-NO" dirty="0"/>
              <a:t>Beskrivelse</a:t>
            </a:r>
          </a:p>
        </p:txBody>
      </p:sp>
      <p:sp>
        <p:nvSpPr>
          <p:cNvPr id="5" name="Plassholder for profilbilde" descr="Plasser et bilde i rammen&#10;"/>
          <p:cNvSpPr>
            <a:spLocks noGrp="1"/>
          </p:cNvSpPr>
          <p:nvPr>
            <p:ph type="pic" sz="quarter" idx="11" hasCustomPrompt="1"/>
          </p:nvPr>
        </p:nvSpPr>
        <p:spPr>
          <a:xfrm>
            <a:off x="8932712" y="800834"/>
            <a:ext cx="3263857" cy="4075966"/>
          </a:xfrm>
        </p:spPr>
        <p:txBody>
          <a:bodyPr>
            <a:normAutofit/>
          </a:bodyPr>
          <a:lstStyle>
            <a:lvl1pPr>
              <a:defRPr sz="1800" baseline="0"/>
            </a:lvl1pPr>
          </a:lstStyle>
          <a:p>
            <a:r>
              <a:rPr lang="nb-NO" dirty="0"/>
              <a:t>Dra inn bilde her</a:t>
            </a:r>
          </a:p>
        </p:txBody>
      </p:sp>
      <p:sp>
        <p:nvSpPr>
          <p:cNvPr id="10" name="Kildehenvisning">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41382187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erson">
    <p:bg>
      <p:bgPr>
        <a:solidFill>
          <a:srgbClr val="000000"/>
        </a:solidFill>
        <a:effectLst/>
      </p:bgPr>
    </p:bg>
    <p:spTree>
      <p:nvGrpSpPr>
        <p:cNvPr id="1" name=""/>
        <p:cNvGrpSpPr/>
        <p:nvPr/>
      </p:nvGrpSpPr>
      <p:grpSpPr>
        <a:xfrm>
          <a:off x="0" y="0"/>
          <a:ext cx="0" cy="0"/>
          <a:chOff x="0" y="0"/>
          <a:chExt cx="0" cy="0"/>
        </a:xfrm>
      </p:grpSpPr>
      <p:sp>
        <p:nvSpPr>
          <p:cNvPr id="2" name="Plassholder for navn"/>
          <p:cNvSpPr>
            <a:spLocks noGrp="1"/>
          </p:cNvSpPr>
          <p:nvPr>
            <p:ph type="title" hasCustomPrompt="1"/>
          </p:nvPr>
        </p:nvSpPr>
        <p:spPr>
          <a:xfrm>
            <a:off x="527214" y="1300493"/>
            <a:ext cx="7709771" cy="1143000"/>
          </a:xfrm>
          <a:noFill/>
          <a:ln>
            <a:noFill/>
          </a:ln>
        </p:spPr>
        <p:txBody>
          <a:bodyPr>
            <a:normAutofit/>
          </a:bodyPr>
          <a:lstStyle>
            <a:lvl1pPr algn="l">
              <a:defRPr sz="4000" b="1">
                <a:solidFill>
                  <a:srgbClr val="E1EEFA"/>
                </a:solidFill>
              </a:defRPr>
            </a:lvl1pPr>
          </a:lstStyle>
          <a:p>
            <a:r>
              <a:rPr lang="nb-NO" dirty="0"/>
              <a:t>Navn navn</a:t>
            </a:r>
            <a:endParaRPr lang="en-US" dirty="0"/>
          </a:p>
        </p:txBody>
      </p:sp>
      <p:sp>
        <p:nvSpPr>
          <p:cNvPr id="15" name="Plassholder for tilknyttning"/>
          <p:cNvSpPr>
            <a:spLocks noGrp="1"/>
          </p:cNvSpPr>
          <p:nvPr>
            <p:ph type="body" sz="quarter" idx="10" hasCustomPrompt="1"/>
          </p:nvPr>
        </p:nvSpPr>
        <p:spPr>
          <a:xfrm>
            <a:off x="526653" y="800834"/>
            <a:ext cx="7702412" cy="469055"/>
          </a:xfrm>
        </p:spPr>
        <p:txBody>
          <a:bodyPr>
            <a:noAutofit/>
          </a:bodyPr>
          <a:lstStyle>
            <a:lvl1pPr marL="0" indent="0" algn="l">
              <a:buNone/>
              <a:defRPr sz="2667" b="0" baseline="0">
                <a:solidFill>
                  <a:srgbClr val="E1EEFA"/>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Fakultet</a:t>
            </a:r>
          </a:p>
        </p:txBody>
      </p:sp>
      <p:sp>
        <p:nvSpPr>
          <p:cNvPr id="20" name="Plassholder for tittel"/>
          <p:cNvSpPr>
            <a:spLocks noGrp="1"/>
          </p:cNvSpPr>
          <p:nvPr>
            <p:ph type="body" sz="quarter" idx="13" hasCustomPrompt="1"/>
          </p:nvPr>
        </p:nvSpPr>
        <p:spPr>
          <a:xfrm>
            <a:off x="526651" y="2794829"/>
            <a:ext cx="7702413" cy="418984"/>
          </a:xfrm>
        </p:spPr>
        <p:txBody>
          <a:bodyPr>
            <a:noAutofit/>
          </a:bodyPr>
          <a:lstStyle>
            <a:lvl1pPr marL="0" indent="0" algn="l">
              <a:buNone/>
              <a:defRPr sz="2400" b="0" baseline="0">
                <a:solidFill>
                  <a:srgbClr val="E1EEFA"/>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Tittel</a:t>
            </a:r>
          </a:p>
        </p:txBody>
      </p:sp>
      <p:sp>
        <p:nvSpPr>
          <p:cNvPr id="19" name="Plassholder for beskrivelse"/>
          <p:cNvSpPr>
            <a:spLocks noGrp="1"/>
          </p:cNvSpPr>
          <p:nvPr>
            <p:ph type="body" sz="quarter" idx="12" hasCustomPrompt="1"/>
          </p:nvPr>
        </p:nvSpPr>
        <p:spPr>
          <a:xfrm>
            <a:off x="530742" y="3352881"/>
            <a:ext cx="7702412" cy="2578213"/>
          </a:xfrm>
        </p:spPr>
        <p:txBody>
          <a:bodyPr>
            <a:normAutofit/>
          </a:bodyPr>
          <a:lstStyle>
            <a:lvl1pPr marL="0" indent="0">
              <a:buNone/>
              <a:defRPr sz="2800">
                <a:solidFill>
                  <a:schemeClr val="bg1"/>
                </a:solidFill>
              </a:defRPr>
            </a:lvl1pPr>
          </a:lstStyle>
          <a:p>
            <a:pPr lvl="0"/>
            <a:r>
              <a:rPr lang="nb-NO" dirty="0"/>
              <a:t>Beskrivelse</a:t>
            </a:r>
          </a:p>
        </p:txBody>
      </p:sp>
      <p:sp>
        <p:nvSpPr>
          <p:cNvPr id="5" name="Plassholder for profilbilde" descr="Plasser et bilde i rammen&#10;"/>
          <p:cNvSpPr>
            <a:spLocks noGrp="1"/>
          </p:cNvSpPr>
          <p:nvPr>
            <p:ph type="pic" sz="quarter" idx="11" hasCustomPrompt="1"/>
          </p:nvPr>
        </p:nvSpPr>
        <p:spPr>
          <a:xfrm>
            <a:off x="8932712" y="800834"/>
            <a:ext cx="3263857" cy="4075966"/>
          </a:xfrm>
        </p:spPr>
        <p:txBody>
          <a:bodyPr>
            <a:normAutofit/>
          </a:bodyPr>
          <a:lstStyle>
            <a:lvl1pPr>
              <a:defRPr sz="1800" baseline="0"/>
            </a:lvl1pPr>
          </a:lstStyle>
          <a:p>
            <a:r>
              <a:rPr lang="nb-NO" dirty="0"/>
              <a:t>Dra inn bilde her</a:t>
            </a:r>
          </a:p>
        </p:txBody>
      </p:sp>
      <p:sp>
        <p:nvSpPr>
          <p:cNvPr id="10" name="Kildehenvisning">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3" name="Grafikk 2">
            <a:extLst>
              <a:ext uri="{FF2B5EF4-FFF2-40B4-BE49-F238E27FC236}">
                <a16:creationId xmlns:a16="http://schemas.microsoft.com/office/drawing/2014/main" id="{8A353E58-0458-FD29-0C23-DBBFB3F3F3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68827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dirty="0"/>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0363637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omt">
    <p:bg>
      <p:bgPr>
        <a:solidFill>
          <a:srgbClr val="F8EDDD"/>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dirty="0"/>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7513234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omt">
    <p:bg>
      <p:bgPr>
        <a:solidFill>
          <a:srgbClr val="000000"/>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dirty="0"/>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47120897-7FCE-DE18-ABEC-48D8DAA6FF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11438393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239350" y="188640"/>
            <a:ext cx="11713301" cy="954360"/>
          </a:xfrm>
          <a:ln w="12700">
            <a:solidFill>
              <a:srgbClr val="284B91"/>
            </a:solidFill>
          </a:ln>
        </p:spPr>
        <p:txBody>
          <a:bodyPr/>
          <a:lstStyle/>
          <a:p>
            <a:r>
              <a:rPr lang="nb-NO" dirty="0"/>
              <a:t>Klikk for å redigere tittelstil</a:t>
            </a:r>
          </a:p>
        </p:txBody>
      </p:sp>
      <p:sp>
        <p:nvSpPr>
          <p:cNvPr id="3" name="Plassholder for innhold 2"/>
          <p:cNvSpPr>
            <a:spLocks noGrp="1"/>
          </p:cNvSpPr>
          <p:nvPr>
            <p:ph idx="1"/>
          </p:nvPr>
        </p:nvSpPr>
        <p:spPr>
          <a:xfrm>
            <a:off x="239350" y="1412776"/>
            <a:ext cx="11713301" cy="4525963"/>
          </a:xfrm>
          <a:ln w="12700">
            <a:solidFill>
              <a:srgbClr val="284B91"/>
            </a:solidFill>
          </a:ln>
        </p:spPr>
        <p:txBody>
          <a:bodyPr/>
          <a:lstStyle>
            <a:lvl1pPr>
              <a:defRPr>
                <a:solidFill>
                  <a:srgbClr val="284B91"/>
                </a:solidFill>
              </a:defRPr>
            </a:lvl1pPr>
            <a:lvl2pPr>
              <a:defRPr>
                <a:solidFill>
                  <a:srgbClr val="284B91"/>
                </a:solidFill>
              </a:defRPr>
            </a:lvl2pPr>
            <a:lvl3pPr>
              <a:defRPr>
                <a:solidFill>
                  <a:srgbClr val="284B91"/>
                </a:solidFill>
              </a:defRPr>
            </a:lvl3pPr>
            <a:lvl4pPr>
              <a:defRPr>
                <a:solidFill>
                  <a:srgbClr val="284B91"/>
                </a:solidFill>
              </a:defRPr>
            </a:lvl4pPr>
            <a:lvl5pPr>
              <a:defRPr>
                <a:solidFill>
                  <a:srgbClr val="284B91"/>
                </a:solidFill>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53117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tel">
            <a:extLst>
              <a:ext uri="{FF2B5EF4-FFF2-40B4-BE49-F238E27FC236}">
                <a16:creationId xmlns:a16="http://schemas.microsoft.com/office/drawing/2014/main" id="{C1BAEA73-34F4-FC4E-A04E-D8CD13CC07AA}"/>
              </a:ext>
            </a:extLst>
          </p:cNvPr>
          <p:cNvSpPr>
            <a:spLocks noGrp="1"/>
          </p:cNvSpPr>
          <p:nvPr>
            <p:ph type="title"/>
          </p:nvPr>
        </p:nvSpPr>
        <p:spPr>
          <a:xfrm>
            <a:off x="535949" y="365125"/>
            <a:ext cx="11033200" cy="1084263"/>
          </a:xfrm>
          <a:prstGeom prst="rect">
            <a:avLst/>
          </a:prstGeom>
        </p:spPr>
        <p:txBody>
          <a:bodyPr vert="horz" lIns="91440" tIns="45720" rIns="91440" bIns="45720" rtlCol="0" anchor="b">
            <a:normAutofit/>
          </a:bodyPr>
          <a:lstStyle/>
          <a:p>
            <a:r>
              <a:rPr lang="nb-NO" dirty="0"/>
              <a:t>Klikk for å redigere tittelstil</a:t>
            </a:r>
          </a:p>
        </p:txBody>
      </p:sp>
      <p:sp>
        <p:nvSpPr>
          <p:cNvPr id="3" name="Innholdstekst">
            <a:extLst>
              <a:ext uri="{FF2B5EF4-FFF2-40B4-BE49-F238E27FC236}">
                <a16:creationId xmlns:a16="http://schemas.microsoft.com/office/drawing/2014/main" id="{21B6CA0A-85B8-2046-B593-F7CCB636AA74}"/>
              </a:ext>
            </a:extLst>
          </p:cNvPr>
          <p:cNvSpPr>
            <a:spLocks noGrp="1"/>
          </p:cNvSpPr>
          <p:nvPr>
            <p:ph type="body" idx="1"/>
          </p:nvPr>
        </p:nvSpPr>
        <p:spPr>
          <a:xfrm>
            <a:off x="535948" y="1825625"/>
            <a:ext cx="11023005" cy="4351338"/>
          </a:xfrm>
          <a:prstGeom prst="rect">
            <a:avLst/>
          </a:prstGeom>
        </p:spPr>
        <p:txBody>
          <a:bodyPr vert="horz" lIns="90000" tIns="45720" rIns="91440" bIns="45720" rtlCol="0">
            <a:normAutofit/>
          </a:bodyPr>
          <a:lstStyle/>
          <a:p>
            <a:r>
              <a:rPr lang="nb-NO" dirty="0"/>
              <a:t>Klikk for å redigere tekststiler i malen</a:t>
            </a:r>
          </a:p>
        </p:txBody>
      </p:sp>
      <p:sp>
        <p:nvSpPr>
          <p:cNvPr id="4" name="Sidetall">
            <a:extLst>
              <a:ext uri="{FF2B5EF4-FFF2-40B4-BE49-F238E27FC236}">
                <a16:creationId xmlns:a16="http://schemas.microsoft.com/office/drawing/2014/main" id="{53AFE20B-E02E-FE4F-8D93-63F4E9E56FAA}"/>
              </a:ext>
            </a:extLst>
          </p:cNvPr>
          <p:cNvSpPr>
            <a:spLocks noGrp="1"/>
          </p:cNvSpPr>
          <p:nvPr>
            <p:ph type="sldNum" sz="quarter" idx="4"/>
          </p:nvPr>
        </p:nvSpPr>
        <p:spPr>
          <a:xfrm>
            <a:off x="10727473" y="6370637"/>
            <a:ext cx="1295400" cy="365125"/>
          </a:xfrm>
          <a:prstGeom prst="rect">
            <a:avLst/>
          </a:prstGeom>
        </p:spPr>
        <p:txBody>
          <a:bodyPr vert="horz" lIns="91440" tIns="45720" rIns="91440" bIns="45720" rtlCol="0" anchor="t"/>
          <a:lstStyle>
            <a:lvl1pPr algn="r">
              <a:defRPr sz="1200">
                <a:solidFill>
                  <a:schemeClr val="tx1">
                    <a:tint val="75000"/>
                  </a:schemeClr>
                </a:solidFill>
              </a:defRPr>
            </a:lvl1pPr>
          </a:lstStyle>
          <a:p>
            <a:fld id="{CB34E9FF-35ED-4746-A218-B58892FE7A5D}" type="slidenum">
              <a:rPr lang="nb-NO" smtClean="0"/>
              <a:t>‹#›</a:t>
            </a:fld>
            <a:endParaRPr lang="nb-NO"/>
          </a:p>
        </p:txBody>
      </p:sp>
      <p:pic>
        <p:nvPicPr>
          <p:cNvPr id="7" name="Grafikk 6">
            <a:extLst>
              <a:ext uri="{FF2B5EF4-FFF2-40B4-BE49-F238E27FC236}">
                <a16:creationId xmlns:a16="http://schemas.microsoft.com/office/drawing/2014/main" id="{A347818B-B663-2794-0363-48E3436E7B24}"/>
              </a:ext>
            </a:extLst>
          </p:cNvPr>
          <p:cNvPicPr>
            <a:picLocks noChangeAspect="1"/>
          </p:cNvPicPr>
          <p:nvPr userDrawn="1"/>
        </p:nvPicPr>
        <p:blipFill>
          <a:blip r:embed="rId43">
            <a:extLst>
              <a:ext uri="{96DAC541-7B7A-43D3-8B79-37D633B846F1}">
                <asvg:svgBlip xmlns:asvg="http://schemas.microsoft.com/office/drawing/2016/SVG/main" r:embed="rId44"/>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385803609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49" r:id="rId3"/>
    <p:sldLayoutId id="2147483753" r:id="rId4"/>
    <p:sldLayoutId id="2147483754" r:id="rId5"/>
    <p:sldLayoutId id="2147483755" r:id="rId6"/>
    <p:sldLayoutId id="2147483663" r:id="rId7"/>
    <p:sldLayoutId id="2147483743" r:id="rId8"/>
    <p:sldLayoutId id="2147483719" r:id="rId9"/>
    <p:sldLayoutId id="2147483747" r:id="rId10"/>
    <p:sldLayoutId id="2147483746" r:id="rId11"/>
    <p:sldLayoutId id="2147483748" r:id="rId12"/>
    <p:sldLayoutId id="2147483742" r:id="rId13"/>
    <p:sldLayoutId id="2147483720" r:id="rId14"/>
    <p:sldLayoutId id="2147483749" r:id="rId15"/>
    <p:sldLayoutId id="2147483741" r:id="rId16"/>
    <p:sldLayoutId id="2147483721" r:id="rId17"/>
    <p:sldLayoutId id="2147483750" r:id="rId18"/>
    <p:sldLayoutId id="2147483740" r:id="rId19"/>
    <p:sldLayoutId id="2147483734" r:id="rId20"/>
    <p:sldLayoutId id="2147483739" r:id="rId21"/>
    <p:sldLayoutId id="2147483727" r:id="rId22"/>
    <p:sldLayoutId id="2147483751" r:id="rId23"/>
    <p:sldLayoutId id="2147483738" r:id="rId24"/>
    <p:sldLayoutId id="2147483733" r:id="rId25"/>
    <p:sldLayoutId id="2147483737" r:id="rId26"/>
    <p:sldLayoutId id="2147483722" r:id="rId27"/>
    <p:sldLayoutId id="2147483729" r:id="rId28"/>
    <p:sldLayoutId id="2147483730" r:id="rId29"/>
    <p:sldLayoutId id="2147483731" r:id="rId30"/>
    <p:sldLayoutId id="2147483732" r:id="rId31"/>
    <p:sldLayoutId id="2147483735" r:id="rId32"/>
    <p:sldLayoutId id="2147483724" r:id="rId33"/>
    <p:sldLayoutId id="2147483728" r:id="rId34"/>
    <p:sldLayoutId id="2147483736" r:id="rId35"/>
    <p:sldLayoutId id="2147483725" r:id="rId36"/>
    <p:sldLayoutId id="2147483744" r:id="rId37"/>
    <p:sldLayoutId id="2147483726" r:id="rId38"/>
    <p:sldLayoutId id="2147483752" r:id="rId39"/>
    <p:sldLayoutId id="2147483745" r:id="rId40"/>
    <p:sldLayoutId id="2147483757" r:id="rId41"/>
  </p:sldLayoutIdLst>
  <p:hf hdr="0" ftr="0" dt="0"/>
  <p:txStyles>
    <p:titleStyle>
      <a:lvl1pPr algn="l" defTabSz="914400" rtl="0" eaLnBrk="1" latinLnBrk="0" hangingPunct="1">
        <a:lnSpc>
          <a:spcPct val="90000"/>
        </a:lnSpc>
        <a:spcBef>
          <a:spcPct val="0"/>
        </a:spcBef>
        <a:buNone/>
        <a:defRPr sz="3200" b="1" i="0" kern="1200">
          <a:solidFill>
            <a:srgbClr val="C8102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1.xml"/><Relationship Id="rId1" Type="http://schemas.openxmlformats.org/officeDocument/2006/relationships/slideLayout" Target="../slideLayouts/slideLayout41.xml"/><Relationship Id="rId4" Type="http://schemas.openxmlformats.org/officeDocument/2006/relationships/chart" Target="../charts/chart16.xml"/></Relationships>
</file>

<file path=ppt/slides/_rels/slide2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41.xml"/></Relationships>
</file>

<file path=ppt/slides/_rels/slide43.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41.xml"/></Relationships>
</file>

<file path=ppt/slides/_rels/slide50.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41.xml"/></Relationships>
</file>

<file path=ppt/slides/_rels/slide51.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5.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41.xml"/></Relationships>
</file>

<file path=ppt/slides/_rels/slide56.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41.xml"/></Relationships>
</file>

<file path=ppt/slides/_rels/slide57.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58.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59.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41.xml"/></Relationships>
</file>

<file path=ppt/slides/_rels/slide60.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41.xml"/></Relationships>
</file>

<file path=ppt/slides/_rels/slide61.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41.xml"/></Relationships>
</file>

<file path=ppt/slides/_rels/slide62.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26.xml"/><Relationship Id="rId1" Type="http://schemas.openxmlformats.org/officeDocument/2006/relationships/slideLayout" Target="../slideLayouts/slideLayout41.xml"/></Relationships>
</file>

<file path=ppt/slides/_rels/slide63.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41.xml"/></Relationships>
</file>

<file path=ppt/slides/_rels/slide64.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9.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28.xml"/><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2" Type="http://schemas.openxmlformats.org/officeDocument/2006/relationships/chart" Target="../charts/chart54.xml"/><Relationship Id="rId1" Type="http://schemas.openxmlformats.org/officeDocument/2006/relationships/slideLayout" Target="../slideLayouts/slideLayout41.xml"/></Relationships>
</file>

<file path=ppt/slides/_rels/slide71.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29.xml"/><Relationship Id="rId1" Type="http://schemas.openxmlformats.org/officeDocument/2006/relationships/slideLayout" Target="../slideLayouts/slideLayout41.xml"/></Relationships>
</file>

<file path=ppt/slides/_rels/slide72.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30.xml"/><Relationship Id="rId1" Type="http://schemas.openxmlformats.org/officeDocument/2006/relationships/slideLayout" Target="../slideLayouts/slideLayout41.xml"/></Relationships>
</file>

<file path=ppt/slides/_rels/slide73.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31.xml"/><Relationship Id="rId1" Type="http://schemas.openxmlformats.org/officeDocument/2006/relationships/slideLayout" Target="../slideLayouts/slideLayout41.xml"/></Relationships>
</file>

<file path=ppt/slides/_rels/slide74.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32.xml"/><Relationship Id="rId1" Type="http://schemas.openxmlformats.org/officeDocument/2006/relationships/slideLayout" Target="../slideLayouts/slideLayout41.xml"/></Relationships>
</file>

<file path=ppt/slides/_rels/slide75.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76.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34.xml"/><Relationship Id="rId1" Type="http://schemas.openxmlformats.org/officeDocument/2006/relationships/slideLayout" Target="../slideLayouts/slideLayout41.xml"/></Relationships>
</file>

<file path=ppt/slides/_rels/slide77.xml.rels><?xml version="1.0" encoding="UTF-8" standalone="yes"?>
<Relationships xmlns="http://schemas.openxmlformats.org/package/2006/relationships"><Relationship Id="rId2" Type="http://schemas.openxmlformats.org/officeDocument/2006/relationships/chart" Target="../charts/chart61.xml"/><Relationship Id="rId1" Type="http://schemas.openxmlformats.org/officeDocument/2006/relationships/slideLayout" Target="../slideLayouts/slideLayout41.xml"/></Relationships>
</file>

<file path=ppt/slides/_rels/slide78.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35.xml"/><Relationship Id="rId1" Type="http://schemas.openxmlformats.org/officeDocument/2006/relationships/slideLayout" Target="../slideLayouts/slideLayout41.xml"/></Relationships>
</file>

<file path=ppt/slides/_rels/slide79.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36.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CF5D72-387C-CD24-B3A6-4129914296F0}"/>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95F1DE9-2209-F310-B7BF-03558DDFC4A0}"/>
              </a:ext>
            </a:extLst>
          </p:cNvPr>
          <p:cNvSpPr>
            <a:spLocks noGrp="1"/>
          </p:cNvSpPr>
          <p:nvPr>
            <p:ph idx="1"/>
          </p:nvPr>
        </p:nvSpPr>
        <p:spPr/>
        <p:txBody>
          <a:bodyPr>
            <a:normAutofit fontScale="92500" lnSpcReduction="10000"/>
          </a:bodyPr>
          <a:lstStyle/>
          <a:p>
            <a:pPr>
              <a:defRPr/>
            </a:pPr>
            <a:endParaRPr lang="nb-NO" b="1" dirty="0">
              <a:solidFill>
                <a:srgbClr val="131E29"/>
              </a:solidFill>
              <a:latin typeface="Champagne &amp; Limousines Thick"/>
              <a:cs typeface="Adobe Caslon Pro Bold"/>
            </a:endParaRPr>
          </a:p>
          <a:p>
            <a:pPr>
              <a:defRPr/>
            </a:pPr>
            <a:r>
              <a:rPr lang="nb-NO" sz="6600" b="1" dirty="0">
                <a:solidFill>
                  <a:srgbClr val="131E29"/>
                </a:solidFill>
                <a:latin typeface="Champagne &amp; Limousines Thick"/>
                <a:cs typeface="Adobe Caslon Pro Bold"/>
              </a:rPr>
              <a:t>Studiestartundersøkelse </a:t>
            </a:r>
            <a:br>
              <a:rPr lang="nb-NO" sz="6600" b="1" dirty="0">
                <a:solidFill>
                  <a:srgbClr val="131E29"/>
                </a:solidFill>
                <a:latin typeface="Champagne &amp; Limousines Thick"/>
                <a:cs typeface="Adobe Caslon Pro Bold"/>
              </a:rPr>
            </a:br>
            <a:r>
              <a:rPr lang="nb-NO" sz="6600" b="1" dirty="0">
                <a:solidFill>
                  <a:srgbClr val="131E29"/>
                </a:solidFill>
                <a:latin typeface="Champagne &amp; Limousines Thick"/>
                <a:cs typeface="Adobe Caslon Pro Bold"/>
              </a:rPr>
              <a:t>2025 ved UiA</a:t>
            </a:r>
          </a:p>
          <a:p>
            <a:pPr>
              <a:defRPr/>
            </a:pPr>
            <a:endParaRPr lang="nb-NO" b="1" dirty="0">
              <a:solidFill>
                <a:srgbClr val="131E29"/>
              </a:solidFill>
              <a:latin typeface="Champagne &amp; Limousines Thick"/>
              <a:cs typeface="Adobe Caslon Pro Bold"/>
            </a:endParaRPr>
          </a:p>
          <a:p>
            <a:pPr>
              <a:defRPr/>
            </a:pPr>
            <a:endParaRPr lang="nb-NO" b="1" dirty="0">
              <a:solidFill>
                <a:srgbClr val="131E29"/>
              </a:solidFill>
              <a:latin typeface="Champagne &amp; Limousines Thick"/>
              <a:cs typeface="Adobe Caslon Pro Bold"/>
            </a:endParaRPr>
          </a:p>
          <a:p>
            <a:pPr>
              <a:defRPr/>
            </a:pPr>
            <a:r>
              <a:rPr lang="nb-NO" b="1" dirty="0">
                <a:solidFill>
                  <a:srgbClr val="131E29"/>
                </a:solidFill>
                <a:latin typeface="Champagne &amp; Limousines Thick"/>
                <a:cs typeface="Adobe Caslon Pro Bold"/>
              </a:rPr>
              <a:t>Antall besvarelser: </a:t>
            </a:r>
            <a:r>
              <a:rPr lang="nb-NO" b="1" dirty="0">
                <a:solidFill>
                  <a:srgbClr val="C8102E"/>
                </a:solidFill>
                <a:latin typeface="Champagne &amp; Limousines Thick"/>
                <a:cs typeface="Adobe Caslon Pro Bold"/>
              </a:rPr>
              <a:t>1043</a:t>
            </a:r>
          </a:p>
          <a:p>
            <a:pPr>
              <a:defRPr/>
            </a:pPr>
            <a:endParaRPr lang="nb-NO" b="1" dirty="0">
              <a:solidFill>
                <a:srgbClr val="C8102E"/>
              </a:solidFill>
              <a:latin typeface="Champagne &amp; Limousines Thick"/>
              <a:cs typeface="Adobe Caslon Pro Bold"/>
            </a:endParaRPr>
          </a:p>
          <a:p>
            <a:pPr>
              <a:defRPr/>
            </a:pPr>
            <a:r>
              <a:rPr lang="nb-NO" b="1" dirty="0">
                <a:solidFill>
                  <a:srgbClr val="131E29"/>
                </a:solidFill>
                <a:latin typeface="Champagne &amp; Limousines Thick"/>
                <a:cs typeface="Adobe Caslon Pro Bold"/>
              </a:rPr>
              <a:t>Svarprosent: </a:t>
            </a:r>
            <a:r>
              <a:rPr lang="nb-NO" b="1" dirty="0">
                <a:solidFill>
                  <a:srgbClr val="C8102E"/>
                </a:solidFill>
                <a:latin typeface="Champagne &amp; Limousines Thick"/>
                <a:cs typeface="Adobe Caslon Pro Bold"/>
              </a:rPr>
              <a:t>28 %</a:t>
            </a:r>
          </a:p>
          <a:p>
            <a:pPr>
              <a:defRPr/>
            </a:pPr>
            <a:endParaRPr lang="nb-NO" b="1" dirty="0">
              <a:solidFill>
                <a:srgbClr val="284B91"/>
              </a:solidFill>
              <a:latin typeface="Champagne &amp; Limousines Thick"/>
              <a:cs typeface="Adobe Caslon Pro Bold"/>
            </a:endParaRPr>
          </a:p>
          <a:p>
            <a:pPr>
              <a:defRPr/>
            </a:pPr>
            <a:r>
              <a:rPr lang="nb-NO" b="1" dirty="0">
                <a:solidFill>
                  <a:srgbClr val="131E29"/>
                </a:solidFill>
                <a:latin typeface="Champagne &amp; Limousines Thick"/>
                <a:cs typeface="Adobe Caslon Pro Bold"/>
              </a:rPr>
              <a:t>Datainnsamlingsperiode: </a:t>
            </a:r>
            <a:r>
              <a:rPr lang="nb-NO" b="1" dirty="0">
                <a:solidFill>
                  <a:srgbClr val="C8102E"/>
                </a:solidFill>
                <a:latin typeface="Champagne &amp; Limousines Thick"/>
                <a:cs typeface="Adobe Caslon Pro Bold"/>
              </a:rPr>
              <a:t>06.10 – 12.11 2025</a:t>
            </a:r>
          </a:p>
          <a:p>
            <a:endParaRPr lang="nb-NO" dirty="0"/>
          </a:p>
        </p:txBody>
      </p:sp>
      <p:sp>
        <p:nvSpPr>
          <p:cNvPr id="4" name="Plassholder for tekst 3">
            <a:extLst>
              <a:ext uri="{FF2B5EF4-FFF2-40B4-BE49-F238E27FC236}">
                <a16:creationId xmlns:a16="http://schemas.microsoft.com/office/drawing/2014/main" id="{ADB78BFA-1637-8EF1-0EF7-F0D3FCF4807A}"/>
              </a:ext>
            </a:extLst>
          </p:cNvPr>
          <p:cNvSpPr>
            <a:spLocks noGrp="1"/>
          </p:cNvSpPr>
          <p:nvPr>
            <p:ph type="body"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145CE0D-ADDB-FCFC-2125-FCB690FA79AD}"/>
              </a:ext>
            </a:extLst>
          </p:cNvPr>
          <p:cNvSpPr>
            <a:spLocks noGrp="1"/>
          </p:cNvSpPr>
          <p:nvPr>
            <p:ph type="sldNum" sz="quarter" idx="12"/>
          </p:nvPr>
        </p:nvSpPr>
        <p:spPr/>
        <p:txBody>
          <a:bodyPr/>
          <a:lstStyle/>
          <a:p>
            <a:fld id="{CB34E9FF-35ED-4746-A218-B58892FE7A5D}" type="slidenum">
              <a:rPr lang="nb-NO" smtClean="0"/>
              <a:t>1</a:t>
            </a:fld>
            <a:endParaRPr lang="nb-NO"/>
          </a:p>
        </p:txBody>
      </p:sp>
    </p:spTree>
    <p:extLst>
      <p:ext uri="{BB962C8B-B14F-4D97-AF65-F5344CB8AC3E}">
        <p14:creationId xmlns:p14="http://schemas.microsoft.com/office/powerpoint/2010/main" val="16433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xfrm>
            <a:off x="1703512" y="2276872"/>
            <a:ext cx="8784976" cy="954360"/>
          </a:xfrm>
          <a:ln>
            <a:solidFill>
              <a:srgbClr val="C8102E"/>
            </a:solidFill>
          </a:ln>
        </p:spPr>
        <p:txBody>
          <a:bodyPr/>
          <a:lstStyle/>
          <a:p>
            <a:pPr algn="ctr"/>
            <a:r>
              <a:rPr lang="nb-NO" b="1" dirty="0">
                <a:solidFill>
                  <a:srgbClr val="C8102E"/>
                </a:solidFill>
              </a:rPr>
              <a:t>BAKGRUNNSVARIABLER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ln>
            <a:solidFill>
              <a:srgbClr val="131E29"/>
            </a:solidFill>
          </a:ln>
        </p:spPr>
        <p:txBody>
          <a:bodyPr/>
          <a:lstStyle/>
          <a:p>
            <a:r>
              <a:rPr lang="nb-NO" dirty="0">
                <a:solidFill>
                  <a:srgbClr val="131E29"/>
                </a:solidFill>
              </a:rPr>
              <a:t>Alder</a:t>
            </a:r>
          </a:p>
        </p:txBody>
      </p:sp>
      <p:graphicFrame>
        <p:nvGraphicFramePr>
          <p:cNvPr id="5" name="Diagram 4"/>
          <p:cNvGraphicFramePr/>
          <p:nvPr/>
        </p:nvGraphicFramePr>
        <p:xfrm>
          <a:off x="1703512" y="1340768"/>
          <a:ext cx="8784976"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760640"/>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1033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Kjønn</a:t>
            </a:r>
          </a:p>
        </p:txBody>
      </p:sp>
      <p:sp>
        <p:nvSpPr>
          <p:cNvPr id="5"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1034</a:t>
            </a:r>
          </a:p>
        </p:txBody>
      </p:sp>
      <p:graphicFrame>
        <p:nvGraphicFramePr>
          <p:cNvPr id="7" name="Diagram 6"/>
          <p:cNvGraphicFramePr/>
          <p:nvPr/>
        </p:nvGraphicFramePr>
        <p:xfrm>
          <a:off x="1703512" y="1340768"/>
          <a:ext cx="8784976" cy="482453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err="1">
                <a:solidFill>
                  <a:srgbClr val="131E29"/>
                </a:solidFill>
              </a:rPr>
              <a:t>Studieby</a:t>
            </a:r>
            <a:endParaRPr lang="nb-NO" dirty="0">
              <a:solidFill>
                <a:srgbClr val="131E29"/>
              </a:solidFill>
            </a:endParaRPr>
          </a:p>
        </p:txBody>
      </p:sp>
      <p:graphicFrame>
        <p:nvGraphicFramePr>
          <p:cNvPr id="5" name="Plassholder for innhold 4"/>
          <p:cNvGraphicFramePr>
            <a:graphicFrameLocks noGrp="1"/>
          </p:cNvGraphicFramePr>
          <p:nvPr>
            <p:ph idx="1"/>
          </p:nvPr>
        </p:nvGraphicFramePr>
        <p:xfrm>
          <a:off x="1703512" y="1412776"/>
          <a:ext cx="8784976"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Grimstad - Hva studerer du?</a:t>
            </a:r>
          </a:p>
        </p:txBody>
      </p:sp>
      <p:sp>
        <p:nvSpPr>
          <p:cNvPr id="9" name="Plassholder for lysbildenummer 3"/>
          <p:cNvSpPr txBox="1">
            <a:spLocks/>
          </p:cNvSpPr>
          <p:nvPr/>
        </p:nvSpPr>
        <p:spPr>
          <a:xfrm>
            <a:off x="8472264" y="5571971"/>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216</a:t>
            </a:r>
          </a:p>
        </p:txBody>
      </p:sp>
      <p:graphicFrame>
        <p:nvGraphicFramePr>
          <p:cNvPr id="6" name="Tabell 6">
            <a:extLst>
              <a:ext uri="{FF2B5EF4-FFF2-40B4-BE49-F238E27FC236}">
                <a16:creationId xmlns:a16="http://schemas.microsoft.com/office/drawing/2014/main" id="{01A27F96-9C1C-BA99-5A31-4FFFE1E35D27}"/>
              </a:ext>
            </a:extLst>
          </p:cNvPr>
          <p:cNvGraphicFramePr>
            <a:graphicFrameLocks noGrp="1"/>
          </p:cNvGraphicFramePr>
          <p:nvPr>
            <p:ph idx="1"/>
          </p:nvPr>
        </p:nvGraphicFramePr>
        <p:xfrm>
          <a:off x="1703512" y="1340769"/>
          <a:ext cx="6552728" cy="4563859"/>
        </p:xfrm>
        <a:graphic>
          <a:graphicData uri="http://schemas.openxmlformats.org/drawingml/2006/table">
            <a:tbl>
              <a:tblPr firstRow="1" bandRow="1">
                <a:tableStyleId>{073A0DAA-6AF3-43AB-8588-CEC1D06C72B9}</a:tableStyleId>
              </a:tblPr>
              <a:tblGrid>
                <a:gridCol w="5184602">
                  <a:extLst>
                    <a:ext uri="{9D8B030D-6E8A-4147-A177-3AD203B41FA5}">
                      <a16:colId xmlns:a16="http://schemas.microsoft.com/office/drawing/2014/main" val="1341922154"/>
                    </a:ext>
                  </a:extLst>
                </a:gridCol>
                <a:gridCol w="1368126">
                  <a:extLst>
                    <a:ext uri="{9D8B030D-6E8A-4147-A177-3AD203B41FA5}">
                      <a16:colId xmlns:a16="http://schemas.microsoft.com/office/drawing/2014/main" val="549486060"/>
                    </a:ext>
                  </a:extLst>
                </a:gridCol>
              </a:tblGrid>
              <a:tr h="393091">
                <a:tc>
                  <a:txBody>
                    <a:bodyPr/>
                    <a:lstStyle/>
                    <a:p>
                      <a:r>
                        <a:rPr lang="nb-NO" dirty="0">
                          <a:solidFill>
                            <a:schemeClr val="bg1"/>
                          </a:solidFill>
                        </a:rPr>
                        <a:t>Utdanning</a:t>
                      </a:r>
                    </a:p>
                  </a:txBody>
                  <a:tcPr/>
                </a:tc>
                <a:tc>
                  <a:txBody>
                    <a:bodyPr/>
                    <a:lstStyle/>
                    <a:p>
                      <a:pPr algn="ctr"/>
                      <a:r>
                        <a:rPr lang="nb-NO" dirty="0">
                          <a:solidFill>
                            <a:schemeClr val="bg1"/>
                          </a:solidFill>
                        </a:rPr>
                        <a:t>Antall</a:t>
                      </a:r>
                    </a:p>
                  </a:txBody>
                  <a:tcPr/>
                </a:tc>
                <a:extLst>
                  <a:ext uri="{0D108BD9-81ED-4DB2-BD59-A6C34878D82A}">
                    <a16:rowId xmlns:a16="http://schemas.microsoft.com/office/drawing/2014/main" val="1471293716"/>
                  </a:ext>
                </a:extLst>
              </a:tr>
              <a:tr h="260673">
                <a:tc>
                  <a:txBody>
                    <a:bodyPr/>
                    <a:lstStyle/>
                    <a:p>
                      <a:pPr algn="l" fontAlgn="b">
                        <a:buNone/>
                      </a:pPr>
                      <a:r>
                        <a:rPr lang="nb-NO" sz="1400" b="0" u="none" strike="noStrike" dirty="0">
                          <a:solidFill>
                            <a:schemeClr val="tx1"/>
                          </a:solidFill>
                          <a:effectLst/>
                        </a:rPr>
                        <a:t>Sykepleie Bachelor 3 år</a:t>
                      </a:r>
                      <a:endParaRPr lang="nb-NO" sz="1400" b="0" i="0" u="none" strike="noStrike" dirty="0">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61</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921933917"/>
                  </a:ext>
                </a:extLst>
              </a:tr>
              <a:tr h="260673">
                <a:tc>
                  <a:txBody>
                    <a:bodyPr/>
                    <a:lstStyle/>
                    <a:p>
                      <a:pPr algn="l" fontAlgn="b">
                        <a:buNone/>
                      </a:pPr>
                      <a:r>
                        <a:rPr lang="nb-NO" sz="1400" b="0" u="none" strike="noStrike" dirty="0">
                          <a:solidFill>
                            <a:schemeClr val="tx1"/>
                          </a:solidFill>
                          <a:effectLst/>
                        </a:rPr>
                        <a:t>Annet studium</a:t>
                      </a:r>
                      <a:endParaRPr lang="nb-NO" sz="1400" b="0" i="0" u="none" strike="noStrike" dirty="0">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26</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3377853185"/>
                  </a:ext>
                </a:extLst>
              </a:tr>
              <a:tr h="260673">
                <a:tc>
                  <a:txBody>
                    <a:bodyPr/>
                    <a:lstStyle/>
                    <a:p>
                      <a:pPr algn="l" fontAlgn="b">
                        <a:buNone/>
                      </a:pPr>
                      <a:r>
                        <a:rPr lang="nb-NO" sz="1400" b="0" u="none" strike="noStrike" dirty="0">
                          <a:solidFill>
                            <a:schemeClr val="tx1"/>
                          </a:solidFill>
                          <a:effectLst/>
                        </a:rPr>
                        <a:t>Vernepleie Bachelor 3 år</a:t>
                      </a:r>
                      <a:endParaRPr lang="nb-NO" sz="1400" b="0" i="0" u="none" strike="noStrike" dirty="0">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25</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1579113162"/>
                  </a:ext>
                </a:extLst>
              </a:tr>
              <a:tr h="260673">
                <a:tc>
                  <a:txBody>
                    <a:bodyPr/>
                    <a:lstStyle/>
                    <a:p>
                      <a:pPr algn="l" fontAlgn="b">
                        <a:buNone/>
                      </a:pPr>
                      <a:r>
                        <a:rPr lang="nb-NO" sz="1400" b="0" u="none" strike="noStrike" dirty="0">
                          <a:solidFill>
                            <a:schemeClr val="tx1"/>
                          </a:solidFill>
                          <a:effectLst/>
                        </a:rPr>
                        <a:t>Mekatronikk, ingeniørfag Bachelor 3 år</a:t>
                      </a:r>
                      <a:endParaRPr lang="nb-NO" sz="1400" b="0" i="0" u="none" strike="noStrike" dirty="0">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a:solidFill>
                            <a:schemeClr val="tx1"/>
                          </a:solidFill>
                          <a:effectLst/>
                        </a:rPr>
                        <a:t>18</a:t>
                      </a:r>
                      <a:endParaRPr lang="nb-NO" sz="1400" b="1" i="0" u="none" strike="noStrike">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3852364015"/>
                  </a:ext>
                </a:extLst>
              </a:tr>
              <a:tr h="260673">
                <a:tc>
                  <a:txBody>
                    <a:bodyPr/>
                    <a:lstStyle/>
                    <a:p>
                      <a:pPr algn="l" fontAlgn="b">
                        <a:buNone/>
                      </a:pPr>
                      <a:r>
                        <a:rPr lang="nb-NO" sz="1400" b="0" u="none" strike="noStrike" dirty="0">
                          <a:solidFill>
                            <a:schemeClr val="tx1"/>
                          </a:solidFill>
                          <a:effectLst/>
                        </a:rPr>
                        <a:t>Data, ingeniørutdanning Bachelor 3 år</a:t>
                      </a:r>
                      <a:endParaRPr lang="nb-NO" sz="1400" b="0" i="0" u="none" strike="noStrike" dirty="0">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a:solidFill>
                            <a:schemeClr val="tx1"/>
                          </a:solidFill>
                          <a:effectLst/>
                        </a:rPr>
                        <a:t>17</a:t>
                      </a:r>
                      <a:endParaRPr lang="nb-NO" sz="1400" b="1" i="0" u="none" strike="noStrike">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2599207305"/>
                  </a:ext>
                </a:extLst>
              </a:tr>
              <a:tr h="260673">
                <a:tc>
                  <a:txBody>
                    <a:bodyPr/>
                    <a:lstStyle/>
                    <a:p>
                      <a:pPr algn="l" fontAlgn="b">
                        <a:buNone/>
                      </a:pPr>
                      <a:r>
                        <a:rPr lang="nb-NO" sz="1400" b="0" u="none" strike="noStrike">
                          <a:solidFill>
                            <a:schemeClr val="tx1"/>
                          </a:solidFill>
                          <a:effectLst/>
                        </a:rPr>
                        <a:t>Byggdesign, ingeniørutdanning Bachelor 3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14</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453750999"/>
                  </a:ext>
                </a:extLst>
              </a:tr>
              <a:tr h="260673">
                <a:tc>
                  <a:txBody>
                    <a:bodyPr/>
                    <a:lstStyle/>
                    <a:p>
                      <a:pPr algn="l" fontAlgn="b">
                        <a:buNone/>
                      </a:pPr>
                      <a:r>
                        <a:rPr lang="nb-NO" sz="1400" b="0" u="none" strike="noStrike">
                          <a:solidFill>
                            <a:schemeClr val="tx1"/>
                          </a:solidFill>
                          <a:effectLst/>
                        </a:rPr>
                        <a:t>Multimedieteknologi og -design Bachelor 3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13</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1570641963"/>
                  </a:ext>
                </a:extLst>
              </a:tr>
              <a:tr h="260673">
                <a:tc>
                  <a:txBody>
                    <a:bodyPr/>
                    <a:lstStyle/>
                    <a:p>
                      <a:pPr algn="l" fontAlgn="b">
                        <a:buNone/>
                      </a:pPr>
                      <a:r>
                        <a:rPr lang="nb-NO" sz="1400" b="0" u="none" strike="noStrike">
                          <a:solidFill>
                            <a:schemeClr val="tx1"/>
                          </a:solidFill>
                          <a:effectLst/>
                        </a:rPr>
                        <a:t>Barnehagelærerutdanning Bachelor 3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8</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3151380927"/>
                  </a:ext>
                </a:extLst>
              </a:tr>
              <a:tr h="260673">
                <a:tc>
                  <a:txBody>
                    <a:bodyPr/>
                    <a:lstStyle/>
                    <a:p>
                      <a:pPr algn="l" fontAlgn="b">
                        <a:buNone/>
                      </a:pPr>
                      <a:r>
                        <a:rPr lang="nb-NO" sz="1400" b="0" u="none" strike="noStrike">
                          <a:solidFill>
                            <a:schemeClr val="tx1"/>
                          </a:solidFill>
                          <a:effectLst/>
                        </a:rPr>
                        <a:t>Fornybar energi, ingeniørutdanning Bachelor 3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8</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856180971"/>
                  </a:ext>
                </a:extLst>
              </a:tr>
              <a:tr h="260673">
                <a:tc>
                  <a:txBody>
                    <a:bodyPr/>
                    <a:lstStyle/>
                    <a:p>
                      <a:pPr algn="l" fontAlgn="b">
                        <a:buNone/>
                      </a:pPr>
                      <a:r>
                        <a:rPr lang="nb-NO" sz="1400" b="0" u="none" strike="noStrike">
                          <a:solidFill>
                            <a:schemeClr val="tx1"/>
                          </a:solidFill>
                          <a:effectLst/>
                        </a:rPr>
                        <a:t>Akademisk e-sport</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7</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279302869"/>
                  </a:ext>
                </a:extLst>
              </a:tr>
              <a:tr h="260673">
                <a:tc>
                  <a:txBody>
                    <a:bodyPr/>
                    <a:lstStyle/>
                    <a:p>
                      <a:pPr algn="l" fontAlgn="b">
                        <a:buNone/>
                      </a:pPr>
                      <a:r>
                        <a:rPr lang="nb-NO" sz="1400" b="0" u="none" strike="noStrike">
                          <a:solidFill>
                            <a:schemeClr val="tx1"/>
                          </a:solidFill>
                          <a:effectLst/>
                        </a:rPr>
                        <a:t>Elektronikk, ingeniørutdanning Bachelor 3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6</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3706165064"/>
                  </a:ext>
                </a:extLst>
              </a:tr>
              <a:tr h="260673">
                <a:tc>
                  <a:txBody>
                    <a:bodyPr/>
                    <a:lstStyle/>
                    <a:p>
                      <a:pPr algn="l" fontAlgn="b">
                        <a:buNone/>
                      </a:pPr>
                      <a:r>
                        <a:rPr lang="nb-NO" sz="1400" b="0" u="none" strike="noStrike">
                          <a:solidFill>
                            <a:schemeClr val="tx1"/>
                          </a:solidFill>
                          <a:effectLst/>
                        </a:rPr>
                        <a:t>Industriell økonomi og teknologiledelse Master 5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4</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4240253932"/>
                  </a:ext>
                </a:extLst>
              </a:tr>
              <a:tr h="260673">
                <a:tc>
                  <a:txBody>
                    <a:bodyPr/>
                    <a:lstStyle/>
                    <a:p>
                      <a:pPr algn="l" fontAlgn="b">
                        <a:buNone/>
                      </a:pPr>
                      <a:r>
                        <a:rPr lang="nb-NO" sz="1400" b="0" u="none" strike="noStrike">
                          <a:solidFill>
                            <a:schemeClr val="tx1"/>
                          </a:solidFill>
                          <a:effectLst/>
                        </a:rPr>
                        <a:t>IKT Årsstudium 1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3</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3831539492"/>
                  </a:ext>
                </a:extLst>
              </a:tr>
              <a:tr h="260673">
                <a:tc>
                  <a:txBody>
                    <a:bodyPr/>
                    <a:lstStyle/>
                    <a:p>
                      <a:pPr algn="l" fontAlgn="b">
                        <a:buNone/>
                      </a:pPr>
                      <a:r>
                        <a:rPr lang="nb-NO" sz="1400" b="0" u="none" strike="noStrike">
                          <a:solidFill>
                            <a:schemeClr val="tx1"/>
                          </a:solidFill>
                          <a:effectLst/>
                        </a:rPr>
                        <a:t>Kunstig intelligens, sivilingeniør Master 5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3</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3123469134"/>
                  </a:ext>
                </a:extLst>
              </a:tr>
              <a:tr h="260673">
                <a:tc>
                  <a:txBody>
                    <a:bodyPr/>
                    <a:lstStyle/>
                    <a:p>
                      <a:pPr algn="l" fontAlgn="b">
                        <a:buNone/>
                      </a:pPr>
                      <a:r>
                        <a:rPr lang="nb-NO" sz="1400" b="0" u="none" strike="noStrike">
                          <a:solidFill>
                            <a:schemeClr val="tx1"/>
                          </a:solidFill>
                          <a:effectLst/>
                        </a:rPr>
                        <a:t>Y-veien, ingeniørutdanning Bachelor 3 år</a:t>
                      </a:r>
                      <a:endParaRPr lang="nb-NO" sz="1400" b="0" i="0" u="none" strike="noStrike">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2</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649046859"/>
                  </a:ext>
                </a:extLst>
              </a:tr>
              <a:tr h="260673">
                <a:tc>
                  <a:txBody>
                    <a:bodyPr/>
                    <a:lstStyle/>
                    <a:p>
                      <a:pPr algn="l" fontAlgn="b">
                        <a:buNone/>
                      </a:pPr>
                      <a:r>
                        <a:rPr lang="nb-NO" sz="1400" b="0" u="none" strike="noStrike" dirty="0">
                          <a:solidFill>
                            <a:schemeClr val="tx1"/>
                          </a:solidFill>
                          <a:effectLst/>
                        </a:rPr>
                        <a:t>TRES Bachelor ingeniørutdanning 3 år</a:t>
                      </a:r>
                      <a:endParaRPr lang="nb-NO" sz="1400" b="0" i="0" u="none" strike="noStrike" dirty="0">
                        <a:solidFill>
                          <a:schemeClr val="tx1"/>
                        </a:solidFill>
                        <a:effectLst/>
                        <a:latin typeface="Verdana" panose="020B0604030504040204" pitchFamily="34" charset="0"/>
                      </a:endParaRPr>
                    </a:p>
                  </a:txBody>
                  <a:tcPr marL="6350" marR="6350" marT="6350" marB="0" anchor="b"/>
                </a:tc>
                <a:tc>
                  <a:txBody>
                    <a:bodyPr/>
                    <a:lstStyle/>
                    <a:p>
                      <a:pPr algn="ctr" fontAlgn="b">
                        <a:buNone/>
                      </a:pPr>
                      <a:r>
                        <a:rPr lang="nb-NO" sz="1400" b="1" u="none" strike="noStrike" dirty="0">
                          <a:solidFill>
                            <a:schemeClr val="tx1"/>
                          </a:solidFill>
                          <a:effectLst/>
                        </a:rPr>
                        <a:t>1</a:t>
                      </a:r>
                      <a:endParaRPr lang="nb-NO" sz="1400" b="1" i="0" u="none" strike="noStrike" dirty="0">
                        <a:solidFill>
                          <a:schemeClr val="tx1"/>
                        </a:solidFill>
                        <a:effectLst/>
                        <a:latin typeface="Verdana" panose="020B0604030504040204" pitchFamily="34" charset="0"/>
                      </a:endParaRPr>
                    </a:p>
                  </a:txBody>
                  <a:tcPr marL="6350" marR="6350" marT="6350" marB="0" anchor="b"/>
                </a:tc>
                <a:extLst>
                  <a:ext uri="{0D108BD9-81ED-4DB2-BD59-A6C34878D82A}">
                    <a16:rowId xmlns:a16="http://schemas.microsoft.com/office/drawing/2014/main" val="395514134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Kristiansand - Hva studerer du?</a:t>
            </a:r>
          </a:p>
        </p:txBody>
      </p:sp>
      <p:sp>
        <p:nvSpPr>
          <p:cNvPr id="5" name="Plassholder for lysbildenummer 3"/>
          <p:cNvSpPr txBox="1">
            <a:spLocks/>
          </p:cNvSpPr>
          <p:nvPr/>
        </p:nvSpPr>
        <p:spPr>
          <a:xfrm>
            <a:off x="8544272" y="5811843"/>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791</a:t>
            </a:r>
          </a:p>
        </p:txBody>
      </p:sp>
      <p:graphicFrame>
        <p:nvGraphicFramePr>
          <p:cNvPr id="8" name="Tabell 6">
            <a:extLst>
              <a:ext uri="{FF2B5EF4-FFF2-40B4-BE49-F238E27FC236}">
                <a16:creationId xmlns:a16="http://schemas.microsoft.com/office/drawing/2014/main" id="{1720C550-C02E-44AE-723D-3A68328848A7}"/>
              </a:ext>
            </a:extLst>
          </p:cNvPr>
          <p:cNvGraphicFramePr>
            <a:graphicFrameLocks noGrp="1"/>
          </p:cNvGraphicFramePr>
          <p:nvPr>
            <p:ph idx="1"/>
          </p:nvPr>
        </p:nvGraphicFramePr>
        <p:xfrm>
          <a:off x="1703388" y="1412875"/>
          <a:ext cx="6552852" cy="4731624"/>
        </p:xfrm>
        <a:graphic>
          <a:graphicData uri="http://schemas.openxmlformats.org/drawingml/2006/table">
            <a:tbl>
              <a:tblPr firstRow="1" bandRow="1">
                <a:tableStyleId>{5C22544A-7EE6-4342-B048-85BDC9FD1C3A}</a:tableStyleId>
              </a:tblPr>
              <a:tblGrid>
                <a:gridCol w="4392612">
                  <a:extLst>
                    <a:ext uri="{9D8B030D-6E8A-4147-A177-3AD203B41FA5}">
                      <a16:colId xmlns:a16="http://schemas.microsoft.com/office/drawing/2014/main" val="1341922154"/>
                    </a:ext>
                  </a:extLst>
                </a:gridCol>
                <a:gridCol w="2160240">
                  <a:extLst>
                    <a:ext uri="{9D8B030D-6E8A-4147-A177-3AD203B41FA5}">
                      <a16:colId xmlns:a16="http://schemas.microsoft.com/office/drawing/2014/main" val="549486060"/>
                    </a:ext>
                  </a:extLst>
                </a:gridCol>
              </a:tblGrid>
              <a:tr h="242548">
                <a:tc>
                  <a:txBody>
                    <a:bodyPr/>
                    <a:lstStyle/>
                    <a:p>
                      <a:r>
                        <a:rPr lang="nb-NO" dirty="0"/>
                        <a:t>Utdanning</a:t>
                      </a:r>
                    </a:p>
                  </a:txBody>
                  <a:tcPr/>
                </a:tc>
                <a:tc>
                  <a:txBody>
                    <a:bodyPr/>
                    <a:lstStyle/>
                    <a:p>
                      <a:pPr algn="ctr"/>
                      <a:r>
                        <a:rPr lang="nb-NO" dirty="0"/>
                        <a:t>Antall</a:t>
                      </a:r>
                    </a:p>
                  </a:txBody>
                  <a:tcPr/>
                </a:tc>
                <a:extLst>
                  <a:ext uri="{0D108BD9-81ED-4DB2-BD59-A6C34878D82A}">
                    <a16:rowId xmlns:a16="http://schemas.microsoft.com/office/drawing/2014/main" val="1471293716"/>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Sykepleie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83</a:t>
                      </a:r>
                    </a:p>
                  </a:txBody>
                  <a:tcPr marL="6350" marR="6350" marT="6350" marB="0" anchor="b"/>
                </a:tc>
                <a:extLst>
                  <a:ext uri="{0D108BD9-81ED-4DB2-BD59-A6C34878D82A}">
                    <a16:rowId xmlns:a16="http://schemas.microsoft.com/office/drawing/2014/main" val="921933917"/>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Økonomi og administrasjon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47</a:t>
                      </a:r>
                    </a:p>
                  </a:txBody>
                  <a:tcPr marL="6350" marR="6350" marT="6350" marB="0" anchor="b"/>
                </a:tc>
                <a:extLst>
                  <a:ext uri="{0D108BD9-81ED-4DB2-BD59-A6C34878D82A}">
                    <a16:rowId xmlns:a16="http://schemas.microsoft.com/office/drawing/2014/main" val="3852364015"/>
                  </a:ext>
                </a:extLst>
              </a:tr>
              <a:tr h="242548">
                <a:tc>
                  <a:txBody>
                    <a:bodyPr/>
                    <a:lstStyle/>
                    <a:p>
                      <a:pPr algn="l" fontAlgn="b">
                        <a:buNone/>
                      </a:pPr>
                      <a:r>
                        <a:rPr lang="nb-NO" sz="1200" b="0" i="0" u="none" strike="noStrike">
                          <a:solidFill>
                            <a:schemeClr val="tx1"/>
                          </a:solidFill>
                          <a:effectLst/>
                          <a:latin typeface="Verdana" panose="020B0604030504040204" pitchFamily="34" charset="0"/>
                        </a:rPr>
                        <a:t>Rettsvitenskap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45</a:t>
                      </a:r>
                    </a:p>
                  </a:txBody>
                  <a:tcPr marL="6350" marR="6350" marT="6350" marB="0" anchor="b"/>
                </a:tc>
                <a:extLst>
                  <a:ext uri="{0D108BD9-81ED-4DB2-BD59-A6C34878D82A}">
                    <a16:rowId xmlns:a16="http://schemas.microsoft.com/office/drawing/2014/main" val="2599207305"/>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Lektorutdanning for trinn 8-13 Master 5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38</a:t>
                      </a:r>
                    </a:p>
                  </a:txBody>
                  <a:tcPr marL="6350" marR="6350" marT="6350" marB="0" anchor="b"/>
                </a:tc>
                <a:extLst>
                  <a:ext uri="{0D108BD9-81ED-4DB2-BD59-A6C34878D82A}">
                    <a16:rowId xmlns:a16="http://schemas.microsoft.com/office/drawing/2014/main" val="45375099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Markedsføring og ledelse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38</a:t>
                      </a:r>
                    </a:p>
                  </a:txBody>
                  <a:tcPr marL="6350" marR="6350" marT="6350" marB="0" anchor="b"/>
                </a:tc>
                <a:extLst>
                  <a:ext uri="{0D108BD9-81ED-4DB2-BD59-A6C34878D82A}">
                    <a16:rowId xmlns:a16="http://schemas.microsoft.com/office/drawing/2014/main" val="1570641963"/>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Sosialt arbeid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34</a:t>
                      </a:r>
                    </a:p>
                  </a:txBody>
                  <a:tcPr marL="6350" marR="6350" marT="6350" marB="0" anchor="b"/>
                </a:tc>
                <a:extLst>
                  <a:ext uri="{0D108BD9-81ED-4DB2-BD59-A6C34878D82A}">
                    <a16:rowId xmlns:a16="http://schemas.microsoft.com/office/drawing/2014/main" val="3151380927"/>
                  </a:ext>
                </a:extLst>
              </a:tr>
              <a:tr h="242548">
                <a:tc>
                  <a:txBody>
                    <a:bodyPr/>
                    <a:lstStyle/>
                    <a:p>
                      <a:pPr algn="l" fontAlgn="b">
                        <a:buNone/>
                      </a:pPr>
                      <a:r>
                        <a:rPr lang="nb-NO" sz="1200" b="0" i="0" u="none" strike="noStrike">
                          <a:solidFill>
                            <a:schemeClr val="tx1"/>
                          </a:solidFill>
                          <a:effectLst/>
                          <a:latin typeface="Verdana" panose="020B0604030504040204" pitchFamily="34" charset="0"/>
                        </a:rPr>
                        <a:t>Grunnskolelærerutdanning for trinn 1-7 Master 5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30</a:t>
                      </a:r>
                    </a:p>
                  </a:txBody>
                  <a:tcPr marL="6350" marR="6350" marT="6350" marB="0" anchor="b"/>
                </a:tc>
                <a:extLst>
                  <a:ext uri="{0D108BD9-81ED-4DB2-BD59-A6C34878D82A}">
                    <a16:rowId xmlns:a16="http://schemas.microsoft.com/office/drawing/2014/main" val="856180971"/>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Statsvitenskap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30</a:t>
                      </a:r>
                    </a:p>
                  </a:txBody>
                  <a:tcPr marL="6350" marR="6350" marT="6350" marB="0" anchor="b"/>
                </a:tc>
                <a:extLst>
                  <a:ext uri="{0D108BD9-81ED-4DB2-BD59-A6C34878D82A}">
                    <a16:rowId xmlns:a16="http://schemas.microsoft.com/office/drawing/2014/main" val="27930286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Barnehagelærerutdanning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25</a:t>
                      </a:r>
                    </a:p>
                  </a:txBody>
                  <a:tcPr marL="6350" marR="6350" marT="6350" marB="0" anchor="b"/>
                </a:tc>
                <a:extLst>
                  <a:ext uri="{0D108BD9-81ED-4DB2-BD59-A6C34878D82A}">
                    <a16:rowId xmlns:a16="http://schemas.microsoft.com/office/drawing/2014/main" val="3706165064"/>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IT og informasjonssystemer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20</a:t>
                      </a:r>
                    </a:p>
                  </a:txBody>
                  <a:tcPr marL="6350" marR="6350" marT="6350" marB="0" anchor="b"/>
                </a:tc>
                <a:extLst>
                  <a:ext uri="{0D108BD9-81ED-4DB2-BD59-A6C34878D82A}">
                    <a16:rowId xmlns:a16="http://schemas.microsoft.com/office/drawing/2014/main" val="4240253932"/>
                  </a:ext>
                </a:extLst>
              </a:tr>
              <a:tr h="242548">
                <a:tc>
                  <a:txBody>
                    <a:bodyPr/>
                    <a:lstStyle/>
                    <a:p>
                      <a:pPr algn="l" fontAlgn="b">
                        <a:buNone/>
                      </a:pPr>
                      <a:r>
                        <a:rPr lang="nb-NO" sz="1200" b="0" i="0" u="none" strike="noStrike">
                          <a:solidFill>
                            <a:schemeClr val="tx1"/>
                          </a:solidFill>
                          <a:effectLst/>
                          <a:latin typeface="Verdana" panose="020B0604030504040204" pitchFamily="34" charset="0"/>
                        </a:rPr>
                        <a:t>Kommunikasjon,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20</a:t>
                      </a:r>
                    </a:p>
                  </a:txBody>
                  <a:tcPr marL="6350" marR="6350" marT="6350" marB="0" anchor="b"/>
                </a:tc>
                <a:extLst>
                  <a:ext uri="{0D108BD9-81ED-4DB2-BD59-A6C34878D82A}">
                    <a16:rowId xmlns:a16="http://schemas.microsoft.com/office/drawing/2014/main" val="3831539492"/>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Økonomi og administrasjon – siviløkonom Master 5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19</a:t>
                      </a:r>
                    </a:p>
                  </a:txBody>
                  <a:tcPr marL="6350" marR="6350" marT="6350" marB="0" anchor="b"/>
                </a:tc>
                <a:extLst>
                  <a:ext uri="{0D108BD9-81ED-4DB2-BD59-A6C34878D82A}">
                    <a16:rowId xmlns:a16="http://schemas.microsoft.com/office/drawing/2014/main" val="3123469134"/>
                  </a:ext>
                </a:extLst>
              </a:tr>
              <a:tr h="242548">
                <a:tc>
                  <a:txBody>
                    <a:bodyPr/>
                    <a:lstStyle/>
                    <a:p>
                      <a:pPr algn="l" fontAlgn="b">
                        <a:buNone/>
                      </a:pPr>
                      <a:r>
                        <a:rPr lang="nb-NO" sz="1200" b="0" i="0" u="none" strike="noStrike">
                          <a:solidFill>
                            <a:schemeClr val="tx1"/>
                          </a:solidFill>
                          <a:effectLst/>
                          <a:latin typeface="Verdana" panose="020B0604030504040204" pitchFamily="34" charset="0"/>
                        </a:rPr>
                        <a:t>Globale utviklingsstudier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18</a:t>
                      </a:r>
                    </a:p>
                  </a:txBody>
                  <a:tcPr marL="6350" marR="6350" marT="6350" marB="0" anchor="b"/>
                </a:tc>
                <a:extLst>
                  <a:ext uri="{0D108BD9-81ED-4DB2-BD59-A6C34878D82A}">
                    <a16:rowId xmlns:a16="http://schemas.microsoft.com/office/drawing/2014/main" val="649046859"/>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Grunnskolelærerutdanning for trinn 5-10 Master 5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18</a:t>
                      </a:r>
                    </a:p>
                  </a:txBody>
                  <a:tcPr marL="6350" marR="6350" marT="6350" marB="0" anchor="b"/>
                </a:tc>
                <a:extLst>
                  <a:ext uri="{0D108BD9-81ED-4DB2-BD59-A6C34878D82A}">
                    <a16:rowId xmlns:a16="http://schemas.microsoft.com/office/drawing/2014/main" val="3955141343"/>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Sosiologi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16</a:t>
                      </a:r>
                    </a:p>
                  </a:txBody>
                  <a:tcPr marL="6350" marR="6350" marT="6350" marB="0" anchor="b"/>
                </a:tc>
                <a:extLst>
                  <a:ext uri="{0D108BD9-81ED-4DB2-BD59-A6C34878D82A}">
                    <a16:rowId xmlns:a16="http://schemas.microsoft.com/office/drawing/2014/main" val="3595408166"/>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Statsvitenskap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15</a:t>
                      </a:r>
                    </a:p>
                  </a:txBody>
                  <a:tcPr marL="6350" marR="6350" marT="6350" marB="0" anchor="b"/>
                </a:tc>
                <a:extLst>
                  <a:ext uri="{0D108BD9-81ED-4DB2-BD59-A6C34878D82A}">
                    <a16:rowId xmlns:a16="http://schemas.microsoft.com/office/drawing/2014/main" val="1442331086"/>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Bioingeniør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14</a:t>
                      </a:r>
                    </a:p>
                  </a:txBody>
                  <a:tcPr marL="6350" marR="6350" marT="6350" marB="0" anchor="b"/>
                </a:tc>
                <a:extLst>
                  <a:ext uri="{0D108BD9-81ED-4DB2-BD59-A6C34878D82A}">
                    <a16:rowId xmlns:a16="http://schemas.microsoft.com/office/drawing/2014/main" val="3132177422"/>
                  </a:ext>
                </a:extLst>
              </a:tr>
              <a:tr h="242548">
                <a:tc>
                  <a:txBody>
                    <a:bodyPr/>
                    <a:lstStyle/>
                    <a:p>
                      <a:pPr algn="l" fontAlgn="b">
                        <a:buNone/>
                      </a:pPr>
                      <a:r>
                        <a:rPr lang="nb-NO" sz="1200" b="0" i="0" u="none" strike="noStrike" dirty="0">
                          <a:solidFill>
                            <a:schemeClr val="tx1"/>
                          </a:solidFill>
                          <a:effectLst/>
                          <a:latin typeface="Verdana" panose="020B0604030504040204" pitchFamily="34" charset="0"/>
                        </a:rPr>
                        <a:t>Barnevern Master 5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13</a:t>
                      </a:r>
                    </a:p>
                  </a:txBody>
                  <a:tcPr marL="6350" marR="6350" marT="6350" marB="0" anchor="b"/>
                </a:tc>
                <a:extLst>
                  <a:ext uri="{0D108BD9-81ED-4DB2-BD59-A6C34878D82A}">
                    <a16:rowId xmlns:a16="http://schemas.microsoft.com/office/drawing/2014/main" val="3133473118"/>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Kristiansand - Hva studerer du?</a:t>
            </a:r>
          </a:p>
        </p:txBody>
      </p:sp>
      <p:sp>
        <p:nvSpPr>
          <p:cNvPr id="5" name="Plassholder for lysbildenummer 3"/>
          <p:cNvSpPr txBox="1">
            <a:spLocks/>
          </p:cNvSpPr>
          <p:nvPr/>
        </p:nvSpPr>
        <p:spPr>
          <a:xfrm>
            <a:off x="8760296" y="5811843"/>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791</a:t>
            </a:r>
          </a:p>
        </p:txBody>
      </p:sp>
      <p:graphicFrame>
        <p:nvGraphicFramePr>
          <p:cNvPr id="8" name="Tabell 6">
            <a:extLst>
              <a:ext uri="{FF2B5EF4-FFF2-40B4-BE49-F238E27FC236}">
                <a16:creationId xmlns:a16="http://schemas.microsoft.com/office/drawing/2014/main" id="{C47B2E8F-6537-39B5-7ED5-4CCC4F2F4808}"/>
              </a:ext>
            </a:extLst>
          </p:cNvPr>
          <p:cNvGraphicFramePr>
            <a:graphicFrameLocks noGrp="1"/>
          </p:cNvGraphicFramePr>
          <p:nvPr>
            <p:ph idx="1"/>
          </p:nvPr>
        </p:nvGraphicFramePr>
        <p:xfrm>
          <a:off x="1703512" y="1412875"/>
          <a:ext cx="6696744" cy="4731624"/>
        </p:xfrm>
        <a:graphic>
          <a:graphicData uri="http://schemas.openxmlformats.org/drawingml/2006/table">
            <a:tbl>
              <a:tblPr firstRow="1" bandRow="1">
                <a:tableStyleId>{5C22544A-7EE6-4342-B048-85BDC9FD1C3A}</a:tableStyleId>
              </a:tblPr>
              <a:tblGrid>
                <a:gridCol w="4824536">
                  <a:extLst>
                    <a:ext uri="{9D8B030D-6E8A-4147-A177-3AD203B41FA5}">
                      <a16:colId xmlns:a16="http://schemas.microsoft.com/office/drawing/2014/main" val="1341922154"/>
                    </a:ext>
                  </a:extLst>
                </a:gridCol>
                <a:gridCol w="1872208">
                  <a:extLst>
                    <a:ext uri="{9D8B030D-6E8A-4147-A177-3AD203B41FA5}">
                      <a16:colId xmlns:a16="http://schemas.microsoft.com/office/drawing/2014/main" val="549486060"/>
                    </a:ext>
                  </a:extLst>
                </a:gridCol>
              </a:tblGrid>
              <a:tr h="242548">
                <a:tc>
                  <a:txBody>
                    <a:bodyPr/>
                    <a:lstStyle/>
                    <a:p>
                      <a:r>
                        <a:rPr lang="nb-NO" dirty="0"/>
                        <a:t>Utdanning</a:t>
                      </a:r>
                    </a:p>
                  </a:txBody>
                  <a:tcPr/>
                </a:tc>
                <a:tc>
                  <a:txBody>
                    <a:bodyPr/>
                    <a:lstStyle/>
                    <a:p>
                      <a:pPr algn="ctr"/>
                      <a:r>
                        <a:rPr lang="nb-NO" dirty="0"/>
                        <a:t>Antall</a:t>
                      </a:r>
                    </a:p>
                  </a:txBody>
                  <a:tcPr/>
                </a:tc>
                <a:extLst>
                  <a:ext uri="{0D108BD9-81ED-4DB2-BD59-A6C34878D82A}">
                    <a16:rowId xmlns:a16="http://schemas.microsoft.com/office/drawing/2014/main" val="1471293716"/>
                  </a:ext>
                </a:extLst>
              </a:tr>
              <a:tr h="242548">
                <a:tc>
                  <a:txBody>
                    <a:bodyPr/>
                    <a:lstStyle/>
                    <a:p>
                      <a:pPr algn="l" fontAlgn="b">
                        <a:buNone/>
                      </a:pPr>
                      <a:r>
                        <a:rPr lang="nn-NO" sz="1200" b="0" i="0" u="none" strike="noStrike">
                          <a:solidFill>
                            <a:schemeClr val="tx1"/>
                          </a:solidFill>
                          <a:effectLst/>
                          <a:latin typeface="Verdana" panose="020B0604030504040204" pitchFamily="34" charset="0"/>
                        </a:rPr>
                        <a:t>Film, litteratur og teater,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13</a:t>
                      </a:r>
                    </a:p>
                  </a:txBody>
                  <a:tcPr marL="6350" marR="6350" marT="6350" marB="0" anchor="b"/>
                </a:tc>
                <a:extLst>
                  <a:ext uri="{0D108BD9-81ED-4DB2-BD59-A6C34878D82A}">
                    <a16:rowId xmlns:a16="http://schemas.microsoft.com/office/drawing/2014/main" val="921933917"/>
                  </a:ext>
                </a:extLst>
              </a:tr>
              <a:tr h="242548">
                <a:tc>
                  <a:txBody>
                    <a:bodyPr/>
                    <a:lstStyle/>
                    <a:p>
                      <a:pPr algn="l" fontAlgn="b">
                        <a:buNone/>
                      </a:pPr>
                      <a:r>
                        <a:rPr lang="nb-NO" sz="1200" b="0" i="0" u="none" strike="noStrike">
                          <a:solidFill>
                            <a:schemeClr val="tx1"/>
                          </a:solidFill>
                          <a:effectLst/>
                          <a:latin typeface="Verdana" panose="020B0604030504040204" pitchFamily="34" charset="0"/>
                        </a:rPr>
                        <a:t>Utøvende musikk - rytmisk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13</a:t>
                      </a:r>
                    </a:p>
                  </a:txBody>
                  <a:tcPr marL="6350" marR="6350" marT="6350" marB="0" anchor="b"/>
                </a:tc>
                <a:extLst>
                  <a:ext uri="{0D108BD9-81ED-4DB2-BD59-A6C34878D82A}">
                    <a16:rowId xmlns:a16="http://schemas.microsoft.com/office/drawing/2014/main" val="3852364015"/>
                  </a:ext>
                </a:extLst>
              </a:tr>
              <a:tr h="242548">
                <a:tc>
                  <a:txBody>
                    <a:bodyPr/>
                    <a:lstStyle/>
                    <a:p>
                      <a:pPr algn="l" fontAlgn="b">
                        <a:buNone/>
                      </a:pPr>
                      <a:r>
                        <a:rPr lang="nb-NO" sz="1200" b="0" i="0" u="none" strike="noStrike">
                          <a:solidFill>
                            <a:schemeClr val="tx1"/>
                          </a:solidFill>
                          <a:effectLst/>
                          <a:latin typeface="Verdana" panose="020B0604030504040204" pitchFamily="34" charset="0"/>
                        </a:rPr>
                        <a:t>Engelsk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12</a:t>
                      </a:r>
                    </a:p>
                  </a:txBody>
                  <a:tcPr marL="6350" marR="6350" marT="6350" marB="0" anchor="b"/>
                </a:tc>
                <a:extLst>
                  <a:ext uri="{0D108BD9-81ED-4DB2-BD59-A6C34878D82A}">
                    <a16:rowId xmlns:a16="http://schemas.microsoft.com/office/drawing/2014/main" val="2599207305"/>
                  </a:ext>
                </a:extLst>
              </a:tr>
              <a:tr h="242548">
                <a:tc>
                  <a:txBody>
                    <a:bodyPr/>
                    <a:lstStyle/>
                    <a:p>
                      <a:pPr algn="l" fontAlgn="b">
                        <a:buNone/>
                      </a:pPr>
                      <a:r>
                        <a:rPr lang="nb-NO" sz="1200" b="0" i="0" u="none" strike="noStrike">
                          <a:solidFill>
                            <a:schemeClr val="tx1"/>
                          </a:solidFill>
                          <a:effectLst/>
                          <a:latin typeface="Verdana" panose="020B0604030504040204" pitchFamily="34" charset="0"/>
                        </a:rPr>
                        <a:t>Folkehelsearbeid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12</a:t>
                      </a:r>
                    </a:p>
                  </a:txBody>
                  <a:tcPr marL="6350" marR="6350" marT="6350" marB="0" anchor="b"/>
                </a:tc>
                <a:extLst>
                  <a:ext uri="{0D108BD9-81ED-4DB2-BD59-A6C34878D82A}">
                    <a16:rowId xmlns:a16="http://schemas.microsoft.com/office/drawing/2014/main" val="45375099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Samfunnsplanlegging og kommunikasjon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12</a:t>
                      </a:r>
                    </a:p>
                  </a:txBody>
                  <a:tcPr marL="6350" marR="6350" marT="6350" marB="0" anchor="b"/>
                </a:tc>
                <a:extLst>
                  <a:ext uri="{0D108BD9-81ED-4DB2-BD59-A6C34878D82A}">
                    <a16:rowId xmlns:a16="http://schemas.microsoft.com/office/drawing/2014/main" val="1570641963"/>
                  </a:ext>
                </a:extLst>
              </a:tr>
              <a:tr h="242548">
                <a:tc>
                  <a:txBody>
                    <a:bodyPr/>
                    <a:lstStyle/>
                    <a:p>
                      <a:pPr algn="l" fontAlgn="b">
                        <a:buNone/>
                      </a:pPr>
                      <a:r>
                        <a:rPr lang="nb-NO" sz="1200" b="0" i="0" u="none" strike="noStrike">
                          <a:solidFill>
                            <a:schemeClr val="tx1"/>
                          </a:solidFill>
                          <a:effectLst/>
                          <a:latin typeface="Verdana" panose="020B0604030504040204" pitchFamily="34" charset="0"/>
                        </a:rPr>
                        <a:t>Sosiologi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12</a:t>
                      </a:r>
                    </a:p>
                  </a:txBody>
                  <a:tcPr marL="6350" marR="6350" marT="6350" marB="0" anchor="b"/>
                </a:tc>
                <a:extLst>
                  <a:ext uri="{0D108BD9-81ED-4DB2-BD59-A6C34878D82A}">
                    <a16:rowId xmlns:a16="http://schemas.microsoft.com/office/drawing/2014/main" val="3151380927"/>
                  </a:ext>
                </a:extLst>
              </a:tr>
              <a:tr h="242548">
                <a:tc>
                  <a:txBody>
                    <a:bodyPr/>
                    <a:lstStyle/>
                    <a:p>
                      <a:pPr algn="l" fontAlgn="b">
                        <a:buNone/>
                      </a:pPr>
                      <a:r>
                        <a:rPr lang="nb-NO" sz="1200" b="0" i="0" u="none" strike="noStrike">
                          <a:solidFill>
                            <a:schemeClr val="tx1"/>
                          </a:solidFill>
                          <a:effectLst/>
                          <a:latin typeface="Verdana" panose="020B0604030504040204" pitchFamily="34" charset="0"/>
                        </a:rPr>
                        <a:t>Samfunnsrettet ernæring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11</a:t>
                      </a:r>
                    </a:p>
                  </a:txBody>
                  <a:tcPr marL="6350" marR="6350" marT="6350" marB="0" anchor="b"/>
                </a:tc>
                <a:extLst>
                  <a:ext uri="{0D108BD9-81ED-4DB2-BD59-A6C34878D82A}">
                    <a16:rowId xmlns:a16="http://schemas.microsoft.com/office/drawing/2014/main" val="856180971"/>
                  </a:ext>
                </a:extLst>
              </a:tr>
              <a:tr h="242548">
                <a:tc>
                  <a:txBody>
                    <a:bodyPr/>
                    <a:lstStyle/>
                    <a:p>
                      <a:pPr algn="l" fontAlgn="b">
                        <a:buNone/>
                      </a:pPr>
                      <a:r>
                        <a:rPr lang="nn-NO" sz="1200" b="0" i="0" u="none" strike="noStrike">
                          <a:solidFill>
                            <a:schemeClr val="tx1"/>
                          </a:solidFill>
                          <a:effectLst/>
                          <a:latin typeface="Verdana" panose="020B0604030504040204" pitchFamily="34" charset="0"/>
                        </a:rPr>
                        <a:t>Visuell kunst og formidling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11</a:t>
                      </a:r>
                    </a:p>
                  </a:txBody>
                  <a:tcPr marL="6350" marR="6350" marT="6350" marB="0" anchor="b"/>
                </a:tc>
                <a:extLst>
                  <a:ext uri="{0D108BD9-81ED-4DB2-BD59-A6C34878D82A}">
                    <a16:rowId xmlns:a16="http://schemas.microsoft.com/office/drawing/2014/main" val="27930286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Musikk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10</a:t>
                      </a:r>
                    </a:p>
                  </a:txBody>
                  <a:tcPr marL="6350" marR="6350" marT="6350" marB="0" anchor="b"/>
                </a:tc>
                <a:extLst>
                  <a:ext uri="{0D108BD9-81ED-4DB2-BD59-A6C34878D82A}">
                    <a16:rowId xmlns:a16="http://schemas.microsoft.com/office/drawing/2014/main" val="3706165064"/>
                  </a:ext>
                </a:extLst>
              </a:tr>
              <a:tr h="242548">
                <a:tc>
                  <a:txBody>
                    <a:bodyPr/>
                    <a:lstStyle/>
                    <a:p>
                      <a:pPr algn="l" fontAlgn="b">
                        <a:buNone/>
                      </a:pPr>
                      <a:r>
                        <a:rPr lang="nb-NO" sz="1200" b="0" i="0" u="none" strike="noStrike">
                          <a:solidFill>
                            <a:schemeClr val="tx1"/>
                          </a:solidFill>
                          <a:effectLst/>
                          <a:latin typeface="Verdana" panose="020B0604030504040204" pitchFamily="34" charset="0"/>
                        </a:rPr>
                        <a:t>Arbeidsplassbasert barnehagelærerutdanning Bachelor 4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9</a:t>
                      </a:r>
                    </a:p>
                  </a:txBody>
                  <a:tcPr marL="6350" marR="6350" marT="6350" marB="0" anchor="b"/>
                </a:tc>
                <a:extLst>
                  <a:ext uri="{0D108BD9-81ED-4DB2-BD59-A6C34878D82A}">
                    <a16:rowId xmlns:a16="http://schemas.microsoft.com/office/drawing/2014/main" val="4240253932"/>
                  </a:ext>
                </a:extLst>
              </a:tr>
              <a:tr h="242548">
                <a:tc>
                  <a:txBody>
                    <a:bodyPr/>
                    <a:lstStyle/>
                    <a:p>
                      <a:pPr algn="l" fontAlgn="b">
                        <a:buNone/>
                      </a:pPr>
                      <a:r>
                        <a:rPr lang="nb-NO" sz="1200" b="0" i="0" u="none" strike="noStrike">
                          <a:solidFill>
                            <a:schemeClr val="tx1"/>
                          </a:solidFill>
                          <a:effectLst/>
                          <a:latin typeface="Verdana" panose="020B0604030504040204" pitchFamily="34" charset="0"/>
                        </a:rPr>
                        <a:t>Kommunikasjon,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9</a:t>
                      </a:r>
                    </a:p>
                  </a:txBody>
                  <a:tcPr marL="6350" marR="6350" marT="6350" marB="0" anchor="b"/>
                </a:tc>
                <a:extLst>
                  <a:ext uri="{0D108BD9-81ED-4DB2-BD59-A6C34878D82A}">
                    <a16:rowId xmlns:a16="http://schemas.microsoft.com/office/drawing/2014/main" val="3831539492"/>
                  </a:ext>
                </a:extLst>
              </a:tr>
              <a:tr h="242548">
                <a:tc>
                  <a:txBody>
                    <a:bodyPr/>
                    <a:lstStyle/>
                    <a:p>
                      <a:pPr algn="l" fontAlgn="b">
                        <a:buNone/>
                      </a:pPr>
                      <a:r>
                        <a:rPr lang="nb-NO" sz="1200" b="0" i="0" u="none" strike="noStrike">
                          <a:solidFill>
                            <a:schemeClr val="tx1"/>
                          </a:solidFill>
                          <a:effectLst/>
                          <a:latin typeface="Verdana" panose="020B0604030504040204" pitchFamily="34" charset="0"/>
                        </a:rPr>
                        <a:t>Filosofi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8</a:t>
                      </a:r>
                    </a:p>
                  </a:txBody>
                  <a:tcPr marL="6350" marR="6350" marT="6350" marB="0" anchor="b"/>
                </a:tc>
                <a:extLst>
                  <a:ext uri="{0D108BD9-81ED-4DB2-BD59-A6C34878D82A}">
                    <a16:rowId xmlns:a16="http://schemas.microsoft.com/office/drawing/2014/main" val="3123469134"/>
                  </a:ext>
                </a:extLst>
              </a:tr>
              <a:tr h="242548">
                <a:tc>
                  <a:txBody>
                    <a:bodyPr/>
                    <a:lstStyle/>
                    <a:p>
                      <a:pPr algn="l" fontAlgn="b">
                        <a:buNone/>
                      </a:pPr>
                      <a:r>
                        <a:rPr lang="nn-NO" sz="1200" b="0" i="0" u="none" strike="noStrike">
                          <a:solidFill>
                            <a:schemeClr val="tx1"/>
                          </a:solidFill>
                          <a:effectLst/>
                          <a:latin typeface="Verdana" panose="020B0604030504040204" pitchFamily="34" charset="0"/>
                        </a:rPr>
                        <a:t>Globale utviklingsstudier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8</a:t>
                      </a:r>
                    </a:p>
                  </a:txBody>
                  <a:tcPr marL="6350" marR="6350" marT="6350" marB="0" anchor="b"/>
                </a:tc>
                <a:extLst>
                  <a:ext uri="{0D108BD9-81ED-4DB2-BD59-A6C34878D82A}">
                    <a16:rowId xmlns:a16="http://schemas.microsoft.com/office/drawing/2014/main" val="64904685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Pedagogikk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8</a:t>
                      </a:r>
                    </a:p>
                  </a:txBody>
                  <a:tcPr marL="6350" marR="6350" marT="6350" marB="0" anchor="b"/>
                </a:tc>
                <a:extLst>
                  <a:ext uri="{0D108BD9-81ED-4DB2-BD59-A6C34878D82A}">
                    <a16:rowId xmlns:a16="http://schemas.microsoft.com/office/drawing/2014/main" val="3955141343"/>
                  </a:ext>
                </a:extLst>
              </a:tr>
              <a:tr h="242548">
                <a:tc>
                  <a:txBody>
                    <a:bodyPr/>
                    <a:lstStyle/>
                    <a:p>
                      <a:pPr algn="l" fontAlgn="b">
                        <a:buNone/>
                      </a:pPr>
                      <a:r>
                        <a:rPr lang="nb-NO" sz="1200" b="0" i="0" u="none" strike="noStrike">
                          <a:solidFill>
                            <a:schemeClr val="tx1"/>
                          </a:solidFill>
                          <a:effectLst/>
                          <a:latin typeface="Verdana" panose="020B0604030504040204" pitchFamily="34" charset="0"/>
                        </a:rPr>
                        <a:t>Pedagogikk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8</a:t>
                      </a:r>
                    </a:p>
                  </a:txBody>
                  <a:tcPr marL="6350" marR="6350" marT="6350" marB="0" anchor="b"/>
                </a:tc>
                <a:extLst>
                  <a:ext uri="{0D108BD9-81ED-4DB2-BD59-A6C34878D82A}">
                    <a16:rowId xmlns:a16="http://schemas.microsoft.com/office/drawing/2014/main" val="3595408166"/>
                  </a:ext>
                </a:extLst>
              </a:tr>
              <a:tr h="242548">
                <a:tc>
                  <a:txBody>
                    <a:bodyPr/>
                    <a:lstStyle/>
                    <a:p>
                      <a:pPr algn="l" fontAlgn="b">
                        <a:buNone/>
                      </a:pPr>
                      <a:r>
                        <a:rPr lang="nb-NO" sz="1200" b="0" i="0" u="none" strike="noStrike">
                          <a:solidFill>
                            <a:schemeClr val="tx1"/>
                          </a:solidFill>
                          <a:effectLst/>
                          <a:latin typeface="Verdana" panose="020B0604030504040204" pitchFamily="34" charset="0"/>
                        </a:rPr>
                        <a:t>IT og informasjonssystemer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7</a:t>
                      </a:r>
                    </a:p>
                  </a:txBody>
                  <a:tcPr marL="6350" marR="6350" marT="6350" marB="0" anchor="b"/>
                </a:tc>
                <a:extLst>
                  <a:ext uri="{0D108BD9-81ED-4DB2-BD59-A6C34878D82A}">
                    <a16:rowId xmlns:a16="http://schemas.microsoft.com/office/drawing/2014/main" val="1442331086"/>
                  </a:ext>
                </a:extLst>
              </a:tr>
              <a:tr h="242548">
                <a:tc>
                  <a:txBody>
                    <a:bodyPr/>
                    <a:lstStyle/>
                    <a:p>
                      <a:pPr algn="l" fontAlgn="b">
                        <a:buNone/>
                      </a:pPr>
                      <a:r>
                        <a:rPr lang="nb-NO" sz="1200" b="0" i="0" u="none" strike="noStrike">
                          <a:solidFill>
                            <a:schemeClr val="tx1"/>
                          </a:solidFill>
                          <a:effectLst/>
                          <a:latin typeface="Verdana" panose="020B0604030504040204" pitchFamily="34" charset="0"/>
                        </a:rPr>
                        <a:t>Samfunnsrettet ernæringsarbeid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7</a:t>
                      </a:r>
                    </a:p>
                  </a:txBody>
                  <a:tcPr marL="6350" marR="6350" marT="6350" marB="0" anchor="b"/>
                </a:tc>
                <a:extLst>
                  <a:ext uri="{0D108BD9-81ED-4DB2-BD59-A6C34878D82A}">
                    <a16:rowId xmlns:a16="http://schemas.microsoft.com/office/drawing/2014/main" val="3132177422"/>
                  </a:ext>
                </a:extLst>
              </a:tr>
              <a:tr h="242548">
                <a:tc>
                  <a:txBody>
                    <a:bodyPr/>
                    <a:lstStyle/>
                    <a:p>
                      <a:pPr algn="l" fontAlgn="b">
                        <a:buNone/>
                      </a:pPr>
                      <a:r>
                        <a:rPr lang="nb-NO" sz="1200" b="0" i="0" u="none" strike="noStrike">
                          <a:solidFill>
                            <a:schemeClr val="tx1"/>
                          </a:solidFill>
                          <a:effectLst/>
                          <a:latin typeface="Verdana" panose="020B0604030504040204" pitchFamily="34" charset="0"/>
                        </a:rPr>
                        <a:t>Spesialpedagogikk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7</a:t>
                      </a:r>
                    </a:p>
                  </a:txBody>
                  <a:tcPr marL="6350" marR="6350" marT="6350" marB="0" anchor="b"/>
                </a:tc>
                <a:extLst>
                  <a:ext uri="{0D108BD9-81ED-4DB2-BD59-A6C34878D82A}">
                    <a16:rowId xmlns:a16="http://schemas.microsoft.com/office/drawing/2014/main" val="313347311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Kristiansand - Hva studerer du?</a:t>
            </a:r>
          </a:p>
        </p:txBody>
      </p:sp>
      <p:sp>
        <p:nvSpPr>
          <p:cNvPr id="5" name="Plassholder for lysbildenummer 3"/>
          <p:cNvSpPr txBox="1">
            <a:spLocks/>
          </p:cNvSpPr>
          <p:nvPr/>
        </p:nvSpPr>
        <p:spPr>
          <a:xfrm>
            <a:off x="8760296" y="5783277"/>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791</a:t>
            </a:r>
          </a:p>
        </p:txBody>
      </p:sp>
      <p:graphicFrame>
        <p:nvGraphicFramePr>
          <p:cNvPr id="8" name="Tabell 6">
            <a:extLst>
              <a:ext uri="{FF2B5EF4-FFF2-40B4-BE49-F238E27FC236}">
                <a16:creationId xmlns:a16="http://schemas.microsoft.com/office/drawing/2014/main" id="{C47B2E8F-6537-39B5-7ED5-4CCC4F2F4808}"/>
              </a:ext>
            </a:extLst>
          </p:cNvPr>
          <p:cNvGraphicFramePr>
            <a:graphicFrameLocks noGrp="1"/>
          </p:cNvGraphicFramePr>
          <p:nvPr>
            <p:ph idx="1"/>
          </p:nvPr>
        </p:nvGraphicFramePr>
        <p:xfrm>
          <a:off x="1703512" y="1384309"/>
          <a:ext cx="6732240" cy="4731624"/>
        </p:xfrm>
        <a:graphic>
          <a:graphicData uri="http://schemas.openxmlformats.org/drawingml/2006/table">
            <a:tbl>
              <a:tblPr firstRow="1" bandRow="1">
                <a:tableStyleId>{5C22544A-7EE6-4342-B048-85BDC9FD1C3A}</a:tableStyleId>
              </a:tblPr>
              <a:tblGrid>
                <a:gridCol w="5040684">
                  <a:extLst>
                    <a:ext uri="{9D8B030D-6E8A-4147-A177-3AD203B41FA5}">
                      <a16:colId xmlns:a16="http://schemas.microsoft.com/office/drawing/2014/main" val="1341922154"/>
                    </a:ext>
                  </a:extLst>
                </a:gridCol>
                <a:gridCol w="1691556">
                  <a:extLst>
                    <a:ext uri="{9D8B030D-6E8A-4147-A177-3AD203B41FA5}">
                      <a16:colId xmlns:a16="http://schemas.microsoft.com/office/drawing/2014/main" val="549486060"/>
                    </a:ext>
                  </a:extLst>
                </a:gridCol>
              </a:tblGrid>
              <a:tr h="242548">
                <a:tc>
                  <a:txBody>
                    <a:bodyPr/>
                    <a:lstStyle/>
                    <a:p>
                      <a:r>
                        <a:rPr lang="nb-NO" dirty="0"/>
                        <a:t>Utdanning</a:t>
                      </a:r>
                    </a:p>
                  </a:txBody>
                  <a:tcPr/>
                </a:tc>
                <a:tc>
                  <a:txBody>
                    <a:bodyPr/>
                    <a:lstStyle/>
                    <a:p>
                      <a:pPr algn="ctr"/>
                      <a:r>
                        <a:rPr lang="nb-NO" dirty="0"/>
                        <a:t>Antall</a:t>
                      </a:r>
                    </a:p>
                  </a:txBody>
                  <a:tcPr/>
                </a:tc>
                <a:extLst>
                  <a:ext uri="{0D108BD9-81ED-4DB2-BD59-A6C34878D82A}">
                    <a16:rowId xmlns:a16="http://schemas.microsoft.com/office/drawing/2014/main" val="1471293716"/>
                  </a:ext>
                </a:extLst>
              </a:tr>
              <a:tr h="242548">
                <a:tc>
                  <a:txBody>
                    <a:bodyPr/>
                    <a:lstStyle/>
                    <a:p>
                      <a:pPr algn="l" fontAlgn="b">
                        <a:buNone/>
                      </a:pPr>
                      <a:r>
                        <a:rPr lang="nb-NO" sz="1200" b="0" i="0" u="none" strike="noStrike">
                          <a:solidFill>
                            <a:schemeClr val="tx1"/>
                          </a:solidFill>
                          <a:effectLst/>
                          <a:latin typeface="Verdana" panose="020B0604030504040204" pitchFamily="34" charset="0"/>
                        </a:rPr>
                        <a:t>Anvendt filosofi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6</a:t>
                      </a:r>
                    </a:p>
                  </a:txBody>
                  <a:tcPr marL="6350" marR="6350" marT="6350" marB="0" anchor="b"/>
                </a:tc>
                <a:extLst>
                  <a:ext uri="{0D108BD9-81ED-4DB2-BD59-A6C34878D82A}">
                    <a16:rowId xmlns:a16="http://schemas.microsoft.com/office/drawing/2014/main" val="921933917"/>
                  </a:ext>
                </a:extLst>
              </a:tr>
              <a:tr h="242548">
                <a:tc>
                  <a:txBody>
                    <a:bodyPr/>
                    <a:lstStyle/>
                    <a:p>
                      <a:pPr algn="l" fontAlgn="b">
                        <a:buNone/>
                      </a:pPr>
                      <a:r>
                        <a:rPr lang="nb-NO" sz="1200" b="0" i="0" u="none" strike="noStrike">
                          <a:solidFill>
                            <a:schemeClr val="tx1"/>
                          </a:solidFill>
                          <a:effectLst/>
                          <a:latin typeface="Verdana" panose="020B0604030504040204" pitchFamily="34" charset="0"/>
                        </a:rPr>
                        <a:t>Engelsk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6</a:t>
                      </a:r>
                    </a:p>
                  </a:txBody>
                  <a:tcPr marL="6350" marR="6350" marT="6350" marB="0" anchor="b"/>
                </a:tc>
                <a:extLst>
                  <a:ext uri="{0D108BD9-81ED-4DB2-BD59-A6C34878D82A}">
                    <a16:rowId xmlns:a16="http://schemas.microsoft.com/office/drawing/2014/main" val="3852364015"/>
                  </a:ext>
                </a:extLst>
              </a:tr>
              <a:tr h="242548">
                <a:tc>
                  <a:txBody>
                    <a:bodyPr/>
                    <a:lstStyle/>
                    <a:p>
                      <a:pPr algn="l" fontAlgn="b">
                        <a:buNone/>
                      </a:pPr>
                      <a:r>
                        <a:rPr lang="nn-NO" sz="1200" b="0" i="0" u="none" strike="noStrike">
                          <a:solidFill>
                            <a:schemeClr val="tx1"/>
                          </a:solidFill>
                          <a:effectLst/>
                          <a:latin typeface="Verdana" panose="020B0604030504040204" pitchFamily="34" charset="0"/>
                        </a:rPr>
                        <a:t>HR i norsk arbeidsliv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6</a:t>
                      </a:r>
                    </a:p>
                  </a:txBody>
                  <a:tcPr marL="6350" marR="6350" marT="6350" marB="0" anchor="b"/>
                </a:tc>
                <a:extLst>
                  <a:ext uri="{0D108BD9-81ED-4DB2-BD59-A6C34878D82A}">
                    <a16:rowId xmlns:a16="http://schemas.microsoft.com/office/drawing/2014/main" val="2599207305"/>
                  </a:ext>
                </a:extLst>
              </a:tr>
              <a:tr h="242548">
                <a:tc>
                  <a:txBody>
                    <a:bodyPr/>
                    <a:lstStyle/>
                    <a:p>
                      <a:pPr algn="l" fontAlgn="b">
                        <a:buNone/>
                      </a:pPr>
                      <a:r>
                        <a:rPr lang="nb-NO" sz="1200" b="0" i="0" u="none" strike="noStrike">
                          <a:solidFill>
                            <a:schemeClr val="tx1"/>
                          </a:solidFill>
                          <a:effectLst/>
                          <a:latin typeface="Verdana" panose="020B0604030504040204" pitchFamily="34" charset="0"/>
                        </a:rPr>
                        <a:t>Historie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6</a:t>
                      </a:r>
                    </a:p>
                  </a:txBody>
                  <a:tcPr marL="6350" marR="6350" marT="6350" marB="0" anchor="b"/>
                </a:tc>
                <a:extLst>
                  <a:ext uri="{0D108BD9-81ED-4DB2-BD59-A6C34878D82A}">
                    <a16:rowId xmlns:a16="http://schemas.microsoft.com/office/drawing/2014/main" val="45375099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Idrett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6</a:t>
                      </a:r>
                    </a:p>
                  </a:txBody>
                  <a:tcPr marL="6350" marR="6350" marT="6350" marB="0" anchor="b"/>
                </a:tc>
                <a:extLst>
                  <a:ext uri="{0D108BD9-81ED-4DB2-BD59-A6C34878D82A}">
                    <a16:rowId xmlns:a16="http://schemas.microsoft.com/office/drawing/2014/main" val="1570641963"/>
                  </a:ext>
                </a:extLst>
              </a:tr>
              <a:tr h="242548">
                <a:tc>
                  <a:txBody>
                    <a:bodyPr/>
                    <a:lstStyle/>
                    <a:p>
                      <a:pPr algn="l" fontAlgn="b">
                        <a:buNone/>
                      </a:pPr>
                      <a:r>
                        <a:rPr lang="nb-NO" sz="1200" b="0" i="0" u="none" strike="noStrike">
                          <a:solidFill>
                            <a:schemeClr val="tx1"/>
                          </a:solidFill>
                          <a:effectLst/>
                          <a:latin typeface="Verdana" panose="020B0604030504040204" pitchFamily="34" charset="0"/>
                        </a:rPr>
                        <a:t>Barnehagelærerutdanning, deltid Bachelor 4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5</a:t>
                      </a:r>
                    </a:p>
                  </a:txBody>
                  <a:tcPr marL="6350" marR="6350" marT="6350" marB="0" anchor="b"/>
                </a:tc>
                <a:extLst>
                  <a:ext uri="{0D108BD9-81ED-4DB2-BD59-A6C34878D82A}">
                    <a16:rowId xmlns:a16="http://schemas.microsoft.com/office/drawing/2014/main" val="3151380927"/>
                  </a:ext>
                </a:extLst>
              </a:tr>
              <a:tr h="242548">
                <a:tc>
                  <a:txBody>
                    <a:bodyPr/>
                    <a:lstStyle/>
                    <a:p>
                      <a:pPr algn="l" fontAlgn="b">
                        <a:buNone/>
                      </a:pPr>
                      <a:r>
                        <a:rPr lang="nb-NO" sz="1200" b="0" i="0" u="none" strike="noStrike">
                          <a:solidFill>
                            <a:schemeClr val="tx1"/>
                          </a:solidFill>
                          <a:effectLst/>
                          <a:latin typeface="Verdana" panose="020B0604030504040204" pitchFamily="34" charset="0"/>
                        </a:rPr>
                        <a:t>Biologi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5</a:t>
                      </a:r>
                    </a:p>
                  </a:txBody>
                  <a:tcPr marL="6350" marR="6350" marT="6350" marB="0" anchor="b"/>
                </a:tc>
                <a:extLst>
                  <a:ext uri="{0D108BD9-81ED-4DB2-BD59-A6C34878D82A}">
                    <a16:rowId xmlns:a16="http://schemas.microsoft.com/office/drawing/2014/main" val="856180971"/>
                  </a:ext>
                </a:extLst>
              </a:tr>
              <a:tr h="242548">
                <a:tc>
                  <a:txBody>
                    <a:bodyPr/>
                    <a:lstStyle/>
                    <a:p>
                      <a:pPr algn="l" fontAlgn="b">
                        <a:buNone/>
                      </a:pPr>
                      <a:r>
                        <a:rPr lang="nb-NO" sz="1200" b="0" i="0" u="none" strike="noStrike">
                          <a:solidFill>
                            <a:schemeClr val="tx1"/>
                          </a:solidFill>
                          <a:effectLst/>
                          <a:latin typeface="Verdana" panose="020B0604030504040204" pitchFamily="34" charset="0"/>
                        </a:rPr>
                        <a:t>Religion, etikk og samfunn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5</a:t>
                      </a:r>
                    </a:p>
                  </a:txBody>
                  <a:tcPr marL="6350" marR="6350" marT="6350" marB="0" anchor="b"/>
                </a:tc>
                <a:extLst>
                  <a:ext uri="{0D108BD9-81ED-4DB2-BD59-A6C34878D82A}">
                    <a16:rowId xmlns:a16="http://schemas.microsoft.com/office/drawing/2014/main" val="27930286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Annet studium</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5</a:t>
                      </a:r>
                    </a:p>
                  </a:txBody>
                  <a:tcPr marL="6350" marR="6350" marT="6350" marB="0" anchor="b"/>
                </a:tc>
                <a:extLst>
                  <a:ext uri="{0D108BD9-81ED-4DB2-BD59-A6C34878D82A}">
                    <a16:rowId xmlns:a16="http://schemas.microsoft.com/office/drawing/2014/main" val="3706165064"/>
                  </a:ext>
                </a:extLst>
              </a:tr>
              <a:tr h="242548">
                <a:tc>
                  <a:txBody>
                    <a:bodyPr/>
                    <a:lstStyle/>
                    <a:p>
                      <a:pPr algn="l" fontAlgn="b">
                        <a:buNone/>
                      </a:pPr>
                      <a:r>
                        <a:rPr lang="nb-NO" sz="1200" b="0" i="0" u="none" strike="noStrike">
                          <a:solidFill>
                            <a:schemeClr val="tx1"/>
                          </a:solidFill>
                          <a:effectLst/>
                          <a:latin typeface="Verdana" panose="020B0604030504040204" pitchFamily="34" charset="0"/>
                        </a:rPr>
                        <a:t>Skolebibliotekkunnskap, nettstudier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4</a:t>
                      </a:r>
                    </a:p>
                  </a:txBody>
                  <a:tcPr marL="6350" marR="6350" marT="6350" marB="0" anchor="b"/>
                </a:tc>
                <a:extLst>
                  <a:ext uri="{0D108BD9-81ED-4DB2-BD59-A6C34878D82A}">
                    <a16:rowId xmlns:a16="http://schemas.microsoft.com/office/drawing/2014/main" val="4240253932"/>
                  </a:ext>
                </a:extLst>
              </a:tr>
              <a:tr h="242548">
                <a:tc>
                  <a:txBody>
                    <a:bodyPr/>
                    <a:lstStyle/>
                    <a:p>
                      <a:pPr algn="l" fontAlgn="b">
                        <a:buNone/>
                      </a:pPr>
                      <a:r>
                        <a:rPr lang="nn-NO" sz="1200" b="0" i="0" u="none" strike="noStrike">
                          <a:solidFill>
                            <a:schemeClr val="tx1"/>
                          </a:solidFill>
                          <a:effectLst/>
                          <a:latin typeface="Verdana" panose="020B0604030504040204" pitchFamily="34" charset="0"/>
                        </a:rPr>
                        <a:t>Visuell kunst og formidling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4</a:t>
                      </a:r>
                    </a:p>
                  </a:txBody>
                  <a:tcPr marL="6350" marR="6350" marT="6350" marB="0" anchor="b"/>
                </a:tc>
                <a:extLst>
                  <a:ext uri="{0D108BD9-81ED-4DB2-BD59-A6C34878D82A}">
                    <a16:rowId xmlns:a16="http://schemas.microsoft.com/office/drawing/2014/main" val="3831539492"/>
                  </a:ext>
                </a:extLst>
              </a:tr>
              <a:tr h="242548">
                <a:tc>
                  <a:txBody>
                    <a:bodyPr/>
                    <a:lstStyle/>
                    <a:p>
                      <a:pPr algn="l" fontAlgn="b">
                        <a:buNone/>
                      </a:pPr>
                      <a:r>
                        <a:rPr lang="nb-NO" sz="1200" b="0" i="0" u="none" strike="noStrike">
                          <a:solidFill>
                            <a:schemeClr val="tx1"/>
                          </a:solidFill>
                          <a:effectLst/>
                          <a:latin typeface="Verdana" panose="020B0604030504040204" pitchFamily="34" charset="0"/>
                        </a:rPr>
                        <a:t>Historie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3123469134"/>
                  </a:ext>
                </a:extLst>
              </a:tr>
              <a:tr h="242548">
                <a:tc>
                  <a:txBody>
                    <a:bodyPr/>
                    <a:lstStyle/>
                    <a:p>
                      <a:pPr algn="l" fontAlgn="b">
                        <a:buNone/>
                      </a:pPr>
                      <a:r>
                        <a:rPr lang="nb-NO" sz="1200" b="0" i="0" u="none" strike="noStrike">
                          <a:solidFill>
                            <a:schemeClr val="tx1"/>
                          </a:solidFill>
                          <a:effectLst/>
                          <a:latin typeface="Verdana" panose="020B0604030504040204" pitchFamily="34" charset="0"/>
                        </a:rPr>
                        <a:t>Idrett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649046859"/>
                  </a:ext>
                </a:extLst>
              </a:tr>
              <a:tr h="242548">
                <a:tc>
                  <a:txBody>
                    <a:bodyPr/>
                    <a:lstStyle/>
                    <a:p>
                      <a:pPr algn="l" fontAlgn="b">
                        <a:buNone/>
                      </a:pPr>
                      <a:r>
                        <a:rPr lang="nb-NO" sz="1200" b="0" i="0" u="none" strike="noStrike">
                          <a:solidFill>
                            <a:schemeClr val="tx1"/>
                          </a:solidFill>
                          <a:effectLst/>
                          <a:latin typeface="Verdana" panose="020B0604030504040204" pitchFamily="34" charset="0"/>
                        </a:rPr>
                        <a:t>Matematikk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3955141343"/>
                  </a:ext>
                </a:extLst>
              </a:tr>
              <a:tr h="242548">
                <a:tc>
                  <a:txBody>
                    <a:bodyPr/>
                    <a:lstStyle/>
                    <a:p>
                      <a:pPr algn="l" fontAlgn="b">
                        <a:buNone/>
                      </a:pPr>
                      <a:r>
                        <a:rPr lang="nn-NO" sz="1200" b="0" i="0" u="none" strike="noStrike">
                          <a:solidFill>
                            <a:schemeClr val="tx1"/>
                          </a:solidFill>
                          <a:effectLst/>
                          <a:latin typeface="Verdana" panose="020B0604030504040204" pitchFamily="34" charset="0"/>
                        </a:rPr>
                        <a:t>Teater, skuespill og regi,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3595408166"/>
                  </a:ext>
                </a:extLst>
              </a:tr>
              <a:tr h="242548">
                <a:tc>
                  <a:txBody>
                    <a:bodyPr/>
                    <a:lstStyle/>
                    <a:p>
                      <a:pPr algn="l" fontAlgn="b">
                        <a:buNone/>
                      </a:pPr>
                      <a:r>
                        <a:rPr lang="nb-NO" sz="1200" b="0" i="0" u="none" strike="noStrike">
                          <a:solidFill>
                            <a:schemeClr val="tx1"/>
                          </a:solidFill>
                          <a:effectLst/>
                          <a:latin typeface="Verdana" panose="020B0604030504040204" pitchFamily="34" charset="0"/>
                        </a:rPr>
                        <a:t>Teater, skuespill og regi,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1442331086"/>
                  </a:ext>
                </a:extLst>
              </a:tr>
              <a:tr h="242548">
                <a:tc>
                  <a:txBody>
                    <a:bodyPr/>
                    <a:lstStyle/>
                    <a:p>
                      <a:pPr algn="l" fontAlgn="b">
                        <a:buNone/>
                      </a:pPr>
                      <a:r>
                        <a:rPr lang="nb-NO" sz="1200" b="0" i="0" u="none" strike="noStrike">
                          <a:solidFill>
                            <a:schemeClr val="tx1"/>
                          </a:solidFill>
                          <a:effectLst/>
                          <a:latin typeface="Verdana" panose="020B0604030504040204" pitchFamily="34" charset="0"/>
                        </a:rPr>
                        <a:t>Biologi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3132177422"/>
                  </a:ext>
                </a:extLst>
              </a:tr>
              <a:tr h="242548">
                <a:tc>
                  <a:txBody>
                    <a:bodyPr/>
                    <a:lstStyle/>
                    <a:p>
                      <a:pPr algn="l" fontAlgn="b">
                        <a:buNone/>
                      </a:pPr>
                      <a:r>
                        <a:rPr lang="nb-NO" sz="1200" b="0" i="0" u="none" strike="noStrike">
                          <a:solidFill>
                            <a:schemeClr val="tx1"/>
                          </a:solidFill>
                          <a:effectLst/>
                          <a:latin typeface="Verdana" panose="020B0604030504040204" pitchFamily="34" charset="0"/>
                        </a:rPr>
                        <a:t>Fransk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3133473118"/>
                  </a:ext>
                </a:extLst>
              </a:tr>
            </a:tbl>
          </a:graphicData>
        </a:graphic>
      </p:graphicFrame>
    </p:spTree>
    <p:extLst>
      <p:ext uri="{BB962C8B-B14F-4D97-AF65-F5344CB8AC3E}">
        <p14:creationId xmlns:p14="http://schemas.microsoft.com/office/powerpoint/2010/main" val="734110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Kristiansand - Hva studerer du?</a:t>
            </a:r>
          </a:p>
        </p:txBody>
      </p:sp>
      <p:sp>
        <p:nvSpPr>
          <p:cNvPr id="5" name="Plassholder for lysbildenummer 3"/>
          <p:cNvSpPr txBox="1">
            <a:spLocks/>
          </p:cNvSpPr>
          <p:nvPr/>
        </p:nvSpPr>
        <p:spPr>
          <a:xfrm>
            <a:off x="9336360" y="4479719"/>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791</a:t>
            </a:r>
          </a:p>
        </p:txBody>
      </p:sp>
      <p:graphicFrame>
        <p:nvGraphicFramePr>
          <p:cNvPr id="6" name="Tabell 6">
            <a:extLst>
              <a:ext uri="{FF2B5EF4-FFF2-40B4-BE49-F238E27FC236}">
                <a16:creationId xmlns:a16="http://schemas.microsoft.com/office/drawing/2014/main" id="{7A7D671B-24FE-82E7-6055-E6A5C9F4D4AD}"/>
              </a:ext>
            </a:extLst>
          </p:cNvPr>
          <p:cNvGraphicFramePr>
            <a:graphicFrameLocks noGrp="1"/>
          </p:cNvGraphicFramePr>
          <p:nvPr>
            <p:ph idx="1"/>
          </p:nvPr>
        </p:nvGraphicFramePr>
        <p:xfrm>
          <a:off x="1703388" y="1412875"/>
          <a:ext cx="7344940" cy="3399500"/>
        </p:xfrm>
        <a:graphic>
          <a:graphicData uri="http://schemas.openxmlformats.org/drawingml/2006/table">
            <a:tbl>
              <a:tblPr firstRow="1" bandRow="1">
                <a:tableStyleId>{5C22544A-7EE6-4342-B048-85BDC9FD1C3A}</a:tableStyleId>
              </a:tblPr>
              <a:tblGrid>
                <a:gridCol w="5472732">
                  <a:extLst>
                    <a:ext uri="{9D8B030D-6E8A-4147-A177-3AD203B41FA5}">
                      <a16:colId xmlns:a16="http://schemas.microsoft.com/office/drawing/2014/main" val="2639283508"/>
                    </a:ext>
                  </a:extLst>
                </a:gridCol>
                <a:gridCol w="1872208">
                  <a:extLst>
                    <a:ext uri="{9D8B030D-6E8A-4147-A177-3AD203B41FA5}">
                      <a16:colId xmlns:a16="http://schemas.microsoft.com/office/drawing/2014/main" val="3207746328"/>
                    </a:ext>
                  </a:extLst>
                </a:gridCol>
              </a:tblGrid>
              <a:tr h="361172">
                <a:tc>
                  <a:txBody>
                    <a:bodyPr/>
                    <a:lstStyle/>
                    <a:p>
                      <a:r>
                        <a:rPr lang="nb-NO" dirty="0"/>
                        <a:t>Utdanning</a:t>
                      </a:r>
                    </a:p>
                  </a:txBody>
                  <a:tcPr/>
                </a:tc>
                <a:tc>
                  <a:txBody>
                    <a:bodyPr/>
                    <a:lstStyle/>
                    <a:p>
                      <a:pPr algn="ctr"/>
                      <a:r>
                        <a:rPr lang="nb-NO" dirty="0"/>
                        <a:t>Antall</a:t>
                      </a:r>
                    </a:p>
                  </a:txBody>
                  <a:tcPr/>
                </a:tc>
                <a:extLst>
                  <a:ext uri="{0D108BD9-81ED-4DB2-BD59-A6C34878D82A}">
                    <a16:rowId xmlns:a16="http://schemas.microsoft.com/office/drawing/2014/main" val="3117552460"/>
                  </a:ext>
                </a:extLst>
              </a:tr>
              <a:tr h="303374">
                <a:tc>
                  <a:txBody>
                    <a:bodyPr/>
                    <a:lstStyle/>
                    <a:p>
                      <a:pPr algn="l" fontAlgn="b">
                        <a:buNone/>
                      </a:pPr>
                      <a:r>
                        <a:rPr lang="nb-NO" sz="1200" b="0" i="0" u="none" strike="noStrike">
                          <a:solidFill>
                            <a:schemeClr val="tx1"/>
                          </a:solidFill>
                          <a:effectLst/>
                          <a:latin typeface="Verdana" panose="020B0604030504040204" pitchFamily="34" charset="0"/>
                        </a:rPr>
                        <a:t>Friluftsliv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2275088673"/>
                  </a:ext>
                </a:extLst>
              </a:tr>
              <a:tr h="303374">
                <a:tc>
                  <a:txBody>
                    <a:bodyPr/>
                    <a:lstStyle/>
                    <a:p>
                      <a:pPr algn="l" fontAlgn="b">
                        <a:buNone/>
                      </a:pPr>
                      <a:r>
                        <a:rPr lang="nn-NO" sz="1200" b="0" i="0" u="none" strike="noStrike">
                          <a:solidFill>
                            <a:schemeClr val="tx1"/>
                          </a:solidFill>
                          <a:effectLst/>
                          <a:latin typeface="Verdana" panose="020B0604030504040204" pitchFamily="34" charset="0"/>
                        </a:rPr>
                        <a:t>Litteratur, film og teater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3279378910"/>
                  </a:ext>
                </a:extLst>
              </a:tr>
              <a:tr h="303374">
                <a:tc>
                  <a:txBody>
                    <a:bodyPr/>
                    <a:lstStyle/>
                    <a:p>
                      <a:pPr algn="l" fontAlgn="b">
                        <a:buNone/>
                      </a:pPr>
                      <a:r>
                        <a:rPr lang="nb-NO" sz="1200" b="0" i="0" u="none" strike="noStrike">
                          <a:solidFill>
                            <a:schemeClr val="tx1"/>
                          </a:solidFill>
                          <a:effectLst/>
                          <a:latin typeface="Verdana" panose="020B0604030504040204" pitchFamily="34" charset="0"/>
                        </a:rPr>
                        <a:t>Tysk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3448669503"/>
                  </a:ext>
                </a:extLst>
              </a:tr>
              <a:tr h="303374">
                <a:tc>
                  <a:txBody>
                    <a:bodyPr/>
                    <a:lstStyle/>
                    <a:p>
                      <a:pPr algn="l" fontAlgn="b">
                        <a:buNone/>
                      </a:pPr>
                      <a:r>
                        <a:rPr lang="nb-NO" sz="1200" b="0" i="0" u="none" strike="noStrike">
                          <a:solidFill>
                            <a:schemeClr val="tx1"/>
                          </a:solidFill>
                          <a:effectLst/>
                          <a:latin typeface="Verdana" panose="020B0604030504040204" pitchFamily="34" charset="0"/>
                        </a:rPr>
                        <a:t>Utøvende musikk - klassisk Bachelor 3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1658629849"/>
                  </a:ext>
                </a:extLst>
              </a:tr>
              <a:tr h="303374">
                <a:tc>
                  <a:txBody>
                    <a:bodyPr/>
                    <a:lstStyle/>
                    <a:p>
                      <a:pPr algn="l" fontAlgn="b">
                        <a:buNone/>
                      </a:pPr>
                      <a:r>
                        <a:rPr lang="nn-NO" sz="1200" b="0" i="0" u="none" strike="noStrike">
                          <a:solidFill>
                            <a:schemeClr val="tx1"/>
                          </a:solidFill>
                          <a:effectLst/>
                          <a:latin typeface="Verdana" panose="020B0604030504040204" pitchFamily="34" charset="0"/>
                        </a:rPr>
                        <a:t>Elektronisk musikk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793609293"/>
                  </a:ext>
                </a:extLst>
              </a:tr>
              <a:tr h="303374">
                <a:tc>
                  <a:txBody>
                    <a:bodyPr/>
                    <a:lstStyle/>
                    <a:p>
                      <a:pPr algn="l" fontAlgn="b">
                        <a:buNone/>
                      </a:pPr>
                      <a:r>
                        <a:rPr lang="nb-NO" sz="1200" b="0" i="0" u="none" strike="noStrike">
                          <a:solidFill>
                            <a:schemeClr val="tx1"/>
                          </a:solidFill>
                          <a:effectLst/>
                          <a:latin typeface="Verdana" panose="020B0604030504040204" pitchFamily="34" charset="0"/>
                        </a:rPr>
                        <a:t>Fysikk Årsstudium 1 år</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2313038775"/>
                  </a:ext>
                </a:extLst>
              </a:tr>
              <a:tr h="303374">
                <a:tc>
                  <a:txBody>
                    <a:bodyPr/>
                    <a:lstStyle/>
                    <a:p>
                      <a:pPr algn="l" fontAlgn="b">
                        <a:buNone/>
                      </a:pPr>
                      <a:r>
                        <a:rPr lang="nb-NO" sz="1200" b="0" i="0" u="none" strike="noStrike">
                          <a:solidFill>
                            <a:schemeClr val="tx1"/>
                          </a:solidFill>
                          <a:effectLst/>
                          <a:latin typeface="Verdana" panose="020B0604030504040204" pitchFamily="34" charset="0"/>
                        </a:rPr>
                        <a:t>Live Electronics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2909743985"/>
                  </a:ext>
                </a:extLst>
              </a:tr>
              <a:tr h="303374">
                <a:tc>
                  <a:txBody>
                    <a:bodyPr/>
                    <a:lstStyle/>
                    <a:p>
                      <a:pPr algn="l" fontAlgn="b">
                        <a:buNone/>
                      </a:pPr>
                      <a:r>
                        <a:rPr lang="nb-NO" sz="1200" b="0" i="0" u="none" strike="noStrike">
                          <a:solidFill>
                            <a:schemeClr val="tx1"/>
                          </a:solidFill>
                          <a:effectLst/>
                          <a:latin typeface="Verdana" panose="020B0604030504040204" pitchFamily="34" charset="0"/>
                        </a:rPr>
                        <a:t>Naturfag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1595902764"/>
                  </a:ext>
                </a:extLst>
              </a:tr>
              <a:tr h="303374">
                <a:tc>
                  <a:txBody>
                    <a:bodyPr/>
                    <a:lstStyle/>
                    <a:p>
                      <a:pPr algn="l" fontAlgn="b">
                        <a:buNone/>
                      </a:pPr>
                      <a:r>
                        <a:rPr lang="nb-NO" sz="1200" b="0" i="0" u="none" strike="noStrike">
                          <a:solidFill>
                            <a:schemeClr val="tx1"/>
                          </a:solidFill>
                          <a:effectLst/>
                          <a:latin typeface="Verdana" panose="020B0604030504040204" pitchFamily="34" charset="0"/>
                        </a:rPr>
                        <a:t>Religion, etikk og samfunn Bachelor 3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2110633542"/>
                  </a:ext>
                </a:extLst>
              </a:tr>
              <a:tr h="303374">
                <a:tc>
                  <a:txBody>
                    <a:bodyPr/>
                    <a:lstStyle/>
                    <a:p>
                      <a:pPr algn="l" fontAlgn="b">
                        <a:buNone/>
                      </a:pPr>
                      <a:r>
                        <a:rPr lang="nb-NO" sz="1200" b="0" i="0" u="none" strike="noStrike">
                          <a:solidFill>
                            <a:schemeClr val="tx1"/>
                          </a:solidFill>
                          <a:effectLst/>
                          <a:latin typeface="Verdana" panose="020B0604030504040204" pitchFamily="34" charset="0"/>
                        </a:rPr>
                        <a:t>Spansk Årsstudium 1 år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2361978893"/>
                  </a:ext>
                </a:extLst>
              </a:tr>
            </a:tbl>
          </a:graphicData>
        </a:graphic>
      </p:graphicFrame>
    </p:spTree>
    <p:extLst>
      <p:ext uri="{BB962C8B-B14F-4D97-AF65-F5344CB8AC3E}">
        <p14:creationId xmlns:p14="http://schemas.microsoft.com/office/powerpoint/2010/main" val="2830583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Hvilket fylke kommer du fra?</a:t>
            </a:r>
          </a:p>
        </p:txBody>
      </p:sp>
      <p:sp>
        <p:nvSpPr>
          <p:cNvPr id="12" name="Plassholder for lysbildenummer 3"/>
          <p:cNvSpPr txBox="1">
            <a:spLocks/>
          </p:cNvSpPr>
          <p:nvPr/>
        </p:nvSpPr>
        <p:spPr>
          <a:xfrm>
            <a:off x="8328248" y="576063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1043</a:t>
            </a:r>
          </a:p>
        </p:txBody>
      </p:sp>
      <p:graphicFrame>
        <p:nvGraphicFramePr>
          <p:cNvPr id="5" name="Tabell 6">
            <a:extLst>
              <a:ext uri="{FF2B5EF4-FFF2-40B4-BE49-F238E27FC236}">
                <a16:creationId xmlns:a16="http://schemas.microsoft.com/office/drawing/2014/main" id="{C24DF873-617D-58F4-D60A-A629255FE8F9}"/>
              </a:ext>
            </a:extLst>
          </p:cNvPr>
          <p:cNvGraphicFramePr>
            <a:graphicFrameLocks noGrp="1"/>
          </p:cNvGraphicFramePr>
          <p:nvPr>
            <p:ph idx="1"/>
          </p:nvPr>
        </p:nvGraphicFramePr>
        <p:xfrm>
          <a:off x="1685930" y="1384310"/>
          <a:ext cx="6264697" cy="4708985"/>
        </p:xfrm>
        <a:graphic>
          <a:graphicData uri="http://schemas.openxmlformats.org/drawingml/2006/table">
            <a:tbl>
              <a:tblPr firstRow="1" bandRow="1">
                <a:tableStyleId>{5C22544A-7EE6-4342-B048-85BDC9FD1C3A}</a:tableStyleId>
              </a:tblPr>
              <a:tblGrid>
                <a:gridCol w="2056351">
                  <a:extLst>
                    <a:ext uri="{9D8B030D-6E8A-4147-A177-3AD203B41FA5}">
                      <a16:colId xmlns:a16="http://schemas.microsoft.com/office/drawing/2014/main" val="1341922154"/>
                    </a:ext>
                  </a:extLst>
                </a:gridCol>
                <a:gridCol w="2104173">
                  <a:extLst>
                    <a:ext uri="{9D8B030D-6E8A-4147-A177-3AD203B41FA5}">
                      <a16:colId xmlns:a16="http://schemas.microsoft.com/office/drawing/2014/main" val="549486060"/>
                    </a:ext>
                  </a:extLst>
                </a:gridCol>
                <a:gridCol w="2104173">
                  <a:extLst>
                    <a:ext uri="{9D8B030D-6E8A-4147-A177-3AD203B41FA5}">
                      <a16:colId xmlns:a16="http://schemas.microsoft.com/office/drawing/2014/main" val="1125436399"/>
                    </a:ext>
                  </a:extLst>
                </a:gridCol>
              </a:tblGrid>
              <a:tr h="405593">
                <a:tc>
                  <a:txBody>
                    <a:bodyPr/>
                    <a:lstStyle/>
                    <a:p>
                      <a:r>
                        <a:rPr lang="nb-NO" dirty="0"/>
                        <a:t>Fylke</a:t>
                      </a:r>
                    </a:p>
                  </a:txBody>
                  <a:tcPr/>
                </a:tc>
                <a:tc>
                  <a:txBody>
                    <a:bodyPr/>
                    <a:lstStyle/>
                    <a:p>
                      <a:pPr algn="ctr"/>
                      <a:r>
                        <a:rPr lang="nb-NO" dirty="0"/>
                        <a:t>2025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dirty="0"/>
                        <a:t>2024</a:t>
                      </a:r>
                    </a:p>
                  </a:txBody>
                  <a:tcPr/>
                </a:tc>
                <a:extLst>
                  <a:ext uri="{0D108BD9-81ED-4DB2-BD59-A6C34878D82A}">
                    <a16:rowId xmlns:a16="http://schemas.microsoft.com/office/drawing/2014/main" val="1471293716"/>
                  </a:ext>
                </a:extLst>
              </a:tr>
              <a:tr h="268962">
                <a:tc>
                  <a:txBody>
                    <a:bodyPr/>
                    <a:lstStyle/>
                    <a:p>
                      <a:pPr algn="l" rtl="0" fontAlgn="ctr">
                        <a:buNone/>
                      </a:pPr>
                      <a:r>
                        <a:rPr lang="nb-NO" sz="1400" b="0" i="0" u="none" strike="noStrike" dirty="0">
                          <a:solidFill>
                            <a:srgbClr val="284B91"/>
                          </a:solidFill>
                          <a:effectLst/>
                          <a:latin typeface="Verdana" panose="020B0604030504040204" pitchFamily="34" charset="0"/>
                        </a:rPr>
                        <a:t>Agder</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43,4%</a:t>
                      </a:r>
                    </a:p>
                  </a:txBody>
                  <a:tcPr marL="6350" marR="6350" marT="6350" marB="0" anchor="ctr"/>
                </a:tc>
                <a:tc>
                  <a:txBody>
                    <a:bodyPr/>
                    <a:lstStyle/>
                    <a:p>
                      <a:pPr algn="ctr" rtl="0" fontAlgn="ctr">
                        <a:buNone/>
                      </a:pPr>
                      <a:r>
                        <a:rPr lang="nb-NO" sz="1400" b="1" i="0" u="none" strike="noStrike" dirty="0">
                          <a:solidFill>
                            <a:srgbClr val="284B91"/>
                          </a:solidFill>
                          <a:effectLst/>
                          <a:latin typeface="Verdana" panose="020B0604030504040204" pitchFamily="34" charset="0"/>
                        </a:rPr>
                        <a:t>44,9 %</a:t>
                      </a:r>
                    </a:p>
                  </a:txBody>
                  <a:tcPr marL="6350" marR="6350" marT="6350" marB="0" anchor="ctr"/>
                </a:tc>
                <a:extLst>
                  <a:ext uri="{0D108BD9-81ED-4DB2-BD59-A6C34878D82A}">
                    <a16:rowId xmlns:a16="http://schemas.microsoft.com/office/drawing/2014/main" val="921933917"/>
                  </a:ext>
                </a:extLst>
              </a:tr>
              <a:tr h="268962">
                <a:tc>
                  <a:txBody>
                    <a:bodyPr/>
                    <a:lstStyle/>
                    <a:p>
                      <a:pPr algn="l" rtl="0" fontAlgn="ctr">
                        <a:buNone/>
                      </a:pPr>
                      <a:r>
                        <a:rPr lang="nb-NO" sz="1400" b="0" i="0" u="none" strike="noStrike" dirty="0">
                          <a:solidFill>
                            <a:srgbClr val="284B91"/>
                          </a:solidFill>
                          <a:effectLst/>
                          <a:latin typeface="Verdana" panose="020B0604030504040204" pitchFamily="34" charset="0"/>
                        </a:rPr>
                        <a:t>Rogaland</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11,6%</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10,6 %</a:t>
                      </a:r>
                    </a:p>
                  </a:txBody>
                  <a:tcPr marL="6350" marR="6350" marT="6350" marB="0" anchor="ctr"/>
                </a:tc>
                <a:extLst>
                  <a:ext uri="{0D108BD9-81ED-4DB2-BD59-A6C34878D82A}">
                    <a16:rowId xmlns:a16="http://schemas.microsoft.com/office/drawing/2014/main" val="3852364015"/>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Telemark</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7,5%</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6,3 %</a:t>
                      </a:r>
                    </a:p>
                  </a:txBody>
                  <a:tcPr marL="6350" marR="6350" marT="6350" marB="0" anchor="ctr"/>
                </a:tc>
                <a:extLst>
                  <a:ext uri="{0D108BD9-81ED-4DB2-BD59-A6C34878D82A}">
                    <a16:rowId xmlns:a16="http://schemas.microsoft.com/office/drawing/2014/main" val="2599207305"/>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Akershus</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7,0%</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6,4 %</a:t>
                      </a:r>
                    </a:p>
                  </a:txBody>
                  <a:tcPr marL="6350" marR="6350" marT="6350" marB="0" anchor="ctr"/>
                </a:tc>
                <a:extLst>
                  <a:ext uri="{0D108BD9-81ED-4DB2-BD59-A6C34878D82A}">
                    <a16:rowId xmlns:a16="http://schemas.microsoft.com/office/drawing/2014/main" val="453750999"/>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Vestfold</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6,1%</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5,9 %</a:t>
                      </a:r>
                    </a:p>
                  </a:txBody>
                  <a:tcPr marL="6350" marR="6350" marT="6350" marB="0" anchor="ctr"/>
                </a:tc>
                <a:extLst>
                  <a:ext uri="{0D108BD9-81ED-4DB2-BD59-A6C34878D82A}">
                    <a16:rowId xmlns:a16="http://schemas.microsoft.com/office/drawing/2014/main" val="1570641963"/>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Buskerud</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3,9%</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4,6 %</a:t>
                      </a:r>
                    </a:p>
                  </a:txBody>
                  <a:tcPr marL="6350" marR="6350" marT="6350" marB="0" anchor="ctr"/>
                </a:tc>
                <a:extLst>
                  <a:ext uri="{0D108BD9-81ED-4DB2-BD59-A6C34878D82A}">
                    <a16:rowId xmlns:a16="http://schemas.microsoft.com/office/drawing/2014/main" val="3151380927"/>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Oslo</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3,7%</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3,0 %</a:t>
                      </a:r>
                    </a:p>
                  </a:txBody>
                  <a:tcPr marL="6350" marR="6350" marT="6350" marB="0" anchor="ctr"/>
                </a:tc>
                <a:extLst>
                  <a:ext uri="{0D108BD9-81ED-4DB2-BD59-A6C34878D82A}">
                    <a16:rowId xmlns:a16="http://schemas.microsoft.com/office/drawing/2014/main" val="856180971"/>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Østfold</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3,6%</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2,9 %</a:t>
                      </a:r>
                    </a:p>
                  </a:txBody>
                  <a:tcPr marL="6350" marR="6350" marT="6350" marB="0" anchor="ctr"/>
                </a:tc>
                <a:extLst>
                  <a:ext uri="{0D108BD9-81ED-4DB2-BD59-A6C34878D82A}">
                    <a16:rowId xmlns:a16="http://schemas.microsoft.com/office/drawing/2014/main" val="279302869"/>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Innlandet</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3,2%</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1,8 %</a:t>
                      </a:r>
                    </a:p>
                  </a:txBody>
                  <a:tcPr marL="6350" marR="6350" marT="6350" marB="0" anchor="ctr"/>
                </a:tc>
                <a:extLst>
                  <a:ext uri="{0D108BD9-81ED-4DB2-BD59-A6C34878D82A}">
                    <a16:rowId xmlns:a16="http://schemas.microsoft.com/office/drawing/2014/main" val="3706165064"/>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Vestland</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2,9%</a:t>
                      </a:r>
                    </a:p>
                  </a:txBody>
                  <a:tcPr marL="6350" marR="6350" marT="6350" marB="0" anchor="ctr"/>
                </a:tc>
                <a:tc>
                  <a:txBody>
                    <a:bodyPr/>
                    <a:lstStyle/>
                    <a:p>
                      <a:pPr algn="ctr" rtl="0" fontAlgn="ctr">
                        <a:buNone/>
                      </a:pPr>
                      <a:r>
                        <a:rPr lang="nb-NO" sz="1400" b="1" i="0" u="none" strike="noStrike" dirty="0">
                          <a:solidFill>
                            <a:srgbClr val="284B91"/>
                          </a:solidFill>
                          <a:effectLst/>
                          <a:latin typeface="Verdana" panose="020B0604030504040204" pitchFamily="34" charset="0"/>
                        </a:rPr>
                        <a:t>4,0 %</a:t>
                      </a:r>
                    </a:p>
                  </a:txBody>
                  <a:tcPr marL="6350" marR="6350" marT="6350" marB="0" anchor="ctr"/>
                </a:tc>
                <a:extLst>
                  <a:ext uri="{0D108BD9-81ED-4DB2-BD59-A6C34878D82A}">
                    <a16:rowId xmlns:a16="http://schemas.microsoft.com/office/drawing/2014/main" val="4240253932"/>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Annet land</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1,6%</a:t>
                      </a:r>
                    </a:p>
                  </a:txBody>
                  <a:tcPr marL="6350" marR="6350" marT="6350" marB="0" anchor="ctr"/>
                </a:tc>
                <a:tc>
                  <a:txBody>
                    <a:bodyPr/>
                    <a:lstStyle/>
                    <a:p>
                      <a:pPr algn="ctr" rtl="0" fontAlgn="ctr">
                        <a:buNone/>
                      </a:pPr>
                      <a:r>
                        <a:rPr lang="nb-NO" sz="1400" b="1" i="0" u="none" strike="noStrike">
                          <a:solidFill>
                            <a:srgbClr val="284B91"/>
                          </a:solidFill>
                          <a:effectLst/>
                          <a:latin typeface="Verdana" panose="020B0604030504040204" pitchFamily="34" charset="0"/>
                        </a:rPr>
                        <a:t>2,2 %</a:t>
                      </a:r>
                    </a:p>
                  </a:txBody>
                  <a:tcPr marL="6350" marR="6350" marT="6350" marB="0" anchor="ctr"/>
                </a:tc>
                <a:extLst>
                  <a:ext uri="{0D108BD9-81ED-4DB2-BD59-A6C34878D82A}">
                    <a16:rowId xmlns:a16="http://schemas.microsoft.com/office/drawing/2014/main" val="3831539492"/>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Trøndelag</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1,4%</a:t>
                      </a:r>
                    </a:p>
                  </a:txBody>
                  <a:tcPr marL="6350" marR="6350" marT="6350" marB="0" anchor="ctr"/>
                </a:tc>
                <a:tc>
                  <a:txBody>
                    <a:bodyPr/>
                    <a:lstStyle/>
                    <a:p>
                      <a:pPr algn="ctr" rtl="0" fontAlgn="ctr">
                        <a:buNone/>
                      </a:pPr>
                      <a:r>
                        <a:rPr lang="nb-NO" sz="1400" b="1" i="0" u="none" strike="noStrike" dirty="0">
                          <a:solidFill>
                            <a:srgbClr val="284B91"/>
                          </a:solidFill>
                          <a:effectLst/>
                          <a:latin typeface="Verdana" panose="020B0604030504040204" pitchFamily="34" charset="0"/>
                        </a:rPr>
                        <a:t>3,1 %</a:t>
                      </a:r>
                    </a:p>
                  </a:txBody>
                  <a:tcPr marL="6350" marR="6350" marT="6350" marB="0" anchor="ctr"/>
                </a:tc>
                <a:extLst>
                  <a:ext uri="{0D108BD9-81ED-4DB2-BD59-A6C34878D82A}">
                    <a16:rowId xmlns:a16="http://schemas.microsoft.com/office/drawing/2014/main" val="3123469134"/>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Møre og Romsdal</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1,4%</a:t>
                      </a:r>
                    </a:p>
                  </a:txBody>
                  <a:tcPr marL="6350" marR="6350" marT="6350" marB="0" anchor="ctr"/>
                </a:tc>
                <a:tc>
                  <a:txBody>
                    <a:bodyPr/>
                    <a:lstStyle/>
                    <a:p>
                      <a:pPr algn="ctr" rtl="0" fontAlgn="ctr">
                        <a:buNone/>
                      </a:pPr>
                      <a:r>
                        <a:rPr lang="nb-NO" sz="1400" b="1" i="0" u="none" strike="noStrike" dirty="0">
                          <a:solidFill>
                            <a:srgbClr val="284B91"/>
                          </a:solidFill>
                          <a:effectLst/>
                          <a:latin typeface="Verdana" panose="020B0604030504040204" pitchFamily="34" charset="0"/>
                        </a:rPr>
                        <a:t>1,7 %</a:t>
                      </a:r>
                    </a:p>
                  </a:txBody>
                  <a:tcPr marL="6350" marR="6350" marT="6350" marB="0" anchor="ctr"/>
                </a:tc>
                <a:extLst>
                  <a:ext uri="{0D108BD9-81ED-4DB2-BD59-A6C34878D82A}">
                    <a16:rowId xmlns:a16="http://schemas.microsoft.com/office/drawing/2014/main" val="649046859"/>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Troms</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1,2%</a:t>
                      </a:r>
                    </a:p>
                  </a:txBody>
                  <a:tcPr marL="6350" marR="6350" marT="6350" marB="0" anchor="ctr"/>
                </a:tc>
                <a:tc>
                  <a:txBody>
                    <a:bodyPr/>
                    <a:lstStyle/>
                    <a:p>
                      <a:pPr algn="ctr" rtl="0" fontAlgn="ctr">
                        <a:buNone/>
                      </a:pPr>
                      <a:r>
                        <a:rPr lang="nb-NO" sz="1400" b="1" i="0" u="none" strike="noStrike" dirty="0">
                          <a:solidFill>
                            <a:srgbClr val="284B91"/>
                          </a:solidFill>
                          <a:effectLst/>
                          <a:latin typeface="Verdana" panose="020B0604030504040204" pitchFamily="34" charset="0"/>
                        </a:rPr>
                        <a:t>0,9 %</a:t>
                      </a:r>
                    </a:p>
                  </a:txBody>
                  <a:tcPr marL="6350" marR="6350" marT="6350" marB="0" anchor="ctr"/>
                </a:tc>
                <a:extLst>
                  <a:ext uri="{0D108BD9-81ED-4DB2-BD59-A6C34878D82A}">
                    <a16:rowId xmlns:a16="http://schemas.microsoft.com/office/drawing/2014/main" val="3955141343"/>
                  </a:ext>
                </a:extLst>
              </a:tr>
              <a:tr h="268962">
                <a:tc>
                  <a:txBody>
                    <a:bodyPr/>
                    <a:lstStyle/>
                    <a:p>
                      <a:pPr algn="l" rtl="0" fontAlgn="ctr">
                        <a:buNone/>
                      </a:pPr>
                      <a:r>
                        <a:rPr lang="nb-NO" sz="1400" b="0" i="0" u="none" strike="noStrike">
                          <a:solidFill>
                            <a:srgbClr val="284B91"/>
                          </a:solidFill>
                          <a:effectLst/>
                          <a:latin typeface="Verdana" panose="020B0604030504040204" pitchFamily="34" charset="0"/>
                        </a:rPr>
                        <a:t>Nordland</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0,8%</a:t>
                      </a:r>
                    </a:p>
                  </a:txBody>
                  <a:tcPr marL="6350" marR="6350" marT="6350" marB="0" anchor="ctr"/>
                </a:tc>
                <a:tc>
                  <a:txBody>
                    <a:bodyPr/>
                    <a:lstStyle/>
                    <a:p>
                      <a:pPr algn="ctr" rtl="0" fontAlgn="ctr">
                        <a:buNone/>
                      </a:pPr>
                      <a:r>
                        <a:rPr lang="nb-NO" sz="1400" b="1" i="0" u="none" strike="noStrike" dirty="0">
                          <a:solidFill>
                            <a:srgbClr val="284B91"/>
                          </a:solidFill>
                          <a:effectLst/>
                          <a:latin typeface="Verdana" panose="020B0604030504040204" pitchFamily="34" charset="0"/>
                        </a:rPr>
                        <a:t>0,9 %</a:t>
                      </a:r>
                    </a:p>
                  </a:txBody>
                  <a:tcPr marL="6350" marR="6350" marT="6350" marB="0" anchor="ctr"/>
                </a:tc>
                <a:extLst>
                  <a:ext uri="{0D108BD9-81ED-4DB2-BD59-A6C34878D82A}">
                    <a16:rowId xmlns:a16="http://schemas.microsoft.com/office/drawing/2014/main" val="3595408166"/>
                  </a:ext>
                </a:extLst>
              </a:tr>
              <a:tr h="268962">
                <a:tc>
                  <a:txBody>
                    <a:bodyPr/>
                    <a:lstStyle/>
                    <a:p>
                      <a:pPr algn="l" rtl="0" fontAlgn="ctr">
                        <a:buNone/>
                      </a:pPr>
                      <a:r>
                        <a:rPr lang="nb-NO" sz="1400" b="0" i="0" u="none" strike="noStrike" dirty="0">
                          <a:solidFill>
                            <a:srgbClr val="284B91"/>
                          </a:solidFill>
                          <a:effectLst/>
                          <a:latin typeface="Verdana" panose="020B0604030504040204" pitchFamily="34" charset="0"/>
                        </a:rPr>
                        <a:t>Finnmark</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0,6%</a:t>
                      </a:r>
                    </a:p>
                  </a:txBody>
                  <a:tcPr marL="6350" marR="6350" marT="6350" marB="0" anchor="ctr"/>
                </a:tc>
                <a:tc>
                  <a:txBody>
                    <a:bodyPr/>
                    <a:lstStyle/>
                    <a:p>
                      <a:pPr algn="ctr" rtl="0" fontAlgn="ctr">
                        <a:buNone/>
                      </a:pPr>
                      <a:r>
                        <a:rPr lang="nb-NO" sz="1400" b="1" i="0" u="none" strike="noStrike" dirty="0">
                          <a:solidFill>
                            <a:srgbClr val="284B91"/>
                          </a:solidFill>
                          <a:effectLst/>
                          <a:latin typeface="Verdana" panose="020B0604030504040204" pitchFamily="34" charset="0"/>
                        </a:rPr>
                        <a:t>0,7 %</a:t>
                      </a:r>
                    </a:p>
                  </a:txBody>
                  <a:tcPr marL="6350" marR="6350" marT="6350" marB="0" anchor="ctr"/>
                </a:tc>
                <a:extLst>
                  <a:ext uri="{0D108BD9-81ED-4DB2-BD59-A6C34878D82A}">
                    <a16:rowId xmlns:a16="http://schemas.microsoft.com/office/drawing/2014/main" val="144233108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703512" y="2276872"/>
            <a:ext cx="8784976" cy="954360"/>
          </a:xfrm>
          <a:ln>
            <a:solidFill>
              <a:srgbClr val="C8102E"/>
            </a:solidFill>
          </a:ln>
        </p:spPr>
        <p:txBody>
          <a:bodyPr>
            <a:normAutofit fontScale="90000"/>
          </a:bodyPr>
          <a:lstStyle/>
          <a:p>
            <a:pPr algn="ctr"/>
            <a:r>
              <a:rPr lang="nb-NO" b="1" dirty="0">
                <a:solidFill>
                  <a:srgbClr val="C00000"/>
                </a:solidFill>
              </a:rPr>
              <a:t>OM STUDENTENE OG DERES SØKEMØNSTER</a:t>
            </a:r>
          </a:p>
        </p:txBody>
      </p:sp>
    </p:spTree>
    <p:extLst>
      <p:ext uri="{BB962C8B-B14F-4D97-AF65-F5344CB8AC3E}">
        <p14:creationId xmlns:p14="http://schemas.microsoft.com/office/powerpoint/2010/main" val="433295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Hva gjorde du sist år?</a:t>
            </a:r>
          </a:p>
        </p:txBody>
      </p:sp>
      <p:graphicFrame>
        <p:nvGraphicFramePr>
          <p:cNvPr id="5" name="Plassholder for innhold 4"/>
          <p:cNvGraphicFramePr>
            <a:graphicFrameLocks noGrp="1"/>
          </p:cNvGraphicFramePr>
          <p:nvPr>
            <p:ph idx="1"/>
          </p:nvPr>
        </p:nvGraphicFramePr>
        <p:xfrm>
          <a:off x="1703512" y="1298050"/>
          <a:ext cx="8784976" cy="4939263"/>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90465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1026</a:t>
            </a:r>
          </a:p>
        </p:txBody>
      </p:sp>
      <p:sp>
        <p:nvSpPr>
          <p:cNvPr id="3" name="TekstSylinder 5">
            <a:extLst>
              <a:ext uri="{FF2B5EF4-FFF2-40B4-BE49-F238E27FC236}">
                <a16:creationId xmlns:a16="http://schemas.microsoft.com/office/drawing/2014/main" id="{E092CE2F-FC56-7B61-5645-021A8511F430}"/>
              </a:ext>
            </a:extLst>
          </p:cNvPr>
          <p:cNvSpPr txBox="1"/>
          <p:nvPr/>
        </p:nvSpPr>
        <p:spPr>
          <a:xfrm>
            <a:off x="4655840" y="6392362"/>
            <a:ext cx="5832648"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«Var lærling» er et nytt alternativ av året, derfor ingen sammenligning.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lstStyle/>
          <a:p>
            <a:r>
              <a:rPr lang="nb-NO" dirty="0">
                <a:solidFill>
                  <a:srgbClr val="131E29"/>
                </a:solidFill>
              </a:rPr>
              <a:t>Hvor studerte du? (annen høyere utdanning)</a:t>
            </a:r>
          </a:p>
        </p:txBody>
      </p:sp>
      <p:sp>
        <p:nvSpPr>
          <p:cNvPr id="5" name="Plassholder for lysbildenummer 3"/>
          <p:cNvSpPr txBox="1">
            <a:spLocks/>
          </p:cNvSpPr>
          <p:nvPr/>
        </p:nvSpPr>
        <p:spPr>
          <a:xfrm>
            <a:off x="8256240" y="492837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135</a:t>
            </a:r>
          </a:p>
        </p:txBody>
      </p:sp>
      <p:graphicFrame>
        <p:nvGraphicFramePr>
          <p:cNvPr id="6" name="Tabell 6">
            <a:extLst>
              <a:ext uri="{FF2B5EF4-FFF2-40B4-BE49-F238E27FC236}">
                <a16:creationId xmlns:a16="http://schemas.microsoft.com/office/drawing/2014/main" id="{DA36B4F8-6471-3941-197A-24CF6B6579F0}"/>
              </a:ext>
            </a:extLst>
          </p:cNvPr>
          <p:cNvGraphicFramePr>
            <a:graphicFrameLocks noGrp="1"/>
          </p:cNvGraphicFramePr>
          <p:nvPr>
            <p:ph idx="1"/>
          </p:nvPr>
        </p:nvGraphicFramePr>
        <p:xfrm>
          <a:off x="1703388" y="1268762"/>
          <a:ext cx="6264820" cy="3992271"/>
        </p:xfrm>
        <a:graphic>
          <a:graphicData uri="http://schemas.openxmlformats.org/drawingml/2006/table">
            <a:tbl>
              <a:tblPr firstRow="1" bandRow="1">
                <a:tableStyleId>{5C22544A-7EE6-4342-B048-85BDC9FD1C3A}</a:tableStyleId>
              </a:tblPr>
              <a:tblGrid>
                <a:gridCol w="5040684">
                  <a:extLst>
                    <a:ext uri="{9D8B030D-6E8A-4147-A177-3AD203B41FA5}">
                      <a16:colId xmlns:a16="http://schemas.microsoft.com/office/drawing/2014/main" val="599245743"/>
                    </a:ext>
                  </a:extLst>
                </a:gridCol>
                <a:gridCol w="1224136">
                  <a:extLst>
                    <a:ext uri="{9D8B030D-6E8A-4147-A177-3AD203B41FA5}">
                      <a16:colId xmlns:a16="http://schemas.microsoft.com/office/drawing/2014/main" val="2735685723"/>
                    </a:ext>
                  </a:extLst>
                </a:gridCol>
              </a:tblGrid>
              <a:tr h="350813">
                <a:tc>
                  <a:txBody>
                    <a:bodyPr/>
                    <a:lstStyle/>
                    <a:p>
                      <a:r>
                        <a:rPr lang="nb-NO" sz="1200" dirty="0"/>
                        <a:t>Utdanningssted</a:t>
                      </a:r>
                    </a:p>
                  </a:txBody>
                  <a:tcPr/>
                </a:tc>
                <a:tc>
                  <a:txBody>
                    <a:bodyPr/>
                    <a:lstStyle/>
                    <a:p>
                      <a:pPr algn="ctr"/>
                      <a:r>
                        <a:rPr lang="nb-NO" sz="1200" dirty="0"/>
                        <a:t>Antall</a:t>
                      </a:r>
                    </a:p>
                  </a:txBody>
                  <a:tcPr/>
                </a:tc>
                <a:extLst>
                  <a:ext uri="{0D108BD9-81ED-4DB2-BD59-A6C34878D82A}">
                    <a16:rowId xmlns:a16="http://schemas.microsoft.com/office/drawing/2014/main" val="309077069"/>
                  </a:ext>
                </a:extLst>
              </a:tr>
              <a:tr h="225464">
                <a:tc>
                  <a:txBody>
                    <a:bodyPr/>
                    <a:lstStyle/>
                    <a:p>
                      <a:pPr algn="l" fontAlgn="b">
                        <a:buNone/>
                      </a:pPr>
                      <a:r>
                        <a:rPr lang="nb-NO" sz="1200" b="1" i="0" u="none" strike="noStrike" dirty="0">
                          <a:solidFill>
                            <a:schemeClr val="tx1"/>
                          </a:solidFill>
                          <a:effectLst/>
                          <a:latin typeface="Verdana" panose="020B0604030504040204" pitchFamily="34" charset="0"/>
                        </a:rPr>
                        <a:t>Universitetet i Agder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73</a:t>
                      </a:r>
                    </a:p>
                  </a:txBody>
                  <a:tcPr marL="6350" marR="6350" marT="6350" marB="0" anchor="b"/>
                </a:tc>
                <a:extLst>
                  <a:ext uri="{0D108BD9-81ED-4DB2-BD59-A6C34878D82A}">
                    <a16:rowId xmlns:a16="http://schemas.microsoft.com/office/drawing/2014/main" val="1879590716"/>
                  </a:ext>
                </a:extLst>
              </a:tr>
              <a:tr h="225464">
                <a:tc>
                  <a:txBody>
                    <a:bodyPr/>
                    <a:lstStyle/>
                    <a:p>
                      <a:pPr algn="l" fontAlgn="b">
                        <a:buNone/>
                      </a:pPr>
                      <a:r>
                        <a:rPr lang="nb-NO" sz="1200" b="1" i="0" u="none" strike="noStrike">
                          <a:solidFill>
                            <a:schemeClr val="tx1"/>
                          </a:solidFill>
                          <a:effectLst/>
                          <a:latin typeface="Verdana" panose="020B0604030504040204" pitchFamily="34" charset="0"/>
                        </a:rPr>
                        <a:t>Norges teknisk-naturvitenskapelige universitet (NTNU)</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12</a:t>
                      </a:r>
                    </a:p>
                  </a:txBody>
                  <a:tcPr marL="6350" marR="6350" marT="6350" marB="0" anchor="b"/>
                </a:tc>
                <a:extLst>
                  <a:ext uri="{0D108BD9-81ED-4DB2-BD59-A6C34878D82A}">
                    <a16:rowId xmlns:a16="http://schemas.microsoft.com/office/drawing/2014/main" val="2160281172"/>
                  </a:ext>
                </a:extLst>
              </a:tr>
              <a:tr h="225464">
                <a:tc>
                  <a:txBody>
                    <a:bodyPr/>
                    <a:lstStyle/>
                    <a:p>
                      <a:pPr algn="l" fontAlgn="b">
                        <a:buNone/>
                      </a:pPr>
                      <a:r>
                        <a:rPr lang="nb-NO" sz="1200" b="1" i="0" u="none" strike="noStrike" dirty="0">
                          <a:solidFill>
                            <a:schemeClr val="tx1"/>
                          </a:solidFill>
                          <a:effectLst/>
                          <a:latin typeface="Verdana" panose="020B0604030504040204" pitchFamily="34" charset="0"/>
                        </a:rPr>
                        <a:t>Universitetet i Innlandet</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7</a:t>
                      </a:r>
                    </a:p>
                  </a:txBody>
                  <a:tcPr marL="6350" marR="6350" marT="6350" marB="0" anchor="b"/>
                </a:tc>
                <a:extLst>
                  <a:ext uri="{0D108BD9-81ED-4DB2-BD59-A6C34878D82A}">
                    <a16:rowId xmlns:a16="http://schemas.microsoft.com/office/drawing/2014/main" val="1268996812"/>
                  </a:ext>
                </a:extLst>
              </a:tr>
              <a:tr h="225464">
                <a:tc>
                  <a:txBody>
                    <a:bodyPr/>
                    <a:lstStyle/>
                    <a:p>
                      <a:pPr algn="l" fontAlgn="b">
                        <a:buNone/>
                      </a:pPr>
                      <a:r>
                        <a:rPr lang="nb-NO" sz="1200" b="1" i="0" u="none" strike="noStrike">
                          <a:solidFill>
                            <a:schemeClr val="tx1"/>
                          </a:solidFill>
                          <a:effectLst/>
                          <a:latin typeface="Verdana" panose="020B0604030504040204" pitchFamily="34" charset="0"/>
                        </a:rPr>
                        <a:t>Universitetet i Oslo</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6</a:t>
                      </a:r>
                    </a:p>
                  </a:txBody>
                  <a:tcPr marL="6350" marR="6350" marT="6350" marB="0" anchor="b"/>
                </a:tc>
                <a:extLst>
                  <a:ext uri="{0D108BD9-81ED-4DB2-BD59-A6C34878D82A}">
                    <a16:rowId xmlns:a16="http://schemas.microsoft.com/office/drawing/2014/main" val="95579518"/>
                  </a:ext>
                </a:extLst>
              </a:tr>
              <a:tr h="259498">
                <a:tc>
                  <a:txBody>
                    <a:bodyPr/>
                    <a:lstStyle/>
                    <a:p>
                      <a:pPr algn="l" fontAlgn="b">
                        <a:buNone/>
                      </a:pPr>
                      <a:r>
                        <a:rPr lang="nb-NO" sz="1200" b="1" i="0" u="none" strike="noStrike" dirty="0">
                          <a:solidFill>
                            <a:schemeClr val="tx1"/>
                          </a:solidFill>
                          <a:effectLst/>
                          <a:latin typeface="Verdana" panose="020B0604030504040204" pitchFamily="34" charset="0"/>
                        </a:rPr>
                        <a:t>Annet</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6</a:t>
                      </a:r>
                    </a:p>
                  </a:txBody>
                  <a:tcPr marL="6350" marR="6350" marT="6350" marB="0" anchor="b"/>
                </a:tc>
                <a:extLst>
                  <a:ext uri="{0D108BD9-81ED-4DB2-BD59-A6C34878D82A}">
                    <a16:rowId xmlns:a16="http://schemas.microsoft.com/office/drawing/2014/main" val="2160697590"/>
                  </a:ext>
                </a:extLst>
              </a:tr>
              <a:tr h="225464">
                <a:tc>
                  <a:txBody>
                    <a:bodyPr/>
                    <a:lstStyle/>
                    <a:p>
                      <a:pPr algn="l" fontAlgn="b">
                        <a:buNone/>
                      </a:pPr>
                      <a:r>
                        <a:rPr lang="nb-NO" sz="1200" b="1" i="0" u="none" strike="noStrike">
                          <a:solidFill>
                            <a:schemeClr val="tx1"/>
                          </a:solidFill>
                          <a:effectLst/>
                          <a:latin typeface="Verdana" panose="020B0604030504040204" pitchFamily="34" charset="0"/>
                        </a:rPr>
                        <a:t>Handelshøyskolen BI</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5</a:t>
                      </a:r>
                    </a:p>
                  </a:txBody>
                  <a:tcPr marL="6350" marR="6350" marT="6350" marB="0" anchor="b"/>
                </a:tc>
                <a:extLst>
                  <a:ext uri="{0D108BD9-81ED-4DB2-BD59-A6C34878D82A}">
                    <a16:rowId xmlns:a16="http://schemas.microsoft.com/office/drawing/2014/main" val="17133825"/>
                  </a:ext>
                </a:extLst>
              </a:tr>
              <a:tr h="225464">
                <a:tc>
                  <a:txBody>
                    <a:bodyPr/>
                    <a:lstStyle/>
                    <a:p>
                      <a:pPr algn="l" fontAlgn="b">
                        <a:buNone/>
                      </a:pPr>
                      <a:r>
                        <a:rPr lang="nb-NO" sz="1200" b="1" i="0" u="none" strike="noStrike">
                          <a:solidFill>
                            <a:schemeClr val="tx1"/>
                          </a:solidFill>
                          <a:effectLst/>
                          <a:latin typeface="Verdana" panose="020B0604030504040204" pitchFamily="34" charset="0"/>
                        </a:rPr>
                        <a:t>Universitetet i Sørøst-Norge</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5</a:t>
                      </a:r>
                    </a:p>
                  </a:txBody>
                  <a:tcPr marL="6350" marR="6350" marT="6350" marB="0" anchor="b"/>
                </a:tc>
                <a:extLst>
                  <a:ext uri="{0D108BD9-81ED-4DB2-BD59-A6C34878D82A}">
                    <a16:rowId xmlns:a16="http://schemas.microsoft.com/office/drawing/2014/main" val="3898778938"/>
                  </a:ext>
                </a:extLst>
              </a:tr>
              <a:tr h="225464">
                <a:tc>
                  <a:txBody>
                    <a:bodyPr/>
                    <a:lstStyle/>
                    <a:p>
                      <a:pPr algn="l" fontAlgn="b">
                        <a:buNone/>
                      </a:pPr>
                      <a:r>
                        <a:rPr lang="nb-NO" sz="1200" b="1" i="0" u="none" strike="noStrike" dirty="0">
                          <a:solidFill>
                            <a:schemeClr val="tx1"/>
                          </a:solidFill>
                          <a:effectLst/>
                          <a:latin typeface="Verdana" panose="020B0604030504040204" pitchFamily="34" charset="0"/>
                        </a:rPr>
                        <a:t>Jeg studerte utenlands</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5</a:t>
                      </a:r>
                    </a:p>
                  </a:txBody>
                  <a:tcPr marL="6350" marR="6350" marT="6350" marB="0" anchor="b"/>
                </a:tc>
                <a:extLst>
                  <a:ext uri="{0D108BD9-81ED-4DB2-BD59-A6C34878D82A}">
                    <a16:rowId xmlns:a16="http://schemas.microsoft.com/office/drawing/2014/main" val="3538317191"/>
                  </a:ext>
                </a:extLst>
              </a:tr>
              <a:tr h="225464">
                <a:tc>
                  <a:txBody>
                    <a:bodyPr/>
                    <a:lstStyle/>
                    <a:p>
                      <a:pPr algn="l" fontAlgn="b">
                        <a:buNone/>
                      </a:pPr>
                      <a:r>
                        <a:rPr lang="nb-NO" sz="1200" b="1" i="0" u="none" strike="noStrike">
                          <a:solidFill>
                            <a:schemeClr val="tx1"/>
                          </a:solidFill>
                          <a:effectLst/>
                          <a:latin typeface="Verdana" panose="020B0604030504040204" pitchFamily="34" charset="0"/>
                        </a:rPr>
                        <a:t>Ansgar Høyskole</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1618779414"/>
                  </a:ext>
                </a:extLst>
              </a:tr>
              <a:tr h="225464">
                <a:tc>
                  <a:txBody>
                    <a:bodyPr/>
                    <a:lstStyle/>
                    <a:p>
                      <a:pPr algn="l" fontAlgn="b">
                        <a:buNone/>
                      </a:pPr>
                      <a:r>
                        <a:rPr lang="nb-NO" sz="1200" b="1" i="0" u="none" strike="noStrike">
                          <a:solidFill>
                            <a:schemeClr val="tx1"/>
                          </a:solidFill>
                          <a:effectLst/>
                          <a:latin typeface="Verdana" panose="020B0604030504040204" pitchFamily="34" charset="0"/>
                        </a:rPr>
                        <a:t>NLA Høgskolen</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3999527297"/>
                  </a:ext>
                </a:extLst>
              </a:tr>
              <a:tr h="225464">
                <a:tc>
                  <a:txBody>
                    <a:bodyPr/>
                    <a:lstStyle/>
                    <a:p>
                      <a:pPr algn="l" fontAlgn="b">
                        <a:buNone/>
                      </a:pPr>
                      <a:r>
                        <a:rPr lang="nb-NO" sz="1200" b="1" i="0" u="none" strike="noStrike">
                          <a:solidFill>
                            <a:schemeClr val="tx1"/>
                          </a:solidFill>
                          <a:effectLst/>
                          <a:latin typeface="Verdana" panose="020B0604030504040204" pitchFamily="34" charset="0"/>
                        </a:rPr>
                        <a:t>Universitetet i Stavanger</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3</a:t>
                      </a:r>
                    </a:p>
                  </a:txBody>
                  <a:tcPr marL="6350" marR="6350" marT="6350" marB="0" anchor="b"/>
                </a:tc>
                <a:extLst>
                  <a:ext uri="{0D108BD9-81ED-4DB2-BD59-A6C34878D82A}">
                    <a16:rowId xmlns:a16="http://schemas.microsoft.com/office/drawing/2014/main" val="371782601"/>
                  </a:ext>
                </a:extLst>
              </a:tr>
              <a:tr h="225464">
                <a:tc>
                  <a:txBody>
                    <a:bodyPr/>
                    <a:lstStyle/>
                    <a:p>
                      <a:pPr algn="l" fontAlgn="b">
                        <a:buNone/>
                      </a:pPr>
                      <a:r>
                        <a:rPr lang="nb-NO" sz="1200" b="1" i="0" u="none" strike="noStrike">
                          <a:solidFill>
                            <a:schemeClr val="tx1"/>
                          </a:solidFill>
                          <a:effectLst/>
                          <a:latin typeface="Verdana" panose="020B0604030504040204" pitchFamily="34" charset="0"/>
                        </a:rPr>
                        <a:t>Høyskolen Kristiania</a:t>
                      </a:r>
                    </a:p>
                  </a:txBody>
                  <a:tcPr marL="6350" marR="6350" marT="6350" marB="0" anchor="b"/>
                </a:tc>
                <a:tc>
                  <a:txBody>
                    <a:bodyPr/>
                    <a:lstStyle/>
                    <a:p>
                      <a:pPr algn="ctr" fontAlgn="b">
                        <a:buNone/>
                      </a:pPr>
                      <a:r>
                        <a:rPr lang="nb-NO" sz="1200" b="1" i="0" u="none" strike="noStrike">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23566348"/>
                  </a:ext>
                </a:extLst>
              </a:tr>
              <a:tr h="225464">
                <a:tc>
                  <a:txBody>
                    <a:bodyPr/>
                    <a:lstStyle/>
                    <a:p>
                      <a:pPr algn="l" fontAlgn="b">
                        <a:buNone/>
                      </a:pPr>
                      <a:r>
                        <a:rPr lang="nb-NO" sz="1200" b="1" i="0" u="none" strike="noStrike">
                          <a:solidFill>
                            <a:schemeClr val="tx1"/>
                          </a:solidFill>
                          <a:effectLst/>
                          <a:latin typeface="Verdana" panose="020B0604030504040204" pitchFamily="34" charset="0"/>
                        </a:rPr>
                        <a:t>Universitetet i Bergen</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2</a:t>
                      </a:r>
                    </a:p>
                  </a:txBody>
                  <a:tcPr marL="6350" marR="6350" marT="6350" marB="0" anchor="b"/>
                </a:tc>
                <a:extLst>
                  <a:ext uri="{0D108BD9-81ED-4DB2-BD59-A6C34878D82A}">
                    <a16:rowId xmlns:a16="http://schemas.microsoft.com/office/drawing/2014/main" val="1301907601"/>
                  </a:ext>
                </a:extLst>
              </a:tr>
              <a:tr h="225464">
                <a:tc>
                  <a:txBody>
                    <a:bodyPr/>
                    <a:lstStyle/>
                    <a:p>
                      <a:pPr algn="l" fontAlgn="b">
                        <a:buNone/>
                      </a:pPr>
                      <a:r>
                        <a:rPr lang="nb-NO" sz="1200" b="1" i="0" u="none" strike="noStrike">
                          <a:solidFill>
                            <a:schemeClr val="tx1"/>
                          </a:solidFill>
                          <a:effectLst/>
                          <a:latin typeface="Verdana" panose="020B0604030504040204" pitchFamily="34" charset="0"/>
                        </a:rPr>
                        <a:t>Høgskulen på Vestlandet</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2296879050"/>
                  </a:ext>
                </a:extLst>
              </a:tr>
              <a:tr h="225464">
                <a:tc>
                  <a:txBody>
                    <a:bodyPr/>
                    <a:lstStyle/>
                    <a:p>
                      <a:pPr algn="l" fontAlgn="b">
                        <a:buNone/>
                      </a:pPr>
                      <a:r>
                        <a:rPr lang="nb-NO" sz="1200" b="1" i="0" u="none" strike="noStrike">
                          <a:solidFill>
                            <a:schemeClr val="tx1"/>
                          </a:solidFill>
                          <a:effectLst/>
                          <a:latin typeface="Verdana" panose="020B0604030504040204" pitchFamily="34" charset="0"/>
                        </a:rPr>
                        <a:t>Noroff</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2970854537"/>
                  </a:ext>
                </a:extLst>
              </a:tr>
              <a:tr h="225464">
                <a:tc>
                  <a:txBody>
                    <a:bodyPr/>
                    <a:lstStyle/>
                    <a:p>
                      <a:pPr algn="l" fontAlgn="b">
                        <a:buNone/>
                      </a:pPr>
                      <a:r>
                        <a:rPr lang="nb-NO" sz="1200" b="1" i="0" u="none" strike="noStrike" dirty="0" err="1">
                          <a:solidFill>
                            <a:schemeClr val="tx1"/>
                          </a:solidFill>
                          <a:effectLst/>
                          <a:latin typeface="Verdana" panose="020B0604030504040204" pitchFamily="34" charset="0"/>
                        </a:rPr>
                        <a:t>OsloMet</a:t>
                      </a:r>
                      <a:r>
                        <a:rPr lang="nb-NO" sz="1200" b="1" i="0" u="none" strike="noStrike" dirty="0">
                          <a:solidFill>
                            <a:schemeClr val="tx1"/>
                          </a:solidFill>
                          <a:effectLst/>
                          <a:latin typeface="Verdana" panose="020B0604030504040204" pitchFamily="34" charset="0"/>
                        </a:rPr>
                        <a:t> – storbyuniversitetet</a:t>
                      </a:r>
                    </a:p>
                  </a:txBody>
                  <a:tcPr marL="6350" marR="6350" marT="6350" marB="0" anchor="b"/>
                </a:tc>
                <a:tc>
                  <a:txBody>
                    <a:bodyPr/>
                    <a:lstStyle/>
                    <a:p>
                      <a:pPr algn="ctr" fontAlgn="b">
                        <a:buNone/>
                      </a:pPr>
                      <a:r>
                        <a:rPr lang="nb-NO" sz="1200" b="1" i="0" u="none" strike="noStrike" dirty="0">
                          <a:solidFill>
                            <a:schemeClr val="tx1"/>
                          </a:solidFill>
                          <a:effectLst/>
                          <a:latin typeface="Verdana" panose="020B0604030504040204" pitchFamily="34" charset="0"/>
                        </a:rPr>
                        <a:t>1</a:t>
                      </a:r>
                    </a:p>
                  </a:txBody>
                  <a:tcPr marL="6350" marR="6350" marT="6350" marB="0" anchor="b"/>
                </a:tc>
                <a:extLst>
                  <a:ext uri="{0D108BD9-81ED-4DB2-BD59-A6C34878D82A}">
                    <a16:rowId xmlns:a16="http://schemas.microsoft.com/office/drawing/2014/main" val="1754295040"/>
                  </a:ext>
                </a:extLst>
              </a:tr>
            </a:tbl>
          </a:graphicData>
        </a:graphic>
      </p:graphicFrame>
    </p:spTree>
    <p:extLst>
      <p:ext uri="{BB962C8B-B14F-4D97-AF65-F5344CB8AC3E}">
        <p14:creationId xmlns:p14="http://schemas.microsoft.com/office/powerpoint/2010/main" val="1697991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600" dirty="0">
                <a:solidFill>
                  <a:srgbClr val="131E29"/>
                </a:solidFill>
              </a:rPr>
              <a:t>Er dette ditt første år på </a:t>
            </a:r>
            <a:r>
              <a:rPr lang="nb-NO" sz="3600" dirty="0" err="1">
                <a:solidFill>
                  <a:srgbClr val="131E29"/>
                </a:solidFill>
              </a:rPr>
              <a:t>UiA</a:t>
            </a:r>
            <a:r>
              <a:rPr lang="nb-NO" sz="3600" dirty="0">
                <a:solidFill>
                  <a:srgbClr val="131E29"/>
                </a:solidFill>
              </a:rPr>
              <a:t>?</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1017</a:t>
            </a:r>
          </a:p>
        </p:txBody>
      </p:sp>
    </p:spTree>
    <p:extLst>
      <p:ext uri="{BB962C8B-B14F-4D97-AF65-F5344CB8AC3E}">
        <p14:creationId xmlns:p14="http://schemas.microsoft.com/office/powerpoint/2010/main" val="2468507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n-NO" dirty="0">
                <a:solidFill>
                  <a:srgbClr val="131E29"/>
                </a:solidFill>
              </a:rPr>
              <a:t>Når ble du først kjent med </a:t>
            </a:r>
            <a:r>
              <a:rPr lang="nn-NO" dirty="0" err="1">
                <a:solidFill>
                  <a:srgbClr val="131E29"/>
                </a:solidFill>
              </a:rPr>
              <a:t>UiA</a:t>
            </a:r>
            <a:r>
              <a:rPr lang="nn-NO" dirty="0">
                <a:solidFill>
                  <a:srgbClr val="131E29"/>
                </a:solidFill>
              </a:rPr>
              <a:t>?</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512" y="1412776"/>
          <a:ext cx="8784976"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1017</a:t>
            </a:r>
          </a:p>
        </p:txBody>
      </p:sp>
    </p:spTree>
    <p:extLst>
      <p:ext uri="{BB962C8B-B14F-4D97-AF65-F5344CB8AC3E}">
        <p14:creationId xmlns:p14="http://schemas.microsoft.com/office/powerpoint/2010/main" val="1202322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n-NO" dirty="0">
                <a:solidFill>
                  <a:srgbClr val="131E29"/>
                </a:solidFill>
              </a:rPr>
              <a:t>Når bestemte du deg endelig for å studere ved Universitetet i Agder?</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512" y="1412776"/>
          <a:ext cx="8784976"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1017</a:t>
            </a:r>
          </a:p>
        </p:txBody>
      </p:sp>
    </p:spTree>
    <p:extLst>
      <p:ext uri="{BB962C8B-B14F-4D97-AF65-F5344CB8AC3E}">
        <p14:creationId xmlns:p14="http://schemas.microsoft.com/office/powerpoint/2010/main" val="2355215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fontScale="90000"/>
          </a:bodyPr>
          <a:lstStyle/>
          <a:p>
            <a:r>
              <a:rPr lang="nb-NO" dirty="0">
                <a:solidFill>
                  <a:srgbClr val="131E29"/>
                </a:solidFill>
              </a:rPr>
              <a:t>Hva bestemte du deg for først; hva du skulle studere eller hvor du skulle studere?</a:t>
            </a:r>
          </a:p>
        </p:txBody>
      </p:sp>
      <p:sp>
        <p:nvSpPr>
          <p:cNvPr id="5"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1012</a:t>
            </a:r>
          </a:p>
        </p:txBody>
      </p:sp>
      <p:graphicFrame>
        <p:nvGraphicFramePr>
          <p:cNvPr id="7" name="Diagram 6"/>
          <p:cNvGraphicFramePr/>
          <p:nvPr/>
        </p:nvGraphicFramePr>
        <p:xfrm>
          <a:off x="1703512" y="1340768"/>
          <a:ext cx="8784976" cy="482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85389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Ved søknadsfristen 15. april - hvilket valg hadde du Universitetet i Agder som?</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1011</a:t>
            </a:r>
          </a:p>
        </p:txBody>
      </p:sp>
    </p:spTree>
    <p:extLst>
      <p:ext uri="{BB962C8B-B14F-4D97-AF65-F5344CB8AC3E}">
        <p14:creationId xmlns:p14="http://schemas.microsoft.com/office/powerpoint/2010/main" val="1784833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600" dirty="0">
                <a:solidFill>
                  <a:srgbClr val="131E29"/>
                </a:solidFill>
              </a:rPr>
              <a:t>Hva var den viktigste grunnen til at du IKKE valgte </a:t>
            </a:r>
            <a:r>
              <a:rPr lang="nb-NO" sz="3600" dirty="0" err="1">
                <a:solidFill>
                  <a:srgbClr val="131E29"/>
                </a:solidFill>
              </a:rPr>
              <a:t>UiA</a:t>
            </a:r>
            <a:r>
              <a:rPr lang="nb-NO" sz="3600" dirty="0">
                <a:solidFill>
                  <a:srgbClr val="131E29"/>
                </a:solidFill>
              </a:rPr>
              <a:t> som førstevalg?</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120</a:t>
            </a:r>
          </a:p>
        </p:txBody>
      </p:sp>
    </p:spTree>
    <p:extLst>
      <p:ext uri="{BB962C8B-B14F-4D97-AF65-F5344CB8AC3E}">
        <p14:creationId xmlns:p14="http://schemas.microsoft.com/office/powerpoint/2010/main" val="248624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Omprioriterte du ditt førstevalg etter søknadsfristen 15. april?</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1008</a:t>
            </a:r>
          </a:p>
        </p:txBody>
      </p:sp>
    </p:spTree>
    <p:extLst>
      <p:ext uri="{BB962C8B-B14F-4D97-AF65-F5344CB8AC3E}">
        <p14:creationId xmlns:p14="http://schemas.microsoft.com/office/powerpoint/2010/main" val="766381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Hvor viktig var følgende for ditt valg av studiested? </a:t>
            </a:r>
            <a:r>
              <a:rPr lang="nb-NO" sz="2000" dirty="0">
                <a:solidFill>
                  <a:srgbClr val="131E29"/>
                </a:solidFill>
              </a:rPr>
              <a:t>(på en skala fra 0-100)</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512" y="1340768"/>
          <a:ext cx="8784976" cy="48245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81541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000" dirty="0">
                <a:solidFill>
                  <a:srgbClr val="131E29"/>
                </a:solidFill>
              </a:rPr>
              <a:t>I hvor stor grad opplever du at dine forventninger har blitt innfridd så langt? </a:t>
            </a:r>
            <a:r>
              <a:rPr lang="nb-NO" sz="2000" dirty="0">
                <a:solidFill>
                  <a:srgbClr val="131E29"/>
                </a:solidFill>
              </a:rPr>
              <a:t>(på en skala fra 0-100)</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512" y="1340768"/>
          <a:ext cx="8784976" cy="48245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0708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fontScale="90000"/>
          </a:bodyPr>
          <a:lstStyle/>
          <a:p>
            <a:r>
              <a:rPr lang="nb-NO" sz="3800" dirty="0">
                <a:solidFill>
                  <a:srgbClr val="131E29"/>
                </a:solidFill>
              </a:rPr>
              <a:t>I hvor stor grad stemmer følgende utsagn for deg? </a:t>
            </a:r>
            <a:r>
              <a:rPr lang="nb-NO" sz="2200" dirty="0">
                <a:solidFill>
                  <a:srgbClr val="131E29"/>
                </a:solidFill>
              </a:rPr>
              <a:t>(på en skala fra 0-100)</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512" y="1340768"/>
          <a:ext cx="8784976" cy="46805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75320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131E29"/>
            </a:solidFill>
          </a:ln>
        </p:spPr>
        <p:txBody>
          <a:bodyPr>
            <a:normAutofit/>
          </a:bodyPr>
          <a:lstStyle/>
          <a:p>
            <a:r>
              <a:rPr lang="en-US" dirty="0" err="1">
                <a:solidFill>
                  <a:srgbClr val="131E29"/>
                </a:solidFill>
                <a:latin typeface="+mj-lt"/>
              </a:rPr>
              <a:t>Vil</a:t>
            </a:r>
            <a:r>
              <a:rPr lang="en-US" dirty="0">
                <a:solidFill>
                  <a:srgbClr val="131E29"/>
                </a:solidFill>
                <a:latin typeface="+mj-lt"/>
              </a:rPr>
              <a:t> du </a:t>
            </a:r>
            <a:r>
              <a:rPr lang="en-US" dirty="0" err="1">
                <a:solidFill>
                  <a:srgbClr val="131E29"/>
                </a:solidFill>
                <a:latin typeface="+mj-lt"/>
              </a:rPr>
              <a:t>anbefale</a:t>
            </a:r>
            <a:r>
              <a:rPr lang="en-US" dirty="0">
                <a:solidFill>
                  <a:srgbClr val="131E29"/>
                </a:solidFill>
                <a:latin typeface="+mj-lt"/>
              </a:rPr>
              <a:t>…?</a:t>
            </a:r>
          </a:p>
        </p:txBody>
      </p:sp>
      <p:graphicFrame>
        <p:nvGraphicFramePr>
          <p:cNvPr id="7" name="Chart 6"/>
          <p:cNvGraphicFramePr/>
          <p:nvPr/>
        </p:nvGraphicFramePr>
        <p:xfrm>
          <a:off x="1703512" y="1556792"/>
          <a:ext cx="4176464"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nvGraphicFramePr>
        <p:xfrm>
          <a:off x="6312024" y="1556792"/>
          <a:ext cx="4176464" cy="432048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kstSylinder 7"/>
          <p:cNvSpPr txBox="1"/>
          <p:nvPr/>
        </p:nvSpPr>
        <p:spPr>
          <a:xfrm>
            <a:off x="3863753" y="1700808"/>
            <a:ext cx="920445" cy="261610"/>
          </a:xfrm>
          <a:prstGeom prst="rect">
            <a:avLst/>
          </a:prstGeom>
          <a:solidFill>
            <a:schemeClr val="bg1"/>
          </a:solidFill>
          <a:ln>
            <a:noFill/>
          </a:ln>
        </p:spPr>
        <p:txBody>
          <a:bodyPr wrap="none" rtlCol="0">
            <a:spAutoFit/>
          </a:bodyPr>
          <a:lstStyle/>
          <a:p>
            <a:r>
              <a:rPr lang="nb-NO" sz="1100" b="1" i="1" dirty="0" err="1">
                <a:solidFill>
                  <a:srgbClr val="131E29"/>
                </a:solidFill>
              </a:rPr>
              <a:t>UiA</a:t>
            </a:r>
            <a:r>
              <a:rPr lang="nb-NO" sz="1100" b="1" i="1" dirty="0">
                <a:solidFill>
                  <a:srgbClr val="131E29"/>
                </a:solidFill>
              </a:rPr>
              <a:t> til andre</a:t>
            </a:r>
          </a:p>
        </p:txBody>
      </p:sp>
      <p:sp>
        <p:nvSpPr>
          <p:cNvPr id="11" name="TekstSylinder 7"/>
          <p:cNvSpPr txBox="1"/>
          <p:nvPr/>
        </p:nvSpPr>
        <p:spPr>
          <a:xfrm>
            <a:off x="7968208" y="1700808"/>
            <a:ext cx="1439818" cy="261610"/>
          </a:xfrm>
          <a:prstGeom prst="rect">
            <a:avLst/>
          </a:prstGeom>
          <a:solidFill>
            <a:schemeClr val="bg1"/>
          </a:solidFill>
          <a:ln>
            <a:noFill/>
          </a:ln>
        </p:spPr>
        <p:txBody>
          <a:bodyPr wrap="none" rtlCol="0">
            <a:spAutoFit/>
          </a:bodyPr>
          <a:lstStyle/>
          <a:p>
            <a:r>
              <a:rPr lang="nb-NO" sz="1100" b="1" i="1" dirty="0">
                <a:solidFill>
                  <a:srgbClr val="131E29"/>
                </a:solidFill>
              </a:rPr>
              <a:t>Ditt studium til andre</a:t>
            </a:r>
          </a:p>
        </p:txBody>
      </p:sp>
      <p:sp>
        <p:nvSpPr>
          <p:cNvPr id="12" name="Plassholder for lysbildenummer 3"/>
          <p:cNvSpPr txBox="1">
            <a:spLocks/>
          </p:cNvSpPr>
          <p:nvPr/>
        </p:nvSpPr>
        <p:spPr>
          <a:xfrm>
            <a:off x="9624392" y="5615662"/>
            <a:ext cx="864096" cy="261610"/>
          </a:xfrm>
          <a:prstGeom prst="rect">
            <a:avLst/>
          </a:prstGeom>
          <a:solidFill>
            <a:srgbClr val="ECE0D2"/>
          </a:solidFill>
          <a:ln w="12700">
            <a:solidFill>
              <a:srgbClr val="131E29"/>
            </a:solidFill>
          </a:ln>
        </p:spPr>
        <p:txBody>
          <a:bodyPr anchor="ctr"/>
          <a:lstStyle/>
          <a:p>
            <a:pPr>
              <a:defRPr/>
            </a:pPr>
            <a:r>
              <a:rPr lang="nb-NO" sz="1000" dirty="0">
                <a:solidFill>
                  <a:srgbClr val="131E29"/>
                </a:solidFill>
              </a:rPr>
              <a:t>N = 916</a:t>
            </a:r>
          </a:p>
        </p:txBody>
      </p:sp>
      <p:sp>
        <p:nvSpPr>
          <p:cNvPr id="13" name="Plassholder for lysbildenummer 3"/>
          <p:cNvSpPr txBox="1">
            <a:spLocks/>
          </p:cNvSpPr>
          <p:nvPr/>
        </p:nvSpPr>
        <p:spPr>
          <a:xfrm>
            <a:off x="5073444" y="5615662"/>
            <a:ext cx="806532" cy="261610"/>
          </a:xfrm>
          <a:prstGeom prst="rect">
            <a:avLst/>
          </a:prstGeom>
          <a:solidFill>
            <a:srgbClr val="ECE0D2"/>
          </a:solidFill>
          <a:ln w="12700">
            <a:solidFill>
              <a:srgbClr val="131E29"/>
            </a:solidFill>
          </a:ln>
        </p:spPr>
        <p:txBody>
          <a:bodyPr anchor="ctr"/>
          <a:lstStyle/>
          <a:p>
            <a:pPr>
              <a:defRPr/>
            </a:pPr>
            <a:r>
              <a:rPr lang="nb-NO" sz="1000" dirty="0">
                <a:solidFill>
                  <a:srgbClr val="131E29"/>
                </a:solidFill>
              </a:rPr>
              <a:t>N = 916</a:t>
            </a:r>
          </a:p>
        </p:txBody>
      </p:sp>
    </p:spTree>
    <p:extLst>
      <p:ext uri="{BB962C8B-B14F-4D97-AF65-F5344CB8AC3E}">
        <p14:creationId xmlns:p14="http://schemas.microsoft.com/office/powerpoint/2010/main" val="947032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131E29"/>
            </a:solidFill>
          </a:ln>
        </p:spPr>
        <p:txBody>
          <a:bodyPr>
            <a:normAutofit/>
          </a:bodyPr>
          <a:lstStyle/>
          <a:p>
            <a:r>
              <a:rPr lang="en-US" dirty="0" err="1">
                <a:solidFill>
                  <a:srgbClr val="131E29"/>
                </a:solidFill>
                <a:latin typeface="+mj-lt"/>
              </a:rPr>
              <a:t>Vil</a:t>
            </a:r>
            <a:r>
              <a:rPr lang="en-US" dirty="0">
                <a:solidFill>
                  <a:srgbClr val="131E29"/>
                </a:solidFill>
                <a:latin typeface="+mj-lt"/>
              </a:rPr>
              <a:t> du </a:t>
            </a:r>
            <a:r>
              <a:rPr lang="en-US" dirty="0" err="1">
                <a:solidFill>
                  <a:srgbClr val="131E29"/>
                </a:solidFill>
                <a:latin typeface="+mj-lt"/>
              </a:rPr>
              <a:t>anbefale</a:t>
            </a:r>
            <a:r>
              <a:rPr lang="en-US" dirty="0">
                <a:solidFill>
                  <a:srgbClr val="131E29"/>
                </a:solidFill>
                <a:latin typeface="+mj-lt"/>
              </a:rPr>
              <a:t> din </a:t>
            </a:r>
            <a:r>
              <a:rPr lang="en-US" dirty="0" err="1">
                <a:solidFill>
                  <a:srgbClr val="131E29"/>
                </a:solidFill>
                <a:latin typeface="+mj-lt"/>
              </a:rPr>
              <a:t>studieby</a:t>
            </a:r>
            <a:r>
              <a:rPr lang="en-US" dirty="0">
                <a:solidFill>
                  <a:srgbClr val="131E29"/>
                </a:solidFill>
                <a:latin typeface="+mj-lt"/>
              </a:rPr>
              <a:t> </a:t>
            </a:r>
            <a:r>
              <a:rPr lang="en-US" dirty="0" err="1">
                <a:solidFill>
                  <a:srgbClr val="131E29"/>
                </a:solidFill>
                <a:latin typeface="+mj-lt"/>
              </a:rPr>
              <a:t>til</a:t>
            </a:r>
            <a:r>
              <a:rPr lang="en-US" dirty="0">
                <a:solidFill>
                  <a:srgbClr val="131E29"/>
                </a:solidFill>
                <a:latin typeface="+mj-lt"/>
              </a:rPr>
              <a:t> </a:t>
            </a:r>
            <a:r>
              <a:rPr lang="en-US" dirty="0" err="1">
                <a:solidFill>
                  <a:srgbClr val="131E29"/>
                </a:solidFill>
                <a:latin typeface="+mj-lt"/>
              </a:rPr>
              <a:t>andre</a:t>
            </a:r>
            <a:r>
              <a:rPr lang="en-US" dirty="0">
                <a:solidFill>
                  <a:srgbClr val="131E29"/>
                </a:solidFill>
                <a:latin typeface="+mj-lt"/>
              </a:rPr>
              <a:t>?</a:t>
            </a:r>
          </a:p>
        </p:txBody>
      </p:sp>
      <p:graphicFrame>
        <p:nvGraphicFramePr>
          <p:cNvPr id="7" name="Chart 6"/>
          <p:cNvGraphicFramePr/>
          <p:nvPr/>
        </p:nvGraphicFramePr>
        <p:xfrm>
          <a:off x="1703512" y="1556792"/>
          <a:ext cx="8784976"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13" name="Plassholder for lysbildenummer 3"/>
          <p:cNvSpPr txBox="1">
            <a:spLocks/>
          </p:cNvSpPr>
          <p:nvPr/>
        </p:nvSpPr>
        <p:spPr>
          <a:xfrm>
            <a:off x="9624392" y="5589240"/>
            <a:ext cx="864096" cy="288032"/>
          </a:xfrm>
          <a:prstGeom prst="rect">
            <a:avLst/>
          </a:prstGeom>
          <a:solidFill>
            <a:srgbClr val="ECE0D2"/>
          </a:solidFill>
          <a:ln w="12700">
            <a:solidFill>
              <a:srgbClr val="131E29"/>
            </a:solidFill>
          </a:ln>
        </p:spPr>
        <p:txBody>
          <a:bodyPr anchor="ctr"/>
          <a:lstStyle/>
          <a:p>
            <a:pPr>
              <a:defRPr/>
            </a:pPr>
            <a:r>
              <a:rPr lang="nb-NO" sz="1000" dirty="0">
                <a:solidFill>
                  <a:srgbClr val="131E29"/>
                </a:solidFill>
              </a:rPr>
              <a:t>N = 916</a:t>
            </a:r>
          </a:p>
        </p:txBody>
      </p:sp>
    </p:spTree>
    <p:extLst>
      <p:ext uri="{BB962C8B-B14F-4D97-AF65-F5344CB8AC3E}">
        <p14:creationId xmlns:p14="http://schemas.microsoft.com/office/powerpoint/2010/main" val="3098231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Ser du for deg at du ønsker å bli i din </a:t>
            </a:r>
            <a:r>
              <a:rPr lang="nb-NO" dirty="0" err="1">
                <a:solidFill>
                  <a:srgbClr val="131E29"/>
                </a:solidFill>
              </a:rPr>
              <a:t>studieby</a:t>
            </a:r>
            <a:r>
              <a:rPr lang="nb-NO" dirty="0">
                <a:solidFill>
                  <a:srgbClr val="131E29"/>
                </a:solidFill>
              </a:rPr>
              <a:t> etter studiene?</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916</a:t>
            </a:r>
          </a:p>
        </p:txBody>
      </p:sp>
    </p:spTree>
    <p:extLst>
      <p:ext uri="{BB962C8B-B14F-4D97-AF65-F5344CB8AC3E}">
        <p14:creationId xmlns:p14="http://schemas.microsoft.com/office/powerpoint/2010/main" val="2502027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703512" y="2276872"/>
            <a:ext cx="8784976" cy="954360"/>
          </a:xfrm>
          <a:ln>
            <a:solidFill>
              <a:srgbClr val="C8102E"/>
            </a:solidFill>
          </a:ln>
        </p:spPr>
        <p:txBody>
          <a:bodyPr>
            <a:noAutofit/>
          </a:bodyPr>
          <a:lstStyle/>
          <a:p>
            <a:pPr algn="ctr"/>
            <a:r>
              <a:rPr lang="nb-NO" b="1" dirty="0">
                <a:solidFill>
                  <a:srgbClr val="C00000"/>
                </a:solidFill>
              </a:rPr>
              <a:t>INFORMASJON, SOSIALE MEDIER</a:t>
            </a:r>
            <a:br>
              <a:rPr lang="nb-NO" b="1" dirty="0">
                <a:solidFill>
                  <a:srgbClr val="C00000"/>
                </a:solidFill>
              </a:rPr>
            </a:br>
            <a:r>
              <a:rPr lang="nb-NO" b="1" dirty="0">
                <a:solidFill>
                  <a:srgbClr val="C00000"/>
                </a:solidFill>
              </a:rPr>
              <a:t> OG TILFREDSHET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F629F-49B9-311E-6E81-C09FCCB8A62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C41EBE2-A276-DF04-7998-26B9BA5817A8}"/>
              </a:ext>
            </a:extLst>
          </p:cNvPr>
          <p:cNvSpPr>
            <a:spLocks noGrp="1"/>
          </p:cNvSpPr>
          <p:nvPr>
            <p:ph type="title"/>
          </p:nvPr>
        </p:nvSpPr>
        <p:spPr>
          <a:xfrm>
            <a:off x="1703512" y="0"/>
            <a:ext cx="8784976" cy="1484784"/>
          </a:xfrm>
          <a:ln>
            <a:solidFill>
              <a:srgbClr val="131E29"/>
            </a:solidFill>
          </a:ln>
        </p:spPr>
        <p:txBody>
          <a:bodyPr>
            <a:noAutofit/>
          </a:bodyPr>
          <a:lstStyle/>
          <a:p>
            <a:r>
              <a:rPr lang="nb-NO" dirty="0">
                <a:solidFill>
                  <a:srgbClr val="131E29"/>
                </a:solidFill>
              </a:rPr>
              <a:t>Brukte du KI-verktøy (som </a:t>
            </a:r>
            <a:r>
              <a:rPr lang="nb-NO" dirty="0" err="1">
                <a:solidFill>
                  <a:srgbClr val="131E29"/>
                </a:solidFill>
              </a:rPr>
              <a:t>ChatGPT</a:t>
            </a:r>
            <a:r>
              <a:rPr lang="nb-NO" dirty="0">
                <a:solidFill>
                  <a:srgbClr val="131E29"/>
                </a:solidFill>
              </a:rPr>
              <a:t>, </a:t>
            </a:r>
            <a:r>
              <a:rPr lang="nb-NO" dirty="0" err="1">
                <a:solidFill>
                  <a:srgbClr val="131E29"/>
                </a:solidFill>
              </a:rPr>
              <a:t>Copilot</a:t>
            </a:r>
            <a:r>
              <a:rPr lang="nb-NO" dirty="0">
                <a:solidFill>
                  <a:srgbClr val="131E29"/>
                </a:solidFill>
              </a:rPr>
              <a:t> e.l.) til noe av følgende i din søknadsprosess?</a:t>
            </a:r>
          </a:p>
        </p:txBody>
      </p:sp>
      <p:graphicFrame>
        <p:nvGraphicFramePr>
          <p:cNvPr id="4" name="Plassholder for innhold 3">
            <a:extLst>
              <a:ext uri="{FF2B5EF4-FFF2-40B4-BE49-F238E27FC236}">
                <a16:creationId xmlns:a16="http://schemas.microsoft.com/office/drawing/2014/main" id="{13253FA8-FD4A-D724-69B6-337490540B39}"/>
              </a:ext>
            </a:extLst>
          </p:cNvPr>
          <p:cNvGraphicFramePr>
            <a:graphicFrameLocks noGrp="1"/>
          </p:cNvGraphicFramePr>
          <p:nvPr>
            <p:ph idx="1"/>
          </p:nvPr>
        </p:nvGraphicFramePr>
        <p:xfrm>
          <a:off x="1703512" y="1484784"/>
          <a:ext cx="8784976" cy="4419872"/>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a:extLst>
              <a:ext uri="{FF2B5EF4-FFF2-40B4-BE49-F238E27FC236}">
                <a16:creationId xmlns:a16="http://schemas.microsoft.com/office/drawing/2014/main" id="{DC0E4AD5-7178-6C6E-89DF-97D4975F8008}"/>
              </a:ext>
            </a:extLst>
          </p:cNvPr>
          <p:cNvSpPr txBox="1">
            <a:spLocks/>
          </p:cNvSpPr>
          <p:nvPr/>
        </p:nvSpPr>
        <p:spPr>
          <a:xfrm>
            <a:off x="9624392" y="5572000"/>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887</a:t>
            </a:r>
          </a:p>
        </p:txBody>
      </p:sp>
      <p:sp>
        <p:nvSpPr>
          <p:cNvPr id="3" name="TekstSylinder 5">
            <a:extLst>
              <a:ext uri="{FF2B5EF4-FFF2-40B4-BE49-F238E27FC236}">
                <a16:creationId xmlns:a16="http://schemas.microsoft.com/office/drawing/2014/main" id="{5825A19F-7DEE-7732-913F-A5F2D1E1EF08}"/>
              </a:ext>
            </a:extLst>
          </p:cNvPr>
          <p:cNvSpPr txBox="1"/>
          <p:nvPr/>
        </p:nvSpPr>
        <p:spPr>
          <a:xfrm>
            <a:off x="6168008" y="6229098"/>
            <a:ext cx="4320480"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Nytt spørsmål av året, derfor ingen sammenligning. </a:t>
            </a:r>
          </a:p>
        </p:txBody>
      </p:sp>
    </p:spTree>
    <p:extLst>
      <p:ext uri="{BB962C8B-B14F-4D97-AF65-F5344CB8AC3E}">
        <p14:creationId xmlns:p14="http://schemas.microsoft.com/office/powerpoint/2010/main" val="612478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4A93A-72DB-0E06-D770-60F42427C3A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2734F91-100A-BEFB-6ACE-C67603689A1C}"/>
              </a:ext>
            </a:extLst>
          </p:cNvPr>
          <p:cNvSpPr>
            <a:spLocks noGrp="1"/>
          </p:cNvSpPr>
          <p:nvPr>
            <p:ph type="title"/>
          </p:nvPr>
        </p:nvSpPr>
        <p:spPr>
          <a:xfrm>
            <a:off x="1703512" y="188640"/>
            <a:ext cx="8784976" cy="936104"/>
          </a:xfrm>
          <a:ln>
            <a:solidFill>
              <a:srgbClr val="131E29"/>
            </a:solidFill>
          </a:ln>
        </p:spPr>
        <p:txBody>
          <a:bodyPr>
            <a:noAutofit/>
          </a:bodyPr>
          <a:lstStyle/>
          <a:p>
            <a:r>
              <a:rPr lang="nb-NO" dirty="0">
                <a:solidFill>
                  <a:srgbClr val="131E29"/>
                </a:solidFill>
              </a:rPr>
              <a:t>Hvilken type KI-støtte på uia.no ville vært nyttig for deg som søker?</a:t>
            </a:r>
          </a:p>
        </p:txBody>
      </p:sp>
      <p:graphicFrame>
        <p:nvGraphicFramePr>
          <p:cNvPr id="4" name="Plassholder for innhold 3">
            <a:extLst>
              <a:ext uri="{FF2B5EF4-FFF2-40B4-BE49-F238E27FC236}">
                <a16:creationId xmlns:a16="http://schemas.microsoft.com/office/drawing/2014/main" id="{565395A5-7274-4787-3E2D-6150E24E992B}"/>
              </a:ext>
            </a:extLst>
          </p:cNvPr>
          <p:cNvGraphicFramePr>
            <a:graphicFrameLocks noGrp="1"/>
          </p:cNvGraphicFramePr>
          <p:nvPr>
            <p:ph idx="1"/>
          </p:nvPr>
        </p:nvGraphicFramePr>
        <p:xfrm>
          <a:off x="1703512" y="1484784"/>
          <a:ext cx="8784976" cy="4419872"/>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a:extLst>
              <a:ext uri="{FF2B5EF4-FFF2-40B4-BE49-F238E27FC236}">
                <a16:creationId xmlns:a16="http://schemas.microsoft.com/office/drawing/2014/main" id="{67009ABC-6FC0-1947-0378-1EEB1B01B1CE}"/>
              </a:ext>
            </a:extLst>
          </p:cNvPr>
          <p:cNvSpPr txBox="1">
            <a:spLocks/>
          </p:cNvSpPr>
          <p:nvPr/>
        </p:nvSpPr>
        <p:spPr>
          <a:xfrm>
            <a:off x="9624392" y="5572000"/>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887</a:t>
            </a:r>
          </a:p>
        </p:txBody>
      </p:sp>
      <p:sp>
        <p:nvSpPr>
          <p:cNvPr id="3" name="TekstSylinder 5">
            <a:extLst>
              <a:ext uri="{FF2B5EF4-FFF2-40B4-BE49-F238E27FC236}">
                <a16:creationId xmlns:a16="http://schemas.microsoft.com/office/drawing/2014/main" id="{443C5641-9867-1B30-4B1A-BD2503B7FB3E}"/>
              </a:ext>
            </a:extLst>
          </p:cNvPr>
          <p:cNvSpPr txBox="1"/>
          <p:nvPr/>
        </p:nvSpPr>
        <p:spPr>
          <a:xfrm>
            <a:off x="6168008" y="6229098"/>
            <a:ext cx="4320480"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Nytt spørsmål av året, derfor ingen sammenligning. </a:t>
            </a:r>
          </a:p>
        </p:txBody>
      </p:sp>
    </p:spTree>
    <p:extLst>
      <p:ext uri="{BB962C8B-B14F-4D97-AF65-F5344CB8AC3E}">
        <p14:creationId xmlns:p14="http://schemas.microsoft.com/office/powerpoint/2010/main" val="3405426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703512" y="-100208"/>
            <a:ext cx="8784976" cy="936920"/>
          </a:xfrm>
          <a:ln>
            <a:solidFill>
              <a:srgbClr val="131E29"/>
            </a:solidFill>
          </a:ln>
        </p:spPr>
        <p:txBody>
          <a:bodyPr>
            <a:noAutofit/>
          </a:bodyPr>
          <a:lstStyle/>
          <a:p>
            <a:br>
              <a:rPr lang="nb-NO" sz="2600" dirty="0">
                <a:solidFill>
                  <a:srgbClr val="131E29"/>
                </a:solidFill>
              </a:rPr>
            </a:br>
            <a:r>
              <a:rPr lang="nb-NO" sz="2600" dirty="0">
                <a:solidFill>
                  <a:srgbClr val="131E29"/>
                </a:solidFill>
              </a:rPr>
              <a:t>Hvor fikk du informasjon om UiA før du begynte som student?</a:t>
            </a:r>
          </a:p>
        </p:txBody>
      </p:sp>
      <p:graphicFrame>
        <p:nvGraphicFramePr>
          <p:cNvPr id="4" name="Plassholder for innhold 3"/>
          <p:cNvGraphicFramePr>
            <a:graphicFrameLocks noGrp="1"/>
          </p:cNvGraphicFramePr>
          <p:nvPr>
            <p:ph idx="1"/>
          </p:nvPr>
        </p:nvGraphicFramePr>
        <p:xfrm>
          <a:off x="1703512" y="836712"/>
          <a:ext cx="8784976" cy="5400600"/>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90465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900</a:t>
            </a:r>
          </a:p>
        </p:txBody>
      </p:sp>
      <p:sp>
        <p:nvSpPr>
          <p:cNvPr id="3" name="TekstSylinder 5">
            <a:extLst>
              <a:ext uri="{FF2B5EF4-FFF2-40B4-BE49-F238E27FC236}">
                <a16:creationId xmlns:a16="http://schemas.microsoft.com/office/drawing/2014/main" id="{0351168C-30D2-947D-C29B-C6FDDF80E0C8}"/>
              </a:ext>
            </a:extLst>
          </p:cNvPr>
          <p:cNvSpPr txBox="1"/>
          <p:nvPr/>
        </p:nvSpPr>
        <p:spPr>
          <a:xfrm>
            <a:off x="4102100" y="6341258"/>
            <a:ext cx="6408712" cy="400110"/>
          </a:xfrm>
          <a:prstGeom prst="rect">
            <a:avLst/>
          </a:prstGeom>
          <a:solidFill>
            <a:schemeClr val="bg1"/>
          </a:solidFill>
          <a:ln>
            <a:solidFill>
              <a:srgbClr val="131E29"/>
            </a:solidFill>
          </a:ln>
        </p:spPr>
        <p:txBody>
          <a:bodyPr wrap="square" rtlCol="0">
            <a:spAutoFit/>
          </a:bodyPr>
          <a:lstStyle/>
          <a:p>
            <a:r>
              <a:rPr lang="nb-NO" sz="1000" dirty="0">
                <a:solidFill>
                  <a:srgbClr val="131E29"/>
                </a:solidFill>
              </a:rPr>
              <a:t>«Gjennom venner/bekjente som har studert ved </a:t>
            </a:r>
            <a:r>
              <a:rPr lang="nb-NO" sz="1000" dirty="0" err="1">
                <a:solidFill>
                  <a:srgbClr val="131E29"/>
                </a:solidFill>
              </a:rPr>
              <a:t>UiA</a:t>
            </a:r>
            <a:r>
              <a:rPr lang="nb-NO" sz="1000" dirty="0">
                <a:solidFill>
                  <a:srgbClr val="131E29"/>
                </a:solidFill>
              </a:rPr>
              <a:t>» og «gjennom søk/veiledning via KI/AI» er nye alternativer av året, derfor ingen sammenligning.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en-US" dirty="0" err="1">
                <a:solidFill>
                  <a:srgbClr val="131E29"/>
                </a:solidFill>
              </a:rPr>
              <a:t>Hvor</a:t>
            </a:r>
            <a:r>
              <a:rPr lang="en-US" dirty="0">
                <a:solidFill>
                  <a:srgbClr val="131E29"/>
                </a:solidFill>
              </a:rPr>
              <a:t> </a:t>
            </a:r>
            <a:r>
              <a:rPr lang="en-US" dirty="0" err="1">
                <a:solidFill>
                  <a:srgbClr val="131E29"/>
                </a:solidFill>
              </a:rPr>
              <a:t>viktig</a:t>
            </a:r>
            <a:r>
              <a:rPr lang="en-US" dirty="0">
                <a:solidFill>
                  <a:srgbClr val="131E29"/>
                </a:solidFill>
              </a:rPr>
              <a:t> </a:t>
            </a:r>
            <a:r>
              <a:rPr lang="en-US" dirty="0" err="1">
                <a:solidFill>
                  <a:srgbClr val="131E29"/>
                </a:solidFill>
              </a:rPr>
              <a:t>var</a:t>
            </a:r>
            <a:r>
              <a:rPr lang="en-US" dirty="0">
                <a:solidFill>
                  <a:srgbClr val="131E29"/>
                </a:solidFill>
              </a:rPr>
              <a:t> </a:t>
            </a:r>
            <a:r>
              <a:rPr lang="en-US" dirty="0" err="1">
                <a:solidFill>
                  <a:srgbClr val="131E29"/>
                </a:solidFill>
              </a:rPr>
              <a:t>informasjonen</a:t>
            </a:r>
            <a:r>
              <a:rPr lang="en-US" dirty="0">
                <a:solidFill>
                  <a:srgbClr val="131E29"/>
                </a:solidFill>
              </a:rPr>
              <a:t> du </a:t>
            </a:r>
            <a:r>
              <a:rPr lang="en-US" dirty="0" err="1">
                <a:solidFill>
                  <a:srgbClr val="131E29"/>
                </a:solidFill>
              </a:rPr>
              <a:t>fikk</a:t>
            </a:r>
            <a:r>
              <a:rPr lang="en-US" dirty="0">
                <a:solidFill>
                  <a:srgbClr val="131E29"/>
                </a:solidFill>
              </a:rPr>
              <a:t> via </a:t>
            </a:r>
            <a:r>
              <a:rPr lang="en-US" dirty="0" err="1">
                <a:solidFill>
                  <a:srgbClr val="131E29"/>
                </a:solidFill>
              </a:rPr>
              <a:t>følgende</a:t>
            </a:r>
            <a:r>
              <a:rPr lang="en-US" dirty="0">
                <a:solidFill>
                  <a:srgbClr val="131E29"/>
                </a:solidFill>
              </a:rPr>
              <a:t> </a:t>
            </a:r>
            <a:r>
              <a:rPr lang="en-US" dirty="0" err="1">
                <a:solidFill>
                  <a:srgbClr val="131E29"/>
                </a:solidFill>
              </a:rPr>
              <a:t>kanaler</a:t>
            </a:r>
            <a:r>
              <a:rPr lang="en-US" dirty="0">
                <a:solidFill>
                  <a:srgbClr val="131E29"/>
                </a:solidFill>
              </a:rPr>
              <a:t>, for </a:t>
            </a:r>
            <a:r>
              <a:rPr lang="en-US" dirty="0" err="1">
                <a:solidFill>
                  <a:srgbClr val="131E29"/>
                </a:solidFill>
              </a:rPr>
              <a:t>ditt</a:t>
            </a:r>
            <a:r>
              <a:rPr lang="en-US" dirty="0">
                <a:solidFill>
                  <a:srgbClr val="131E29"/>
                </a:solidFill>
              </a:rPr>
              <a:t> </a:t>
            </a:r>
            <a:r>
              <a:rPr lang="en-US" dirty="0" err="1">
                <a:solidFill>
                  <a:srgbClr val="131E29"/>
                </a:solidFill>
              </a:rPr>
              <a:t>valg</a:t>
            </a:r>
            <a:r>
              <a:rPr lang="en-US" dirty="0">
                <a:solidFill>
                  <a:srgbClr val="131E29"/>
                </a:solidFill>
              </a:rPr>
              <a:t> </a:t>
            </a:r>
            <a:r>
              <a:rPr lang="en-US" dirty="0" err="1">
                <a:solidFill>
                  <a:srgbClr val="131E29"/>
                </a:solidFill>
              </a:rPr>
              <a:t>av</a:t>
            </a:r>
            <a:r>
              <a:rPr lang="en-US" dirty="0">
                <a:solidFill>
                  <a:srgbClr val="131E29"/>
                </a:solidFill>
              </a:rPr>
              <a:t> </a:t>
            </a:r>
            <a:r>
              <a:rPr lang="en-US" dirty="0" err="1">
                <a:solidFill>
                  <a:srgbClr val="131E29"/>
                </a:solidFill>
              </a:rPr>
              <a:t>studiested</a:t>
            </a:r>
            <a:r>
              <a:rPr lang="en-US" dirty="0">
                <a:solidFill>
                  <a:srgbClr val="131E29"/>
                </a:solidFill>
              </a:rPr>
              <a:t>?</a:t>
            </a:r>
            <a:r>
              <a:rPr lang="en-US" sz="3000" dirty="0">
                <a:solidFill>
                  <a:srgbClr val="131E29"/>
                </a:solidFill>
                <a:latin typeface="+mj-lt"/>
                <a:ea typeface="Lucida Grande"/>
                <a:cs typeface="Marker Felt"/>
              </a:rPr>
              <a:t> </a:t>
            </a:r>
            <a:endParaRPr lang="nb-NO" sz="3000" dirty="0">
              <a:solidFill>
                <a:srgbClr val="131E29"/>
              </a:solidFill>
              <a:latin typeface="+mj-lt"/>
              <a:cs typeface="Marker Felt"/>
            </a:endParaRPr>
          </a:p>
        </p:txBody>
      </p:sp>
      <p:graphicFrame>
        <p:nvGraphicFramePr>
          <p:cNvPr id="7" name="Plassholder for innhold 6"/>
          <p:cNvGraphicFramePr>
            <a:graphicFrameLocks noGrp="1"/>
          </p:cNvGraphicFramePr>
          <p:nvPr>
            <p:ph idx="1"/>
          </p:nvPr>
        </p:nvGraphicFramePr>
        <p:xfrm>
          <a:off x="1703512" y="1340769"/>
          <a:ext cx="8784976" cy="4824536"/>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Sylinder 5"/>
          <p:cNvSpPr txBox="1"/>
          <p:nvPr/>
        </p:nvSpPr>
        <p:spPr>
          <a:xfrm>
            <a:off x="4943872" y="6309322"/>
            <a:ext cx="5544616" cy="461665"/>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Informasjonskildene blir kun evaluert av de studentene som valgte alternativene i forrige spørsmål. N vil derfor variere. Se neste slide.</a:t>
            </a:r>
          </a:p>
        </p:txBody>
      </p:sp>
    </p:spTree>
    <p:extLst>
      <p:ext uri="{BB962C8B-B14F-4D97-AF65-F5344CB8AC3E}">
        <p14:creationId xmlns:p14="http://schemas.microsoft.com/office/powerpoint/2010/main" val="1193615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5" name="Tittel 1"/>
          <p:cNvSpPr>
            <a:spLocks noGrp="1"/>
          </p:cNvSpPr>
          <p:nvPr>
            <p:ph type="title"/>
          </p:nvPr>
        </p:nvSpPr>
        <p:spPr>
          <a:ln w="12700">
            <a:solidFill>
              <a:srgbClr val="131E29"/>
            </a:solidFill>
          </a:ln>
        </p:spPr>
        <p:txBody>
          <a:bodyPr>
            <a:noAutofit/>
          </a:bodyPr>
          <a:lstStyle/>
          <a:p>
            <a:r>
              <a:rPr lang="nb-NO" dirty="0">
                <a:solidFill>
                  <a:srgbClr val="131E29"/>
                </a:solidFill>
              </a:rPr>
              <a:t>Hvor viktig var informasjonen for ditt valg av studiested? </a:t>
            </a:r>
            <a:r>
              <a:rPr lang="nb-NO" sz="2000" dirty="0">
                <a:solidFill>
                  <a:srgbClr val="131E29"/>
                </a:solidFill>
              </a:rPr>
              <a:t>(på en skala fra 0-100)</a:t>
            </a:r>
            <a:endParaRPr lang="nb-NO" dirty="0">
              <a:solidFill>
                <a:srgbClr val="131E29"/>
              </a:solidFill>
            </a:endParaRPr>
          </a:p>
        </p:txBody>
      </p:sp>
      <p:sp>
        <p:nvSpPr>
          <p:cNvPr id="5" name="TekstSylinder 5"/>
          <p:cNvSpPr txBox="1"/>
          <p:nvPr/>
        </p:nvSpPr>
        <p:spPr>
          <a:xfrm>
            <a:off x="4367809" y="6279704"/>
            <a:ext cx="4869393" cy="461665"/>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Tabellen er sortert etter antall respondenter som har evaluert informasjonskildene. </a:t>
            </a:r>
          </a:p>
        </p:txBody>
      </p:sp>
      <p:graphicFrame>
        <p:nvGraphicFramePr>
          <p:cNvPr id="4" name="Plassholder for innhold 3">
            <a:extLst>
              <a:ext uri="{FF2B5EF4-FFF2-40B4-BE49-F238E27FC236}">
                <a16:creationId xmlns:a16="http://schemas.microsoft.com/office/drawing/2014/main" id="{BEB11F9D-A01B-B42C-CA63-2E0A7DD80E2D}"/>
              </a:ext>
            </a:extLst>
          </p:cNvPr>
          <p:cNvGraphicFramePr>
            <a:graphicFrameLocks noGrp="1"/>
          </p:cNvGraphicFramePr>
          <p:nvPr>
            <p:ph idx="1"/>
          </p:nvPr>
        </p:nvGraphicFramePr>
        <p:xfrm>
          <a:off x="1703512" y="1268760"/>
          <a:ext cx="7992888" cy="4770976"/>
        </p:xfrm>
        <a:graphic>
          <a:graphicData uri="http://schemas.openxmlformats.org/drawingml/2006/table">
            <a:tbl>
              <a:tblPr firstRow="1" bandRow="1">
                <a:tableStyleId>{5C22544A-7EE6-4342-B048-85BDC9FD1C3A}</a:tableStyleId>
              </a:tblPr>
              <a:tblGrid>
                <a:gridCol w="3163952">
                  <a:extLst>
                    <a:ext uri="{9D8B030D-6E8A-4147-A177-3AD203B41FA5}">
                      <a16:colId xmlns:a16="http://schemas.microsoft.com/office/drawing/2014/main" val="4119680085"/>
                    </a:ext>
                  </a:extLst>
                </a:gridCol>
                <a:gridCol w="1125900">
                  <a:extLst>
                    <a:ext uri="{9D8B030D-6E8A-4147-A177-3AD203B41FA5}">
                      <a16:colId xmlns:a16="http://schemas.microsoft.com/office/drawing/2014/main" val="1968154434"/>
                    </a:ext>
                  </a:extLst>
                </a:gridCol>
                <a:gridCol w="1034340">
                  <a:extLst>
                    <a:ext uri="{9D8B030D-6E8A-4147-A177-3AD203B41FA5}">
                      <a16:colId xmlns:a16="http://schemas.microsoft.com/office/drawing/2014/main" val="1289755687"/>
                    </a:ext>
                  </a:extLst>
                </a:gridCol>
                <a:gridCol w="1512168">
                  <a:extLst>
                    <a:ext uri="{9D8B030D-6E8A-4147-A177-3AD203B41FA5}">
                      <a16:colId xmlns:a16="http://schemas.microsoft.com/office/drawing/2014/main" val="3127299949"/>
                    </a:ext>
                  </a:extLst>
                </a:gridCol>
                <a:gridCol w="1156528">
                  <a:extLst>
                    <a:ext uri="{9D8B030D-6E8A-4147-A177-3AD203B41FA5}">
                      <a16:colId xmlns:a16="http://schemas.microsoft.com/office/drawing/2014/main" val="3338850121"/>
                    </a:ext>
                  </a:extLst>
                </a:gridCol>
              </a:tblGrid>
              <a:tr h="217340">
                <a:tc>
                  <a:txBody>
                    <a:bodyPr/>
                    <a:lstStyle/>
                    <a:p>
                      <a:pPr algn="ctr" rtl="0" fontAlgn="ctr"/>
                      <a:r>
                        <a:rPr lang="nb-NO" sz="800" b="1" i="0" u="none" strike="noStrike" dirty="0">
                          <a:solidFill>
                            <a:srgbClr val="FFFFFF"/>
                          </a:solidFill>
                          <a:effectLst/>
                          <a:latin typeface="Verdana" panose="020B0604030504040204" pitchFamily="34" charset="0"/>
                        </a:rPr>
                        <a:t> </a:t>
                      </a:r>
                    </a:p>
                  </a:txBody>
                  <a:tcPr marL="6350" marR="6350" marT="6350" marB="0" anchor="ctr"/>
                </a:tc>
                <a:tc>
                  <a:txBody>
                    <a:bodyPr/>
                    <a:lstStyle/>
                    <a:p>
                      <a:pPr algn="ctr" rtl="0" fontAlgn="ctr"/>
                      <a:r>
                        <a:rPr lang="nb-NO" sz="1000" b="1" i="0" u="none" strike="noStrike" dirty="0">
                          <a:solidFill>
                            <a:srgbClr val="FFFFFF"/>
                          </a:solidFill>
                          <a:effectLst/>
                          <a:latin typeface="Verdana" panose="020B0604030504040204" pitchFamily="34" charset="0"/>
                        </a:rPr>
                        <a:t>Score 2025</a:t>
                      </a:r>
                    </a:p>
                  </a:txBody>
                  <a:tcPr marL="6350" marR="6350" marT="6350" marB="0" anchor="ctr"/>
                </a:tc>
                <a:tc>
                  <a:txBody>
                    <a:bodyPr/>
                    <a:lstStyle/>
                    <a:p>
                      <a:pPr algn="ctr" rtl="0" fontAlgn="ctr"/>
                      <a:r>
                        <a:rPr lang="nb-NO" sz="1000" b="1" i="0" u="none" strike="noStrike" dirty="0">
                          <a:solidFill>
                            <a:srgbClr val="FFFFFF"/>
                          </a:solidFill>
                          <a:effectLst/>
                          <a:latin typeface="Verdana" panose="020B0604030504040204" pitchFamily="34" charset="0"/>
                        </a:rPr>
                        <a:t>N </a:t>
                      </a:r>
                    </a:p>
                  </a:txBody>
                  <a:tcPr marL="6350" marR="6350" marT="6350" marB="0" anchor="ctr"/>
                </a:tc>
                <a:tc>
                  <a:txBody>
                    <a:bodyPr/>
                    <a:lstStyle/>
                    <a:p>
                      <a:pPr algn="ctr" rtl="0" fontAlgn="ctr"/>
                      <a:r>
                        <a:rPr lang="nb-NO" sz="1000" b="1" i="0" u="none" strike="noStrike" dirty="0">
                          <a:solidFill>
                            <a:srgbClr val="FFFFFF"/>
                          </a:solidFill>
                          <a:effectLst/>
                          <a:latin typeface="Verdana" panose="020B0604030504040204" pitchFamily="34" charset="0"/>
                        </a:rPr>
                        <a:t>Score 2024</a:t>
                      </a:r>
                    </a:p>
                  </a:txBody>
                  <a:tcPr marL="6350" marR="6350" marT="6350" marB="0" anchor="ctr"/>
                </a:tc>
                <a:tc>
                  <a:txBody>
                    <a:bodyPr/>
                    <a:lstStyle/>
                    <a:p>
                      <a:pPr algn="ctr" rtl="0" fontAlgn="ctr"/>
                      <a:r>
                        <a:rPr lang="nb-NO" sz="1000" b="1" i="0" u="none" strike="noStrike" dirty="0">
                          <a:solidFill>
                            <a:srgbClr val="FFFFFF"/>
                          </a:solidFill>
                          <a:effectLst/>
                          <a:latin typeface="Verdana" panose="020B0604030504040204" pitchFamily="34" charset="0"/>
                        </a:rPr>
                        <a:t>N </a:t>
                      </a:r>
                    </a:p>
                  </a:txBody>
                  <a:tcPr marL="6350" marR="6350" marT="6350" marB="0" anchor="ctr"/>
                </a:tc>
                <a:extLst>
                  <a:ext uri="{0D108BD9-81ED-4DB2-BD59-A6C34878D82A}">
                    <a16:rowId xmlns:a16="http://schemas.microsoft.com/office/drawing/2014/main" val="1957375832"/>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UiAs hjemmeside - www.uia.no</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83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448</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81</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441</a:t>
                      </a:r>
                    </a:p>
                  </a:txBody>
                  <a:tcPr marL="6350" marR="6350" marT="6350" marB="0" anchor="ctr"/>
                </a:tc>
                <a:extLst>
                  <a:ext uri="{0D108BD9-81ED-4DB2-BD59-A6C34878D82A}">
                    <a16:rowId xmlns:a16="http://schemas.microsoft.com/office/drawing/2014/main" val="2630789156"/>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Gjennom venner/bekjente som har studert ved UiA</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78</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280</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 </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 </a:t>
                      </a:r>
                    </a:p>
                  </a:txBody>
                  <a:tcPr marL="6350" marR="6350" marT="6350" marB="0" anchor="ctr"/>
                </a:tc>
                <a:extLst>
                  <a:ext uri="{0D108BD9-81ED-4DB2-BD59-A6C34878D82A}">
                    <a16:rowId xmlns:a16="http://schemas.microsoft.com/office/drawing/2014/main" val="1093825359"/>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Utdanning.no</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73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248</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68</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222</a:t>
                      </a:r>
                    </a:p>
                  </a:txBody>
                  <a:tcPr marL="6350" marR="6350" marT="6350" marB="0" anchor="ctr"/>
                </a:tc>
                <a:extLst>
                  <a:ext uri="{0D108BD9-81ED-4DB2-BD59-A6C34878D82A}">
                    <a16:rowId xmlns:a16="http://schemas.microsoft.com/office/drawing/2014/main" val="2693295337"/>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Google-søk</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69</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241</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243</a:t>
                      </a:r>
                    </a:p>
                  </a:txBody>
                  <a:tcPr marL="6350" marR="6350" marT="6350" marB="0" anchor="ctr"/>
                </a:tc>
                <a:extLst>
                  <a:ext uri="{0D108BD9-81ED-4DB2-BD59-A6C34878D82A}">
                    <a16:rowId xmlns:a16="http://schemas.microsoft.com/office/drawing/2014/main" val="729214062"/>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Utdanningsmesser</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58</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207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59</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184</a:t>
                      </a:r>
                    </a:p>
                  </a:txBody>
                  <a:tcPr marL="6350" marR="6350" marT="6350" marB="0" anchor="ctr"/>
                </a:tc>
                <a:extLst>
                  <a:ext uri="{0D108BD9-81ED-4DB2-BD59-A6C34878D82A}">
                    <a16:rowId xmlns:a16="http://schemas.microsoft.com/office/drawing/2014/main" val="1875022589"/>
                  </a:ext>
                </a:extLst>
              </a:tr>
              <a:tr h="250816">
                <a:tc>
                  <a:txBody>
                    <a:bodyPr/>
                    <a:lstStyle/>
                    <a:p>
                      <a:pPr algn="l" rtl="0" fontAlgn="ctr">
                        <a:buNone/>
                      </a:pPr>
                      <a:r>
                        <a:rPr lang="nb-NO" sz="900" b="0" i="0" u="none" strike="noStrike">
                          <a:solidFill>
                            <a:srgbClr val="284B91"/>
                          </a:solidFill>
                          <a:effectLst/>
                          <a:latin typeface="Verdana" panose="020B0604030504040204" pitchFamily="34" charset="0"/>
                        </a:rPr>
                        <a:t>Studieorienteringsdag med studenter (skolebesøk)</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67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176</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174</a:t>
                      </a:r>
                    </a:p>
                  </a:txBody>
                  <a:tcPr marL="6350" marR="6350" marT="6350" marB="0" anchor="ctr"/>
                </a:tc>
                <a:extLst>
                  <a:ext uri="{0D108BD9-81ED-4DB2-BD59-A6C34878D82A}">
                    <a16:rowId xmlns:a16="http://schemas.microsoft.com/office/drawing/2014/main" val="4176859244"/>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Annonser i sosiale medier</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133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62</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111</a:t>
                      </a:r>
                    </a:p>
                  </a:txBody>
                  <a:tcPr marL="6350" marR="6350" marT="6350" marB="0" anchor="ctr"/>
                </a:tc>
                <a:extLst>
                  <a:ext uri="{0D108BD9-81ED-4DB2-BD59-A6C34878D82A}">
                    <a16:rowId xmlns:a16="http://schemas.microsoft.com/office/drawing/2014/main" val="1239559071"/>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Besøk ved UiA</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69</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125</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128</a:t>
                      </a:r>
                    </a:p>
                  </a:txBody>
                  <a:tcPr marL="6350" marR="6350" marT="6350" marB="0" anchor="ctr"/>
                </a:tc>
                <a:extLst>
                  <a:ext uri="{0D108BD9-81ED-4DB2-BD59-A6C34878D82A}">
                    <a16:rowId xmlns:a16="http://schemas.microsoft.com/office/drawing/2014/main" val="3242933814"/>
                  </a:ext>
                </a:extLst>
              </a:tr>
              <a:tr h="250816">
                <a:tc>
                  <a:txBody>
                    <a:bodyPr/>
                    <a:lstStyle/>
                    <a:p>
                      <a:pPr algn="l" rtl="0" fontAlgn="ctr">
                        <a:buNone/>
                      </a:pPr>
                      <a:r>
                        <a:rPr lang="nb-NO" sz="900" b="0" i="0" u="none" strike="noStrike" dirty="0">
                          <a:solidFill>
                            <a:srgbClr val="284B91"/>
                          </a:solidFill>
                          <a:effectLst/>
                          <a:latin typeface="Verdana" panose="020B0604030504040204" pitchFamily="34" charset="0"/>
                        </a:rPr>
                        <a:t>Gjennom </a:t>
                      </a:r>
                      <a:r>
                        <a:rPr lang="nb-NO" sz="900" b="0" i="0" u="none" strike="noStrike" dirty="0" err="1">
                          <a:solidFill>
                            <a:srgbClr val="284B91"/>
                          </a:solidFill>
                          <a:effectLst/>
                          <a:latin typeface="Verdana" panose="020B0604030504040204" pitchFamily="34" charset="0"/>
                        </a:rPr>
                        <a:t>UiAs</a:t>
                      </a:r>
                      <a:r>
                        <a:rPr lang="nb-NO" sz="900" b="0" i="0" u="none" strike="noStrike" dirty="0">
                          <a:solidFill>
                            <a:srgbClr val="284B91"/>
                          </a:solidFill>
                          <a:effectLst/>
                          <a:latin typeface="Verdana" panose="020B0604030504040204" pitchFamily="34" charset="0"/>
                        </a:rPr>
                        <a:t> Instagram-kanal</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69</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83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65</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65</a:t>
                      </a:r>
                    </a:p>
                  </a:txBody>
                  <a:tcPr marL="6350" marR="6350" marT="6350" marB="0" anchor="ctr"/>
                </a:tc>
                <a:extLst>
                  <a:ext uri="{0D108BD9-81ED-4DB2-BD59-A6C34878D82A}">
                    <a16:rowId xmlns:a16="http://schemas.microsoft.com/office/drawing/2014/main" val="3165668311"/>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Gjennom UiAs Tiktok-kanal</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66</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71</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60</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44</a:t>
                      </a:r>
                    </a:p>
                  </a:txBody>
                  <a:tcPr marL="6350" marR="6350" marT="6350" marB="0" anchor="ctr"/>
                </a:tc>
                <a:extLst>
                  <a:ext uri="{0D108BD9-81ED-4DB2-BD59-A6C34878D82A}">
                    <a16:rowId xmlns:a16="http://schemas.microsoft.com/office/drawing/2014/main" val="1031069133"/>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Åpen dag ved UiA 12. mars</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66</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58</a:t>
                      </a:r>
                    </a:p>
                  </a:txBody>
                  <a:tcPr marL="6350" marR="6350" marT="6350" marB="0" anchor="ctr"/>
                </a:tc>
                <a:extLst>
                  <a:ext uri="{0D108BD9-81ED-4DB2-BD59-A6C34878D82A}">
                    <a16:rowId xmlns:a16="http://schemas.microsoft.com/office/drawing/2014/main" val="1360940596"/>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Studiebrosjyre fra UiA</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57</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57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55</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55</a:t>
                      </a:r>
                    </a:p>
                  </a:txBody>
                  <a:tcPr marL="6350" marR="6350" marT="6350" marB="0" anchor="ctr"/>
                </a:tc>
                <a:extLst>
                  <a:ext uri="{0D108BD9-81ED-4DB2-BD59-A6C34878D82A}">
                    <a16:rowId xmlns:a16="http://schemas.microsoft.com/office/drawing/2014/main" val="3211257371"/>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Personlig kontakt med rådgiver ved videregående</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67</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50</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70</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58</a:t>
                      </a:r>
                    </a:p>
                  </a:txBody>
                  <a:tcPr marL="6350" marR="6350" marT="6350" marB="0" anchor="ctr"/>
                </a:tc>
                <a:extLst>
                  <a:ext uri="{0D108BD9-81ED-4DB2-BD59-A6C34878D82A}">
                    <a16:rowId xmlns:a16="http://schemas.microsoft.com/office/drawing/2014/main" val="689660510"/>
                  </a:ext>
                </a:extLst>
              </a:tr>
              <a:tr h="217340">
                <a:tc>
                  <a:txBody>
                    <a:bodyPr/>
                    <a:lstStyle/>
                    <a:p>
                      <a:pPr algn="l" rtl="0" fontAlgn="ctr">
                        <a:buNone/>
                      </a:pPr>
                      <a:r>
                        <a:rPr lang="nb-NO" sz="900" b="0" i="0" u="none" strike="noStrike">
                          <a:solidFill>
                            <a:srgbClr val="284B91"/>
                          </a:solidFill>
                          <a:effectLst/>
                          <a:latin typeface="Verdana" panose="020B0604030504040204" pitchFamily="34" charset="0"/>
                        </a:rPr>
                        <a:t>Andre nettsteder</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42</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34</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47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35</a:t>
                      </a:r>
                    </a:p>
                  </a:txBody>
                  <a:tcPr marL="6350" marR="6350" marT="6350" marB="0" anchor="ctr"/>
                </a:tc>
                <a:extLst>
                  <a:ext uri="{0D108BD9-81ED-4DB2-BD59-A6C34878D82A}">
                    <a16:rowId xmlns:a16="http://schemas.microsoft.com/office/drawing/2014/main" val="3346970897"/>
                  </a:ext>
                </a:extLst>
              </a:tr>
              <a:tr h="210059">
                <a:tc>
                  <a:txBody>
                    <a:bodyPr/>
                    <a:lstStyle/>
                    <a:p>
                      <a:pPr algn="l" rtl="0" fontAlgn="ctr">
                        <a:buNone/>
                      </a:pPr>
                      <a:r>
                        <a:rPr lang="nb-NO" sz="900" b="0" i="0" u="none" strike="noStrike">
                          <a:solidFill>
                            <a:srgbClr val="284B91"/>
                          </a:solidFill>
                          <a:effectLst/>
                          <a:latin typeface="Verdana" panose="020B0604030504040204" pitchFamily="34" charset="0"/>
                        </a:rPr>
                        <a:t>Chat med studenter på uia.no</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68</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27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23</a:t>
                      </a:r>
                    </a:p>
                  </a:txBody>
                  <a:tcPr marL="6350" marR="6350" marT="6350" marB="0" anchor="ctr"/>
                </a:tc>
                <a:extLst>
                  <a:ext uri="{0D108BD9-81ED-4DB2-BD59-A6C34878D82A}">
                    <a16:rowId xmlns:a16="http://schemas.microsoft.com/office/drawing/2014/main" val="2435297904"/>
                  </a:ext>
                </a:extLst>
              </a:tr>
              <a:tr h="199092">
                <a:tc>
                  <a:txBody>
                    <a:bodyPr/>
                    <a:lstStyle/>
                    <a:p>
                      <a:pPr algn="l" rtl="0" fontAlgn="ctr">
                        <a:buNone/>
                      </a:pPr>
                      <a:r>
                        <a:rPr lang="nb-NO" sz="900" b="0" i="0" u="none" strike="noStrike" dirty="0" err="1">
                          <a:solidFill>
                            <a:srgbClr val="284B91"/>
                          </a:solidFill>
                          <a:effectLst/>
                          <a:latin typeface="Verdana" panose="020B0604030504040204" pitchFamily="34" charset="0"/>
                        </a:rPr>
                        <a:t>Youtube</a:t>
                      </a:r>
                      <a:endParaRPr lang="nb-NO" sz="900" b="0" i="0" u="none" strike="noStrike" dirty="0">
                        <a:solidFill>
                          <a:srgbClr val="284B91"/>
                        </a:solidFill>
                        <a:effectLst/>
                        <a:latin typeface="Verdana" panose="020B0604030504040204" pitchFamily="34" charset="0"/>
                      </a:endParaRP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58</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23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66</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29</a:t>
                      </a:r>
                    </a:p>
                  </a:txBody>
                  <a:tcPr marL="6350" marR="6350" marT="6350" marB="0" anchor="ctr"/>
                </a:tc>
                <a:extLst>
                  <a:ext uri="{0D108BD9-81ED-4DB2-BD59-A6C34878D82A}">
                    <a16:rowId xmlns:a16="http://schemas.microsoft.com/office/drawing/2014/main" val="3550963810"/>
                  </a:ext>
                </a:extLst>
              </a:tr>
              <a:tr h="168439">
                <a:tc>
                  <a:txBody>
                    <a:bodyPr/>
                    <a:lstStyle/>
                    <a:p>
                      <a:pPr algn="l" rtl="0" fontAlgn="ctr">
                        <a:buNone/>
                      </a:pPr>
                      <a:r>
                        <a:rPr lang="nb-NO" sz="900" b="0" i="0" u="none" strike="noStrike">
                          <a:solidFill>
                            <a:srgbClr val="284B91"/>
                          </a:solidFill>
                          <a:effectLst/>
                          <a:latin typeface="Verdana" panose="020B0604030504040204" pitchFamily="34" charset="0"/>
                        </a:rPr>
                        <a:t>Ved henvendelse til UiA</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81</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14</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74</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24</a:t>
                      </a:r>
                    </a:p>
                  </a:txBody>
                  <a:tcPr marL="6350" marR="6350" marT="6350" marB="0" anchor="ctr"/>
                </a:tc>
                <a:extLst>
                  <a:ext uri="{0D108BD9-81ED-4DB2-BD59-A6C34878D82A}">
                    <a16:rowId xmlns:a16="http://schemas.microsoft.com/office/drawing/2014/main" val="3163290111"/>
                  </a:ext>
                </a:extLst>
              </a:tr>
              <a:tr h="150023">
                <a:tc>
                  <a:txBody>
                    <a:bodyPr/>
                    <a:lstStyle/>
                    <a:p>
                      <a:pPr algn="l" rtl="0" fontAlgn="ctr">
                        <a:buNone/>
                      </a:pPr>
                      <a:r>
                        <a:rPr lang="nb-NO" sz="900" b="0" i="0" u="none" strike="noStrike">
                          <a:solidFill>
                            <a:srgbClr val="284B91"/>
                          </a:solidFill>
                          <a:effectLst/>
                          <a:latin typeface="Verdana" panose="020B0604030504040204" pitchFamily="34" charset="0"/>
                        </a:rPr>
                        <a:t>Gjennom søk/veiledning via KI/AI</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64</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13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 </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 </a:t>
                      </a:r>
                    </a:p>
                  </a:txBody>
                  <a:tcPr marL="6350" marR="6350" marT="6350" marB="0" anchor="ctr"/>
                </a:tc>
                <a:extLst>
                  <a:ext uri="{0D108BD9-81ED-4DB2-BD59-A6C34878D82A}">
                    <a16:rowId xmlns:a16="http://schemas.microsoft.com/office/drawing/2014/main" val="477645759"/>
                  </a:ext>
                </a:extLst>
              </a:tr>
              <a:tr h="271074">
                <a:tc>
                  <a:txBody>
                    <a:bodyPr/>
                    <a:lstStyle/>
                    <a:p>
                      <a:pPr algn="l" rtl="0" fontAlgn="ctr">
                        <a:buNone/>
                      </a:pPr>
                      <a:r>
                        <a:rPr lang="nb-NO" sz="900" b="0" i="0" u="none" strike="noStrike">
                          <a:solidFill>
                            <a:srgbClr val="284B91"/>
                          </a:solidFill>
                          <a:effectLst/>
                          <a:latin typeface="Verdana" panose="020B0604030504040204" pitchFamily="34" charset="0"/>
                        </a:rPr>
                        <a:t>Gjennom UiAs Facebook-sider</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58</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13</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60</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18</a:t>
                      </a:r>
                    </a:p>
                  </a:txBody>
                  <a:tcPr marL="6350" marR="6350" marT="6350" marB="0" anchor="ctr"/>
                </a:tc>
                <a:extLst>
                  <a:ext uri="{0D108BD9-81ED-4DB2-BD59-A6C34878D82A}">
                    <a16:rowId xmlns:a16="http://schemas.microsoft.com/office/drawing/2014/main" val="1371299836"/>
                  </a:ext>
                </a:extLst>
              </a:tr>
              <a:tr h="252658">
                <a:tc>
                  <a:txBody>
                    <a:bodyPr/>
                    <a:lstStyle/>
                    <a:p>
                      <a:pPr algn="l" rtl="0" fontAlgn="ctr">
                        <a:buNone/>
                      </a:pPr>
                      <a:r>
                        <a:rPr lang="nb-NO" sz="900" b="0" i="0" u="none" strike="noStrike">
                          <a:solidFill>
                            <a:srgbClr val="284B91"/>
                          </a:solidFill>
                          <a:effectLst/>
                          <a:latin typeface="Verdana" panose="020B0604030504040204" pitchFamily="34" charset="0"/>
                        </a:rPr>
                        <a:t>Gjennom UiAs Snapchat-kanal</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75</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8</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70</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a:t>
                      </a:r>
                    </a:p>
                  </a:txBody>
                  <a:tcPr marL="6350" marR="6350" marT="6350" marB="0" anchor="ctr"/>
                </a:tc>
                <a:extLst>
                  <a:ext uri="{0D108BD9-81ED-4DB2-BD59-A6C34878D82A}">
                    <a16:rowId xmlns:a16="http://schemas.microsoft.com/office/drawing/2014/main" val="2901068716"/>
                  </a:ext>
                </a:extLst>
              </a:tr>
              <a:tr h="192579">
                <a:tc>
                  <a:txBody>
                    <a:bodyPr/>
                    <a:lstStyle/>
                    <a:p>
                      <a:pPr algn="l" rtl="0" fontAlgn="ctr">
                        <a:buNone/>
                      </a:pPr>
                      <a:r>
                        <a:rPr lang="nb-NO" sz="900" b="0" i="0" u="none" strike="noStrike">
                          <a:solidFill>
                            <a:srgbClr val="284B91"/>
                          </a:solidFill>
                          <a:effectLst/>
                          <a:latin typeface="Verdana" panose="020B0604030504040204" pitchFamily="34" charset="0"/>
                        </a:rPr>
                        <a:t>Artikler i presse og ukeblad</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33</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7</a:t>
                      </a:r>
                    </a:p>
                  </a:txBody>
                  <a:tcPr marL="6350" marR="6350" marT="6350" marB="0" anchor="ctr"/>
                </a:tc>
                <a:tc>
                  <a:txBody>
                    <a:bodyPr/>
                    <a:lstStyle/>
                    <a:p>
                      <a:pPr algn="ctr" rtl="0" fontAlgn="ctr">
                        <a:buNone/>
                      </a:pPr>
                      <a:r>
                        <a:rPr lang="nb-NO" sz="900" b="0" i="0" u="none" strike="noStrike">
                          <a:solidFill>
                            <a:srgbClr val="284B91"/>
                          </a:solidFill>
                          <a:effectLst/>
                          <a:latin typeface="Verdana" panose="020B0604030504040204" pitchFamily="34" charset="0"/>
                        </a:rPr>
                        <a:t>56</a:t>
                      </a:r>
                    </a:p>
                  </a:txBody>
                  <a:tcPr marL="6350" marR="6350" marT="6350" marB="0" anchor="ctr"/>
                </a:tc>
                <a:tc>
                  <a:txBody>
                    <a:bodyPr/>
                    <a:lstStyle/>
                    <a:p>
                      <a:pPr algn="ctr" rtl="0" fontAlgn="ctr">
                        <a:buNone/>
                      </a:pPr>
                      <a:r>
                        <a:rPr lang="nb-NO" sz="900" b="0" i="0" u="none" strike="noStrike" dirty="0">
                          <a:solidFill>
                            <a:srgbClr val="284B91"/>
                          </a:solidFill>
                          <a:effectLst/>
                          <a:latin typeface="Verdana" panose="020B0604030504040204" pitchFamily="34" charset="0"/>
                        </a:rPr>
                        <a:t>13</a:t>
                      </a:r>
                    </a:p>
                  </a:txBody>
                  <a:tcPr marL="6350" marR="6350" marT="6350" marB="0" anchor="ctr"/>
                </a:tc>
                <a:extLst>
                  <a:ext uri="{0D108BD9-81ED-4DB2-BD59-A6C34878D82A}">
                    <a16:rowId xmlns:a16="http://schemas.microsoft.com/office/drawing/2014/main" val="3123104695"/>
                  </a:ext>
                </a:extLst>
              </a:tr>
            </a:tbl>
          </a:graphicData>
        </a:graphic>
      </p:graphicFrame>
    </p:spTree>
    <p:extLst>
      <p:ext uri="{BB962C8B-B14F-4D97-AF65-F5344CB8AC3E}">
        <p14:creationId xmlns:p14="http://schemas.microsoft.com/office/powerpoint/2010/main" val="4051955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600" dirty="0">
                <a:solidFill>
                  <a:srgbClr val="131E29"/>
                </a:solidFill>
              </a:rPr>
              <a:t>Hvilke informasjonskilder/områder mener du </a:t>
            </a:r>
            <a:r>
              <a:rPr lang="nb-NO" sz="3600" dirty="0" err="1">
                <a:solidFill>
                  <a:srgbClr val="131E29"/>
                </a:solidFill>
              </a:rPr>
              <a:t>UiA</a:t>
            </a:r>
            <a:r>
              <a:rPr lang="nb-NO" sz="3600" dirty="0">
                <a:solidFill>
                  <a:srgbClr val="131E29"/>
                </a:solidFill>
              </a:rPr>
              <a:t> bør prioritere i fremtiden?</a:t>
            </a:r>
            <a:endParaRPr lang="nb-NO" sz="3600" dirty="0">
              <a:solidFill>
                <a:srgbClr val="131E29"/>
              </a:solidFill>
              <a:latin typeface="Adobe Caslon Pro Bold"/>
              <a:cs typeface="Adobe Caslon Pro Bold"/>
            </a:endParaRPr>
          </a:p>
        </p:txBody>
      </p:sp>
      <p:graphicFrame>
        <p:nvGraphicFramePr>
          <p:cNvPr id="3" name="Chart 2"/>
          <p:cNvGraphicFramePr/>
          <p:nvPr/>
        </p:nvGraphicFramePr>
        <p:xfrm>
          <a:off x="1703512" y="1397000"/>
          <a:ext cx="8784976" cy="4768304"/>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Sylinder 5">
            <a:extLst>
              <a:ext uri="{FF2B5EF4-FFF2-40B4-BE49-F238E27FC236}">
                <a16:creationId xmlns:a16="http://schemas.microsoft.com/office/drawing/2014/main" id="{D834367D-ADEB-73AA-199A-1AB9DB0E6D45}"/>
              </a:ext>
            </a:extLst>
          </p:cNvPr>
          <p:cNvSpPr txBox="1"/>
          <p:nvPr/>
        </p:nvSpPr>
        <p:spPr>
          <a:xfrm>
            <a:off x="5159896" y="6309321"/>
            <a:ext cx="5328592" cy="461665"/>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Studentintervjuer, digital plattform, livesendinger og KI-veiledning er nye alternativer av året, derfor ingen sammenligning.</a:t>
            </a:r>
          </a:p>
        </p:txBody>
      </p:sp>
    </p:spTree>
    <p:extLst>
      <p:ext uri="{BB962C8B-B14F-4D97-AF65-F5344CB8AC3E}">
        <p14:creationId xmlns:p14="http://schemas.microsoft.com/office/powerpoint/2010/main" val="1109862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Hvilke sosiale medier mener du </a:t>
            </a:r>
            <a:r>
              <a:rPr lang="nb-NO" dirty="0" err="1">
                <a:solidFill>
                  <a:srgbClr val="131E29"/>
                </a:solidFill>
              </a:rPr>
              <a:t>UiA</a:t>
            </a:r>
            <a:r>
              <a:rPr lang="nb-NO" dirty="0">
                <a:solidFill>
                  <a:srgbClr val="131E29"/>
                </a:solidFill>
              </a:rPr>
              <a:t> bør prioritere?</a:t>
            </a:r>
            <a:endParaRPr lang="nb-NO" dirty="0">
              <a:solidFill>
                <a:srgbClr val="131E29"/>
              </a:solidFill>
              <a:latin typeface="Adobe Caslon Pro Bold"/>
              <a:cs typeface="Adobe Caslon Pro Bold"/>
            </a:endParaRPr>
          </a:p>
        </p:txBody>
      </p:sp>
      <p:graphicFrame>
        <p:nvGraphicFramePr>
          <p:cNvPr id="3" name="Chart 2"/>
          <p:cNvGraphicFramePr/>
          <p:nvPr/>
        </p:nvGraphicFramePr>
        <p:xfrm>
          <a:off x="1703512" y="1340768"/>
          <a:ext cx="8784976"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5" name="Plassholder for lysbildenummer 3"/>
          <p:cNvSpPr txBox="1">
            <a:spLocks/>
          </p:cNvSpPr>
          <p:nvPr/>
        </p:nvSpPr>
        <p:spPr>
          <a:xfrm>
            <a:off x="9624392" y="5688632"/>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829</a:t>
            </a:r>
          </a:p>
        </p:txBody>
      </p:sp>
      <p:sp>
        <p:nvSpPr>
          <p:cNvPr id="4" name="TekstSylinder 5">
            <a:extLst>
              <a:ext uri="{FF2B5EF4-FFF2-40B4-BE49-F238E27FC236}">
                <a16:creationId xmlns:a16="http://schemas.microsoft.com/office/drawing/2014/main" id="{C62EEF7D-F2E1-5D9E-FB77-B943AB7361B8}"/>
              </a:ext>
            </a:extLst>
          </p:cNvPr>
          <p:cNvSpPr txBox="1"/>
          <p:nvPr/>
        </p:nvSpPr>
        <p:spPr>
          <a:xfrm>
            <a:off x="6168008" y="6309321"/>
            <a:ext cx="4320480"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a:t>
            </a:r>
            <a:r>
              <a:rPr lang="nb-NO" sz="1200" dirty="0" err="1">
                <a:solidFill>
                  <a:srgbClr val="131E29"/>
                </a:solidFill>
              </a:rPr>
              <a:t>YouTube</a:t>
            </a:r>
            <a:r>
              <a:rPr lang="nb-NO" sz="1200" dirty="0">
                <a:solidFill>
                  <a:srgbClr val="131E29"/>
                </a:solidFill>
              </a:rPr>
              <a:t> Shorts» og «</a:t>
            </a:r>
            <a:r>
              <a:rPr lang="nb-NO" sz="1200" dirty="0" err="1">
                <a:solidFill>
                  <a:srgbClr val="131E29"/>
                </a:solidFill>
              </a:rPr>
              <a:t>X</a:t>
            </a:r>
            <a:r>
              <a:rPr lang="nb-NO" sz="1200" dirty="0">
                <a:solidFill>
                  <a:srgbClr val="131E29"/>
                </a:solidFill>
              </a:rPr>
              <a:t>» er nye alternativer av året. </a:t>
            </a:r>
          </a:p>
        </p:txBody>
      </p:sp>
    </p:spTree>
    <p:extLst>
      <p:ext uri="{BB962C8B-B14F-4D97-AF65-F5344CB8AC3E}">
        <p14:creationId xmlns:p14="http://schemas.microsoft.com/office/powerpoint/2010/main" val="3179640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000" dirty="0">
                <a:solidFill>
                  <a:srgbClr val="131E29"/>
                </a:solidFill>
              </a:rPr>
              <a:t>Kan du huske å ha sett sponsede innlegg/annonser fra </a:t>
            </a:r>
            <a:r>
              <a:rPr lang="nb-NO" sz="3000" dirty="0" err="1">
                <a:solidFill>
                  <a:srgbClr val="131E29"/>
                </a:solidFill>
              </a:rPr>
              <a:t>UiA</a:t>
            </a:r>
            <a:r>
              <a:rPr lang="nb-NO" sz="3000" dirty="0">
                <a:solidFill>
                  <a:srgbClr val="131E29"/>
                </a:solidFill>
              </a:rPr>
              <a:t> på Facebook, Instagram eller andre sosiale medier?</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823</a:t>
            </a:r>
          </a:p>
        </p:txBody>
      </p:sp>
    </p:spTree>
    <p:extLst>
      <p:ext uri="{BB962C8B-B14F-4D97-AF65-F5344CB8AC3E}">
        <p14:creationId xmlns:p14="http://schemas.microsoft.com/office/powerpoint/2010/main" val="3290479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de sponsede innleggene/annonsene du har sett:</a:t>
            </a:r>
          </a:p>
        </p:txBody>
      </p:sp>
      <p:sp>
        <p:nvSpPr>
          <p:cNvPr id="6"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465</a:t>
            </a:r>
          </a:p>
        </p:txBody>
      </p:sp>
      <p:graphicFrame>
        <p:nvGraphicFramePr>
          <p:cNvPr id="5" name="Plassholder for innhold 4"/>
          <p:cNvGraphicFramePr>
            <a:graphicFrameLocks noGrp="1"/>
          </p:cNvGraphicFramePr>
          <p:nvPr>
            <p:ph idx="1"/>
          </p:nvPr>
        </p:nvGraphicFramePr>
        <p:xfrm>
          <a:off x="1703389" y="1412876"/>
          <a:ext cx="8784976" cy="4464397"/>
        </p:xfrm>
        <a:graphic>
          <a:graphicData uri="http://schemas.openxmlformats.org/drawingml/2006/chart">
            <c:chart xmlns:c="http://schemas.openxmlformats.org/drawingml/2006/chart" xmlns:r="http://schemas.openxmlformats.org/officeDocument/2006/relationships" r:id="rId2"/>
          </a:graphicData>
        </a:graphic>
      </p:graphicFrame>
      <p:sp>
        <p:nvSpPr>
          <p:cNvPr id="9" name="TekstSylinder 8"/>
          <p:cNvSpPr txBox="1"/>
          <p:nvPr/>
        </p:nvSpPr>
        <p:spPr>
          <a:xfrm>
            <a:off x="5375797" y="6144512"/>
            <a:ext cx="5112568"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53</a:t>
            </a:r>
            <a:r>
              <a:rPr lang="nb-NO" sz="950" dirty="0">
                <a:solidFill>
                  <a:srgbClr val="131E29"/>
                </a:solidFill>
              </a:rPr>
              <a:t> mot </a:t>
            </a:r>
            <a:r>
              <a:rPr lang="nb-NO" sz="950" b="1" dirty="0">
                <a:solidFill>
                  <a:srgbClr val="131E29"/>
                </a:solidFill>
              </a:rPr>
              <a:t>52</a:t>
            </a:r>
            <a:r>
              <a:rPr lang="nb-NO" sz="950" dirty="0">
                <a:solidFill>
                  <a:srgbClr val="131E29"/>
                </a:solidFill>
              </a:rPr>
              <a:t> i fjor på en skala fra 0-100. Tidligere resultater:</a:t>
            </a:r>
            <a:r>
              <a:rPr lang="nb-NO" sz="950" b="1" dirty="0">
                <a:solidFill>
                  <a:srgbClr val="131E29"/>
                </a:solidFill>
              </a:rPr>
              <a:t> </a:t>
            </a:r>
            <a:br>
              <a:rPr lang="nb-NO" sz="950" b="1" dirty="0">
                <a:solidFill>
                  <a:srgbClr val="131E29"/>
                </a:solidFill>
              </a:rPr>
            </a:br>
            <a:r>
              <a:rPr lang="nb-NO" sz="950" b="1" dirty="0">
                <a:solidFill>
                  <a:srgbClr val="131E29"/>
                </a:solidFill>
              </a:rPr>
              <a:t>56 </a:t>
            </a:r>
            <a:r>
              <a:rPr lang="nb-NO" sz="950" dirty="0">
                <a:solidFill>
                  <a:srgbClr val="131E29"/>
                </a:solidFill>
              </a:rPr>
              <a:t>i 2023,</a:t>
            </a:r>
            <a:r>
              <a:rPr lang="nb-NO" sz="950" b="1" dirty="0">
                <a:solidFill>
                  <a:srgbClr val="131E29"/>
                </a:solidFill>
              </a:rPr>
              <a:t> 54 </a:t>
            </a:r>
            <a:r>
              <a:rPr lang="nb-NO" sz="950" dirty="0">
                <a:solidFill>
                  <a:srgbClr val="131E29"/>
                </a:solidFill>
              </a:rPr>
              <a:t>i 2022,</a:t>
            </a:r>
            <a:r>
              <a:rPr lang="nb-NO" sz="950" b="1" dirty="0">
                <a:solidFill>
                  <a:srgbClr val="131E29"/>
                </a:solidFill>
              </a:rPr>
              <a:t> 58</a:t>
            </a:r>
            <a:r>
              <a:rPr lang="nb-NO" sz="950" dirty="0">
                <a:solidFill>
                  <a:srgbClr val="131E29"/>
                </a:solidFill>
              </a:rPr>
              <a:t> i 2021, </a:t>
            </a:r>
            <a:r>
              <a:rPr lang="nb-NO" sz="950" b="1" dirty="0">
                <a:solidFill>
                  <a:srgbClr val="131E29"/>
                </a:solidFill>
              </a:rPr>
              <a:t>45 </a:t>
            </a:r>
            <a:r>
              <a:rPr lang="nb-NO" sz="950" dirty="0">
                <a:solidFill>
                  <a:srgbClr val="131E29"/>
                </a:solidFill>
              </a:rPr>
              <a:t>i 2020, </a:t>
            </a:r>
            <a:r>
              <a:rPr lang="nb-NO" sz="950" b="1" dirty="0">
                <a:solidFill>
                  <a:srgbClr val="131E29"/>
                </a:solidFill>
              </a:rPr>
              <a:t>48 </a:t>
            </a:r>
            <a:r>
              <a:rPr lang="nb-NO" sz="950" dirty="0">
                <a:solidFill>
                  <a:srgbClr val="131E29"/>
                </a:solidFill>
              </a:rPr>
              <a:t>i 2019, </a:t>
            </a:r>
            <a:r>
              <a:rPr lang="nb-NO" sz="950" b="1" dirty="0">
                <a:solidFill>
                  <a:srgbClr val="131E29"/>
                </a:solidFill>
              </a:rPr>
              <a:t>47 </a:t>
            </a:r>
            <a:r>
              <a:rPr lang="nb-NO" sz="950" dirty="0">
                <a:solidFill>
                  <a:srgbClr val="131E29"/>
                </a:solidFill>
              </a:rPr>
              <a:t>i 2018 og </a:t>
            </a:r>
            <a:r>
              <a:rPr lang="nb-NO" sz="950" b="1" dirty="0">
                <a:solidFill>
                  <a:srgbClr val="131E29"/>
                </a:solidFill>
              </a:rPr>
              <a:t>46</a:t>
            </a:r>
            <a:r>
              <a:rPr lang="nb-NO" sz="950" dirty="0">
                <a:solidFill>
                  <a:srgbClr val="131E29"/>
                </a:solidFill>
              </a:rPr>
              <a:t> i 2017.</a:t>
            </a:r>
          </a:p>
        </p:txBody>
      </p:sp>
    </p:spTree>
    <p:extLst>
      <p:ext uri="{BB962C8B-B14F-4D97-AF65-F5344CB8AC3E}">
        <p14:creationId xmlns:p14="http://schemas.microsoft.com/office/powerpoint/2010/main" val="1019537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de sponsede innleggene/annonsene du har sett:</a:t>
            </a:r>
          </a:p>
        </p:txBody>
      </p:sp>
      <p:sp>
        <p:nvSpPr>
          <p:cNvPr id="6"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465</a:t>
            </a:r>
          </a:p>
        </p:txBody>
      </p:sp>
      <p:graphicFrame>
        <p:nvGraphicFramePr>
          <p:cNvPr id="5" name="Plassholder for innhold 4"/>
          <p:cNvGraphicFramePr>
            <a:graphicFrameLocks noGrp="1"/>
          </p:cNvGraphicFramePr>
          <p:nvPr>
            <p:ph idx="1"/>
          </p:nvPr>
        </p:nvGraphicFramePr>
        <p:xfrm>
          <a:off x="1703512" y="1340768"/>
          <a:ext cx="8784976"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Sylinder 6"/>
          <p:cNvSpPr txBox="1"/>
          <p:nvPr/>
        </p:nvSpPr>
        <p:spPr>
          <a:xfrm>
            <a:off x="5375920" y="6075041"/>
            <a:ext cx="5112568"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54</a:t>
            </a:r>
            <a:r>
              <a:rPr lang="nb-NO" sz="950" dirty="0">
                <a:solidFill>
                  <a:srgbClr val="131E29"/>
                </a:solidFill>
              </a:rPr>
              <a:t> mot </a:t>
            </a:r>
            <a:r>
              <a:rPr lang="nb-NO" sz="950" b="1" dirty="0">
                <a:solidFill>
                  <a:srgbClr val="131E29"/>
                </a:solidFill>
              </a:rPr>
              <a:t>55</a:t>
            </a:r>
            <a:r>
              <a:rPr lang="nb-NO" sz="950" dirty="0">
                <a:solidFill>
                  <a:srgbClr val="131E29"/>
                </a:solidFill>
              </a:rPr>
              <a:t> fjor på en skala fra 0-100. Tidligere resultater: </a:t>
            </a:r>
            <a:br>
              <a:rPr lang="nb-NO" sz="950" dirty="0">
                <a:solidFill>
                  <a:srgbClr val="131E29"/>
                </a:solidFill>
              </a:rPr>
            </a:br>
            <a:r>
              <a:rPr lang="nb-NO" sz="950" b="1" dirty="0">
                <a:solidFill>
                  <a:srgbClr val="131E29"/>
                </a:solidFill>
              </a:rPr>
              <a:t>53</a:t>
            </a:r>
            <a:r>
              <a:rPr lang="nb-NO" sz="950" dirty="0">
                <a:solidFill>
                  <a:srgbClr val="131E29"/>
                </a:solidFill>
              </a:rPr>
              <a:t> i 2023, </a:t>
            </a:r>
            <a:r>
              <a:rPr lang="nb-NO" sz="950" b="1" dirty="0">
                <a:solidFill>
                  <a:srgbClr val="131E29"/>
                </a:solidFill>
              </a:rPr>
              <a:t>55</a:t>
            </a:r>
            <a:r>
              <a:rPr lang="nb-NO" sz="950" dirty="0">
                <a:solidFill>
                  <a:srgbClr val="131E29"/>
                </a:solidFill>
              </a:rPr>
              <a:t> i 2022,  </a:t>
            </a:r>
            <a:r>
              <a:rPr lang="nb-NO" sz="950" b="1" dirty="0">
                <a:solidFill>
                  <a:srgbClr val="131E29"/>
                </a:solidFill>
              </a:rPr>
              <a:t>55</a:t>
            </a:r>
            <a:r>
              <a:rPr lang="nb-NO" sz="950" dirty="0">
                <a:solidFill>
                  <a:srgbClr val="131E29"/>
                </a:solidFill>
              </a:rPr>
              <a:t> i 2021, </a:t>
            </a:r>
            <a:r>
              <a:rPr lang="nb-NO" sz="950" b="1" dirty="0">
                <a:solidFill>
                  <a:srgbClr val="131E29"/>
                </a:solidFill>
              </a:rPr>
              <a:t>46</a:t>
            </a:r>
            <a:r>
              <a:rPr lang="nb-NO" sz="950" dirty="0">
                <a:solidFill>
                  <a:srgbClr val="131E29"/>
                </a:solidFill>
              </a:rPr>
              <a:t> i 2020, </a:t>
            </a:r>
            <a:r>
              <a:rPr lang="nb-NO" sz="950" b="1" dirty="0">
                <a:solidFill>
                  <a:srgbClr val="131E29"/>
                </a:solidFill>
              </a:rPr>
              <a:t>49 </a:t>
            </a:r>
            <a:r>
              <a:rPr lang="nb-NO" sz="950" dirty="0">
                <a:solidFill>
                  <a:srgbClr val="131E29"/>
                </a:solidFill>
              </a:rPr>
              <a:t>i 2019, </a:t>
            </a:r>
            <a:r>
              <a:rPr lang="nb-NO" sz="950" b="1" dirty="0">
                <a:solidFill>
                  <a:srgbClr val="131E29"/>
                </a:solidFill>
              </a:rPr>
              <a:t>50 </a:t>
            </a:r>
            <a:r>
              <a:rPr lang="nb-NO" sz="950" dirty="0">
                <a:solidFill>
                  <a:srgbClr val="131E29"/>
                </a:solidFill>
              </a:rPr>
              <a:t>i 2018 og </a:t>
            </a:r>
            <a:r>
              <a:rPr lang="nb-NO" sz="950" b="1" dirty="0">
                <a:solidFill>
                  <a:srgbClr val="131E29"/>
                </a:solidFill>
              </a:rPr>
              <a:t>47</a:t>
            </a:r>
            <a:r>
              <a:rPr lang="nb-NO" sz="950" dirty="0">
                <a:solidFill>
                  <a:srgbClr val="131E29"/>
                </a:solidFill>
              </a:rPr>
              <a:t> i 2017. </a:t>
            </a:r>
          </a:p>
        </p:txBody>
      </p:sp>
    </p:spTree>
    <p:extLst>
      <p:ext uri="{BB962C8B-B14F-4D97-AF65-F5344CB8AC3E}">
        <p14:creationId xmlns:p14="http://schemas.microsoft.com/office/powerpoint/2010/main" val="268463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de sponsede innleggene/annonsene du har sett:</a:t>
            </a:r>
          </a:p>
        </p:txBody>
      </p:sp>
      <p:sp>
        <p:nvSpPr>
          <p:cNvPr id="6"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465</a:t>
            </a:r>
          </a:p>
        </p:txBody>
      </p:sp>
      <p:graphicFrame>
        <p:nvGraphicFramePr>
          <p:cNvPr id="5" name="Plassholder for innhold 4"/>
          <p:cNvGraphicFramePr>
            <a:graphicFrameLocks noGrp="1"/>
          </p:cNvGraphicFramePr>
          <p:nvPr>
            <p:ph idx="1"/>
          </p:nvPr>
        </p:nvGraphicFramePr>
        <p:xfrm>
          <a:off x="1711457" y="1412876"/>
          <a:ext cx="8777030" cy="4464397"/>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Sylinder 6"/>
          <p:cNvSpPr txBox="1"/>
          <p:nvPr/>
        </p:nvSpPr>
        <p:spPr>
          <a:xfrm>
            <a:off x="5375919" y="6147148"/>
            <a:ext cx="5112568"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86</a:t>
            </a:r>
            <a:r>
              <a:rPr lang="nb-NO" sz="950" dirty="0">
                <a:solidFill>
                  <a:srgbClr val="131E29"/>
                </a:solidFill>
              </a:rPr>
              <a:t> mot </a:t>
            </a:r>
            <a:r>
              <a:rPr lang="nb-NO" sz="950" b="1" dirty="0">
                <a:solidFill>
                  <a:srgbClr val="131E29"/>
                </a:solidFill>
              </a:rPr>
              <a:t>85 </a:t>
            </a:r>
            <a:r>
              <a:rPr lang="nb-NO" sz="950" dirty="0">
                <a:solidFill>
                  <a:srgbClr val="131E29"/>
                </a:solidFill>
              </a:rPr>
              <a:t>i fjor på en skala fra 0-100. Tidligere resultater: </a:t>
            </a:r>
            <a:br>
              <a:rPr lang="nb-NO" sz="950" dirty="0">
                <a:solidFill>
                  <a:srgbClr val="131E29"/>
                </a:solidFill>
              </a:rPr>
            </a:br>
            <a:r>
              <a:rPr lang="nb-NO" sz="950" b="1" dirty="0">
                <a:solidFill>
                  <a:srgbClr val="131E29"/>
                </a:solidFill>
              </a:rPr>
              <a:t>83</a:t>
            </a:r>
            <a:r>
              <a:rPr lang="nb-NO" sz="950" dirty="0">
                <a:solidFill>
                  <a:srgbClr val="131E29"/>
                </a:solidFill>
              </a:rPr>
              <a:t> i 2023, </a:t>
            </a:r>
            <a:r>
              <a:rPr lang="nb-NO" sz="950" b="1" dirty="0">
                <a:solidFill>
                  <a:srgbClr val="131E29"/>
                </a:solidFill>
              </a:rPr>
              <a:t>82</a:t>
            </a:r>
            <a:r>
              <a:rPr lang="nb-NO" sz="950" dirty="0">
                <a:solidFill>
                  <a:srgbClr val="131E29"/>
                </a:solidFill>
              </a:rPr>
              <a:t> i 2022, </a:t>
            </a:r>
            <a:r>
              <a:rPr lang="nb-NO" sz="950" b="1" dirty="0">
                <a:solidFill>
                  <a:srgbClr val="131E29"/>
                </a:solidFill>
              </a:rPr>
              <a:t>84</a:t>
            </a:r>
            <a:r>
              <a:rPr lang="nb-NO" sz="950" dirty="0">
                <a:solidFill>
                  <a:srgbClr val="131E29"/>
                </a:solidFill>
              </a:rPr>
              <a:t> i 2021, </a:t>
            </a:r>
            <a:r>
              <a:rPr lang="nb-NO" sz="950" b="1" dirty="0">
                <a:solidFill>
                  <a:srgbClr val="131E29"/>
                </a:solidFill>
              </a:rPr>
              <a:t>81</a:t>
            </a:r>
            <a:r>
              <a:rPr lang="nb-NO" sz="950" dirty="0">
                <a:solidFill>
                  <a:srgbClr val="131E29"/>
                </a:solidFill>
              </a:rPr>
              <a:t> i 2020, </a:t>
            </a:r>
            <a:r>
              <a:rPr lang="nb-NO" sz="950" b="1" dirty="0">
                <a:solidFill>
                  <a:srgbClr val="131E29"/>
                </a:solidFill>
              </a:rPr>
              <a:t>83</a:t>
            </a:r>
            <a:r>
              <a:rPr lang="nb-NO" sz="950" dirty="0">
                <a:solidFill>
                  <a:srgbClr val="131E29"/>
                </a:solidFill>
              </a:rPr>
              <a:t> i 2019, </a:t>
            </a:r>
            <a:r>
              <a:rPr lang="nb-NO" sz="950" b="1" dirty="0">
                <a:solidFill>
                  <a:srgbClr val="131E29"/>
                </a:solidFill>
              </a:rPr>
              <a:t>80 </a:t>
            </a:r>
            <a:r>
              <a:rPr lang="nb-NO" sz="950" dirty="0">
                <a:solidFill>
                  <a:srgbClr val="131E29"/>
                </a:solidFill>
              </a:rPr>
              <a:t>i 2018 og </a:t>
            </a:r>
            <a:r>
              <a:rPr lang="nb-NO" sz="950" b="1" dirty="0">
                <a:solidFill>
                  <a:srgbClr val="131E29"/>
                </a:solidFill>
              </a:rPr>
              <a:t>78</a:t>
            </a:r>
            <a:r>
              <a:rPr lang="nb-NO" sz="950" dirty="0">
                <a:solidFill>
                  <a:srgbClr val="131E29"/>
                </a:solidFill>
              </a:rPr>
              <a:t> i 2017.</a:t>
            </a:r>
          </a:p>
        </p:txBody>
      </p:sp>
    </p:spTree>
    <p:extLst>
      <p:ext uri="{BB962C8B-B14F-4D97-AF65-F5344CB8AC3E}">
        <p14:creationId xmlns:p14="http://schemas.microsoft.com/office/powerpoint/2010/main" val="2515348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de sponsede innleggene/annonsene du har sett:</a:t>
            </a:r>
          </a:p>
        </p:txBody>
      </p:sp>
      <p:sp>
        <p:nvSpPr>
          <p:cNvPr id="6"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465</a:t>
            </a:r>
          </a:p>
        </p:txBody>
      </p:sp>
      <p:graphicFrame>
        <p:nvGraphicFramePr>
          <p:cNvPr id="5" name="Plassholder for innhold 4"/>
          <p:cNvGraphicFramePr>
            <a:graphicFrameLocks noGrp="1"/>
          </p:cNvGraphicFramePr>
          <p:nvPr>
            <p:ph idx="1"/>
          </p:nvPr>
        </p:nvGraphicFramePr>
        <p:xfrm>
          <a:off x="1703389" y="1412876"/>
          <a:ext cx="8784974" cy="4464397"/>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p:cNvSpPr txBox="1"/>
          <p:nvPr/>
        </p:nvSpPr>
        <p:spPr>
          <a:xfrm>
            <a:off x="5375921" y="6093297"/>
            <a:ext cx="5112443"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44</a:t>
            </a:r>
            <a:r>
              <a:rPr lang="nb-NO" sz="950" dirty="0">
                <a:solidFill>
                  <a:srgbClr val="131E29"/>
                </a:solidFill>
              </a:rPr>
              <a:t> mot </a:t>
            </a:r>
            <a:r>
              <a:rPr lang="nb-NO" sz="950" b="1" dirty="0">
                <a:solidFill>
                  <a:srgbClr val="131E29"/>
                </a:solidFill>
              </a:rPr>
              <a:t>42</a:t>
            </a:r>
            <a:r>
              <a:rPr lang="nb-NO" sz="950" dirty="0">
                <a:solidFill>
                  <a:srgbClr val="131E29"/>
                </a:solidFill>
              </a:rPr>
              <a:t> i fjor på en skala fra 0-100. Tidligere </a:t>
            </a:r>
            <a:r>
              <a:rPr lang="nb-NO" sz="950" dirty="0" err="1">
                <a:solidFill>
                  <a:srgbClr val="131E29"/>
                </a:solidFill>
              </a:rPr>
              <a:t>resutlater</a:t>
            </a:r>
            <a:r>
              <a:rPr lang="nb-NO" sz="950" dirty="0">
                <a:solidFill>
                  <a:srgbClr val="131E29"/>
                </a:solidFill>
              </a:rPr>
              <a:t>: </a:t>
            </a:r>
            <a:r>
              <a:rPr lang="nb-NO" sz="950" b="1" dirty="0">
                <a:solidFill>
                  <a:srgbClr val="131E29"/>
                </a:solidFill>
              </a:rPr>
              <a:t>45</a:t>
            </a:r>
            <a:r>
              <a:rPr lang="nb-NO" sz="950" dirty="0">
                <a:solidFill>
                  <a:srgbClr val="131E29"/>
                </a:solidFill>
              </a:rPr>
              <a:t> i 2023, </a:t>
            </a:r>
            <a:r>
              <a:rPr lang="nb-NO" sz="950" b="1" dirty="0">
                <a:solidFill>
                  <a:srgbClr val="131E29"/>
                </a:solidFill>
              </a:rPr>
              <a:t>46</a:t>
            </a:r>
            <a:r>
              <a:rPr lang="nb-NO" sz="950" dirty="0">
                <a:solidFill>
                  <a:srgbClr val="131E29"/>
                </a:solidFill>
              </a:rPr>
              <a:t> i 2022, </a:t>
            </a:r>
            <a:r>
              <a:rPr lang="nb-NO" sz="950" b="1" dirty="0">
                <a:solidFill>
                  <a:srgbClr val="131E29"/>
                </a:solidFill>
              </a:rPr>
              <a:t>47 </a:t>
            </a:r>
            <a:r>
              <a:rPr lang="nb-NO" sz="950" dirty="0">
                <a:solidFill>
                  <a:srgbClr val="131E29"/>
                </a:solidFill>
              </a:rPr>
              <a:t>i 2021, </a:t>
            </a:r>
            <a:r>
              <a:rPr lang="nb-NO" sz="950" b="1" dirty="0">
                <a:solidFill>
                  <a:srgbClr val="131E29"/>
                </a:solidFill>
              </a:rPr>
              <a:t>51</a:t>
            </a:r>
            <a:r>
              <a:rPr lang="nb-NO" sz="950" dirty="0">
                <a:solidFill>
                  <a:srgbClr val="131E29"/>
                </a:solidFill>
              </a:rPr>
              <a:t> i 2020, </a:t>
            </a:r>
            <a:r>
              <a:rPr lang="nb-NO" sz="950" b="1" dirty="0">
                <a:solidFill>
                  <a:srgbClr val="131E29"/>
                </a:solidFill>
              </a:rPr>
              <a:t>48</a:t>
            </a:r>
            <a:r>
              <a:rPr lang="nb-NO" sz="950" dirty="0">
                <a:solidFill>
                  <a:srgbClr val="131E29"/>
                </a:solidFill>
              </a:rPr>
              <a:t> i 2019, </a:t>
            </a:r>
            <a:r>
              <a:rPr lang="nb-NO" sz="950" b="1" dirty="0">
                <a:solidFill>
                  <a:srgbClr val="131E29"/>
                </a:solidFill>
              </a:rPr>
              <a:t>50 </a:t>
            </a:r>
            <a:r>
              <a:rPr lang="nb-NO" sz="950" dirty="0">
                <a:solidFill>
                  <a:srgbClr val="131E29"/>
                </a:solidFill>
              </a:rPr>
              <a:t>i 2018 og </a:t>
            </a:r>
            <a:r>
              <a:rPr lang="nb-NO" sz="950" b="1" dirty="0">
                <a:solidFill>
                  <a:srgbClr val="131E29"/>
                </a:solidFill>
              </a:rPr>
              <a:t>48</a:t>
            </a:r>
            <a:r>
              <a:rPr lang="nb-NO" sz="950" dirty="0">
                <a:solidFill>
                  <a:srgbClr val="131E29"/>
                </a:solidFill>
              </a:rPr>
              <a:t> i 2017.</a:t>
            </a:r>
          </a:p>
        </p:txBody>
      </p:sp>
    </p:spTree>
    <p:extLst>
      <p:ext uri="{BB962C8B-B14F-4D97-AF65-F5344CB8AC3E}">
        <p14:creationId xmlns:p14="http://schemas.microsoft.com/office/powerpoint/2010/main" val="2052357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de sponsede innleggene/annonsene du har sett:</a:t>
            </a:r>
          </a:p>
        </p:txBody>
      </p:sp>
      <p:sp>
        <p:nvSpPr>
          <p:cNvPr id="6"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465</a:t>
            </a:r>
          </a:p>
        </p:txBody>
      </p:sp>
      <p:graphicFrame>
        <p:nvGraphicFramePr>
          <p:cNvPr id="5" name="Plassholder for innhold 4"/>
          <p:cNvGraphicFramePr>
            <a:graphicFrameLocks noGrp="1"/>
          </p:cNvGraphicFramePr>
          <p:nvPr>
            <p:ph idx="1"/>
          </p:nvPr>
        </p:nvGraphicFramePr>
        <p:xfrm>
          <a:off x="1703389" y="1412876"/>
          <a:ext cx="8784974" cy="4464397"/>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Sylinder 6"/>
          <p:cNvSpPr txBox="1"/>
          <p:nvPr/>
        </p:nvSpPr>
        <p:spPr>
          <a:xfrm>
            <a:off x="5375921" y="6147148"/>
            <a:ext cx="5112443"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73</a:t>
            </a:r>
            <a:r>
              <a:rPr lang="nb-NO" sz="950" dirty="0">
                <a:solidFill>
                  <a:srgbClr val="131E29"/>
                </a:solidFill>
              </a:rPr>
              <a:t> mot </a:t>
            </a:r>
            <a:r>
              <a:rPr lang="nb-NO" sz="950" b="1" dirty="0">
                <a:solidFill>
                  <a:srgbClr val="131E29"/>
                </a:solidFill>
              </a:rPr>
              <a:t>73 </a:t>
            </a:r>
            <a:r>
              <a:rPr lang="nb-NO" sz="950" dirty="0">
                <a:solidFill>
                  <a:srgbClr val="131E29"/>
                </a:solidFill>
              </a:rPr>
              <a:t>i fjor på en skala fra 0-100. Tidligere resultater: </a:t>
            </a:r>
            <a:r>
              <a:rPr lang="nb-NO" sz="950" b="1" dirty="0">
                <a:solidFill>
                  <a:srgbClr val="131E29"/>
                </a:solidFill>
              </a:rPr>
              <a:t>71</a:t>
            </a:r>
            <a:r>
              <a:rPr lang="nb-NO" sz="950" dirty="0">
                <a:solidFill>
                  <a:srgbClr val="131E29"/>
                </a:solidFill>
              </a:rPr>
              <a:t> i 2023, </a:t>
            </a:r>
            <a:r>
              <a:rPr lang="nb-NO" sz="950" b="1" dirty="0">
                <a:solidFill>
                  <a:srgbClr val="131E29"/>
                </a:solidFill>
              </a:rPr>
              <a:t>70</a:t>
            </a:r>
            <a:r>
              <a:rPr lang="nb-NO" sz="950" dirty="0">
                <a:solidFill>
                  <a:srgbClr val="131E29"/>
                </a:solidFill>
              </a:rPr>
              <a:t> i 2022, </a:t>
            </a:r>
            <a:r>
              <a:rPr lang="nb-NO" sz="950" b="1" dirty="0">
                <a:solidFill>
                  <a:srgbClr val="131E29"/>
                </a:solidFill>
              </a:rPr>
              <a:t>72</a:t>
            </a:r>
            <a:r>
              <a:rPr lang="nb-NO" sz="950" dirty="0">
                <a:solidFill>
                  <a:srgbClr val="131E29"/>
                </a:solidFill>
              </a:rPr>
              <a:t> i 2021, </a:t>
            </a:r>
            <a:r>
              <a:rPr lang="nb-NO" sz="950" b="1" dirty="0">
                <a:solidFill>
                  <a:srgbClr val="131E29"/>
                </a:solidFill>
              </a:rPr>
              <a:t>66</a:t>
            </a:r>
            <a:r>
              <a:rPr lang="nb-NO" sz="950" dirty="0">
                <a:solidFill>
                  <a:srgbClr val="131E29"/>
                </a:solidFill>
              </a:rPr>
              <a:t> i 2020, </a:t>
            </a:r>
            <a:r>
              <a:rPr lang="nb-NO" sz="950" b="1" dirty="0">
                <a:solidFill>
                  <a:srgbClr val="131E29"/>
                </a:solidFill>
              </a:rPr>
              <a:t>68</a:t>
            </a:r>
            <a:r>
              <a:rPr lang="nb-NO" sz="950" dirty="0">
                <a:solidFill>
                  <a:srgbClr val="131E29"/>
                </a:solidFill>
              </a:rPr>
              <a:t> i 2019, </a:t>
            </a:r>
            <a:r>
              <a:rPr lang="nb-NO" sz="950" b="1" dirty="0">
                <a:solidFill>
                  <a:srgbClr val="131E29"/>
                </a:solidFill>
              </a:rPr>
              <a:t>66 </a:t>
            </a:r>
            <a:r>
              <a:rPr lang="nb-NO" sz="950" dirty="0">
                <a:solidFill>
                  <a:srgbClr val="131E29"/>
                </a:solidFill>
              </a:rPr>
              <a:t>i 2018 og </a:t>
            </a:r>
            <a:r>
              <a:rPr lang="nb-NO" sz="950" b="1" dirty="0">
                <a:solidFill>
                  <a:srgbClr val="131E29"/>
                </a:solidFill>
              </a:rPr>
              <a:t>65</a:t>
            </a:r>
            <a:r>
              <a:rPr lang="nb-NO" sz="950" dirty="0">
                <a:solidFill>
                  <a:srgbClr val="131E29"/>
                </a:solidFill>
              </a:rPr>
              <a:t> i 2017.</a:t>
            </a:r>
          </a:p>
        </p:txBody>
      </p:sp>
    </p:spTree>
    <p:extLst>
      <p:ext uri="{BB962C8B-B14F-4D97-AF65-F5344CB8AC3E}">
        <p14:creationId xmlns:p14="http://schemas.microsoft.com/office/powerpoint/2010/main" val="4216546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5C220-5AB6-81A0-CAB6-B38826BA2AB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1572487-5822-7FDE-89CB-6868F05C9AF8}"/>
              </a:ext>
            </a:extLst>
          </p:cNvPr>
          <p:cNvSpPr>
            <a:spLocks noGrp="1"/>
          </p:cNvSpPr>
          <p:nvPr>
            <p:ph type="title"/>
          </p:nvPr>
        </p:nvSpPr>
        <p:spPr>
          <a:xfrm>
            <a:off x="1703512" y="188640"/>
            <a:ext cx="8784976" cy="792088"/>
          </a:xfrm>
          <a:ln>
            <a:solidFill>
              <a:srgbClr val="131E29"/>
            </a:solidFill>
          </a:ln>
        </p:spPr>
        <p:txBody>
          <a:bodyPr>
            <a:noAutofit/>
          </a:bodyPr>
          <a:lstStyle/>
          <a:p>
            <a:r>
              <a:rPr lang="nb-NO" sz="2800" dirty="0">
                <a:solidFill>
                  <a:srgbClr val="131E29"/>
                </a:solidFill>
              </a:rPr>
              <a:t>Hvilke sosiale medier studentene følger </a:t>
            </a:r>
            <a:r>
              <a:rPr lang="nb-NO" sz="2800" dirty="0" err="1">
                <a:solidFill>
                  <a:srgbClr val="131E29"/>
                </a:solidFill>
              </a:rPr>
              <a:t>UiA</a:t>
            </a:r>
            <a:r>
              <a:rPr lang="nb-NO" sz="2800" dirty="0">
                <a:solidFill>
                  <a:srgbClr val="131E29"/>
                </a:solidFill>
              </a:rPr>
              <a:t> på</a:t>
            </a:r>
          </a:p>
        </p:txBody>
      </p:sp>
      <p:graphicFrame>
        <p:nvGraphicFramePr>
          <p:cNvPr id="4" name="Plassholder for innhold 3">
            <a:extLst>
              <a:ext uri="{FF2B5EF4-FFF2-40B4-BE49-F238E27FC236}">
                <a16:creationId xmlns:a16="http://schemas.microsoft.com/office/drawing/2014/main" id="{464780CF-6972-C6D7-37F6-5DE7CBB3E07A}"/>
              </a:ext>
            </a:extLst>
          </p:cNvPr>
          <p:cNvGraphicFramePr>
            <a:graphicFrameLocks noGrp="1"/>
          </p:cNvGraphicFramePr>
          <p:nvPr>
            <p:ph idx="1"/>
          </p:nvPr>
        </p:nvGraphicFramePr>
        <p:xfrm>
          <a:off x="1703512" y="1052736"/>
          <a:ext cx="8784976"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a:extLst>
              <a:ext uri="{FF2B5EF4-FFF2-40B4-BE49-F238E27FC236}">
                <a16:creationId xmlns:a16="http://schemas.microsoft.com/office/drawing/2014/main" id="{A0F2323C-8719-9E7D-8336-758146494152}"/>
              </a:ext>
            </a:extLst>
          </p:cNvPr>
          <p:cNvSpPr txBox="1">
            <a:spLocks/>
          </p:cNvSpPr>
          <p:nvPr/>
        </p:nvSpPr>
        <p:spPr>
          <a:xfrm>
            <a:off x="9624392" y="590465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815</a:t>
            </a:r>
          </a:p>
        </p:txBody>
      </p:sp>
    </p:spTree>
    <p:extLst>
      <p:ext uri="{BB962C8B-B14F-4D97-AF65-F5344CB8AC3E}">
        <p14:creationId xmlns:p14="http://schemas.microsoft.com/office/powerpoint/2010/main" val="3595594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I år fikk du en epost fra </a:t>
            </a:r>
            <a:r>
              <a:rPr lang="nb-NO" dirty="0" err="1">
                <a:solidFill>
                  <a:srgbClr val="131E29"/>
                </a:solidFill>
              </a:rPr>
              <a:t>UiA</a:t>
            </a:r>
            <a:r>
              <a:rPr lang="nb-NO" dirty="0">
                <a:solidFill>
                  <a:srgbClr val="131E29"/>
                </a:solidFill>
              </a:rPr>
              <a:t> i forbindelse med tilbud om studieplass 22. juli. Leste du denne?</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811</a:t>
            </a:r>
          </a:p>
        </p:txBody>
      </p:sp>
    </p:spTree>
    <p:extLst>
      <p:ext uri="{BB962C8B-B14F-4D97-AF65-F5344CB8AC3E}">
        <p14:creationId xmlns:p14="http://schemas.microsoft.com/office/powerpoint/2010/main" val="205629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600" dirty="0">
                <a:solidFill>
                  <a:srgbClr val="131E29"/>
                </a:solidFill>
              </a:rPr>
              <a:t>Hvorfor leste du ikke e-posten?</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56</a:t>
            </a:r>
          </a:p>
        </p:txBody>
      </p:sp>
    </p:spTree>
    <p:extLst>
      <p:ext uri="{BB962C8B-B14F-4D97-AF65-F5344CB8AC3E}">
        <p14:creationId xmlns:p14="http://schemas.microsoft.com/office/powerpoint/2010/main" val="632458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informasjonen du mottok: </a:t>
            </a:r>
            <a:br>
              <a:rPr lang="nb-NO" sz="2800" dirty="0">
                <a:solidFill>
                  <a:srgbClr val="131E29"/>
                </a:solidFill>
              </a:rPr>
            </a:br>
            <a:r>
              <a:rPr lang="nb-NO" sz="2800" dirty="0">
                <a:solidFill>
                  <a:srgbClr val="131E29"/>
                </a:solidFill>
              </a:rPr>
              <a:t>Informasjonen var nyttig</a:t>
            </a:r>
          </a:p>
        </p:txBody>
      </p:sp>
      <p:graphicFrame>
        <p:nvGraphicFramePr>
          <p:cNvPr id="4" name="Plassholder for innhold 3"/>
          <p:cNvGraphicFramePr>
            <a:graphicFrameLocks noGrp="1"/>
          </p:cNvGraphicFramePr>
          <p:nvPr>
            <p:ph idx="1"/>
          </p:nvPr>
        </p:nvGraphicFramePr>
        <p:xfrm>
          <a:off x="1703512" y="1484784"/>
          <a:ext cx="8784976"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616624"/>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626</a:t>
            </a:r>
          </a:p>
        </p:txBody>
      </p:sp>
      <p:sp>
        <p:nvSpPr>
          <p:cNvPr id="8" name="TekstSylinder 7"/>
          <p:cNvSpPr txBox="1"/>
          <p:nvPr/>
        </p:nvSpPr>
        <p:spPr>
          <a:xfrm>
            <a:off x="5375920" y="6212632"/>
            <a:ext cx="5112568"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85</a:t>
            </a:r>
            <a:r>
              <a:rPr lang="nb-NO" sz="950" dirty="0">
                <a:solidFill>
                  <a:srgbClr val="131E29"/>
                </a:solidFill>
              </a:rPr>
              <a:t> mot </a:t>
            </a:r>
            <a:r>
              <a:rPr lang="nb-NO" sz="950" b="1" dirty="0">
                <a:solidFill>
                  <a:srgbClr val="131E29"/>
                </a:solidFill>
              </a:rPr>
              <a:t>85</a:t>
            </a:r>
            <a:r>
              <a:rPr lang="nb-NO" sz="950" dirty="0">
                <a:solidFill>
                  <a:srgbClr val="131E29"/>
                </a:solidFill>
              </a:rPr>
              <a:t> i fjor på en skala fra 0-100. Tidligere resultater: </a:t>
            </a:r>
            <a:r>
              <a:rPr lang="nb-NO" sz="950" b="1" dirty="0">
                <a:solidFill>
                  <a:srgbClr val="131E29"/>
                </a:solidFill>
              </a:rPr>
              <a:t>80</a:t>
            </a:r>
            <a:r>
              <a:rPr lang="nb-NO" sz="950" dirty="0">
                <a:solidFill>
                  <a:srgbClr val="131E29"/>
                </a:solidFill>
              </a:rPr>
              <a:t> i 2023, </a:t>
            </a:r>
            <a:r>
              <a:rPr lang="nb-NO" sz="950" b="1" dirty="0">
                <a:solidFill>
                  <a:srgbClr val="131E29"/>
                </a:solidFill>
              </a:rPr>
              <a:t>81</a:t>
            </a:r>
            <a:r>
              <a:rPr lang="nb-NO" sz="950" dirty="0">
                <a:solidFill>
                  <a:srgbClr val="131E29"/>
                </a:solidFill>
              </a:rPr>
              <a:t> i 2022, </a:t>
            </a:r>
            <a:r>
              <a:rPr lang="nb-NO" sz="950" b="1" dirty="0">
                <a:solidFill>
                  <a:srgbClr val="131E29"/>
                </a:solidFill>
              </a:rPr>
              <a:t>82 </a:t>
            </a:r>
            <a:r>
              <a:rPr lang="nb-NO" sz="950" dirty="0">
                <a:solidFill>
                  <a:srgbClr val="131E29"/>
                </a:solidFill>
              </a:rPr>
              <a:t>i 2021, </a:t>
            </a:r>
            <a:r>
              <a:rPr lang="nb-NO" sz="950" b="1" dirty="0">
                <a:solidFill>
                  <a:srgbClr val="131E29"/>
                </a:solidFill>
              </a:rPr>
              <a:t>82</a:t>
            </a:r>
            <a:r>
              <a:rPr lang="nb-NO" sz="950" dirty="0">
                <a:solidFill>
                  <a:srgbClr val="131E29"/>
                </a:solidFill>
              </a:rPr>
              <a:t> i 2020, </a:t>
            </a:r>
            <a:r>
              <a:rPr lang="nb-NO" sz="950" b="1" dirty="0">
                <a:solidFill>
                  <a:srgbClr val="131E29"/>
                </a:solidFill>
              </a:rPr>
              <a:t>79</a:t>
            </a:r>
            <a:r>
              <a:rPr lang="nb-NO" sz="950" dirty="0">
                <a:solidFill>
                  <a:srgbClr val="131E29"/>
                </a:solidFill>
              </a:rPr>
              <a:t> i 2019, </a:t>
            </a:r>
            <a:r>
              <a:rPr lang="nb-NO" sz="950" b="1" dirty="0">
                <a:solidFill>
                  <a:srgbClr val="131E29"/>
                </a:solidFill>
              </a:rPr>
              <a:t>78 </a:t>
            </a:r>
            <a:r>
              <a:rPr lang="nb-NO" sz="950" dirty="0">
                <a:solidFill>
                  <a:srgbClr val="131E29"/>
                </a:solidFill>
              </a:rPr>
              <a:t>i 2018 og </a:t>
            </a:r>
            <a:r>
              <a:rPr lang="nb-NO" sz="950" b="1" dirty="0">
                <a:solidFill>
                  <a:srgbClr val="131E29"/>
                </a:solidFill>
              </a:rPr>
              <a:t>79</a:t>
            </a:r>
            <a:r>
              <a:rPr lang="nb-NO" sz="950" dirty="0">
                <a:solidFill>
                  <a:srgbClr val="131E29"/>
                </a:solidFill>
              </a:rPr>
              <a:t> i 2017.</a:t>
            </a:r>
          </a:p>
        </p:txBody>
      </p:sp>
    </p:spTree>
    <p:extLst>
      <p:ext uri="{BB962C8B-B14F-4D97-AF65-F5344CB8AC3E}">
        <p14:creationId xmlns:p14="http://schemas.microsoft.com/office/powerpoint/2010/main" val="2486008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informasjonen du mottok: </a:t>
            </a:r>
            <a:br>
              <a:rPr lang="nb-NO" sz="2800" dirty="0">
                <a:solidFill>
                  <a:srgbClr val="131E29"/>
                </a:solidFill>
              </a:rPr>
            </a:br>
            <a:r>
              <a:rPr lang="nb-NO" sz="2800" dirty="0">
                <a:solidFill>
                  <a:srgbClr val="131E29"/>
                </a:solidFill>
              </a:rPr>
              <a:t>Informasjonen ga meg forsterket lyst til å studere ved </a:t>
            </a:r>
            <a:r>
              <a:rPr lang="nb-NO" sz="2800" dirty="0" err="1">
                <a:solidFill>
                  <a:srgbClr val="131E29"/>
                </a:solidFill>
              </a:rPr>
              <a:t>UiA</a:t>
            </a:r>
            <a:endParaRPr lang="nb-NO" sz="2800" dirty="0">
              <a:solidFill>
                <a:srgbClr val="131E29"/>
              </a:solidFill>
            </a:endParaRPr>
          </a:p>
        </p:txBody>
      </p:sp>
      <p:graphicFrame>
        <p:nvGraphicFramePr>
          <p:cNvPr id="4" name="Plassholder for innhold 3"/>
          <p:cNvGraphicFramePr>
            <a:graphicFrameLocks noGrp="1"/>
          </p:cNvGraphicFramePr>
          <p:nvPr>
            <p:ph idx="1"/>
          </p:nvPr>
        </p:nvGraphicFramePr>
        <p:xfrm>
          <a:off x="1703512" y="1484784"/>
          <a:ext cx="8784976"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616624"/>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626</a:t>
            </a:r>
          </a:p>
        </p:txBody>
      </p:sp>
      <p:sp>
        <p:nvSpPr>
          <p:cNvPr id="7" name="TekstSylinder 6"/>
          <p:cNvSpPr txBox="1"/>
          <p:nvPr/>
        </p:nvSpPr>
        <p:spPr>
          <a:xfrm>
            <a:off x="5303912" y="6212632"/>
            <a:ext cx="5184576"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74</a:t>
            </a:r>
            <a:r>
              <a:rPr lang="nb-NO" sz="950" dirty="0">
                <a:solidFill>
                  <a:srgbClr val="131E29"/>
                </a:solidFill>
              </a:rPr>
              <a:t> mot </a:t>
            </a:r>
            <a:r>
              <a:rPr lang="nb-NO" sz="950" b="1" dirty="0">
                <a:solidFill>
                  <a:srgbClr val="131E29"/>
                </a:solidFill>
              </a:rPr>
              <a:t>73</a:t>
            </a:r>
            <a:r>
              <a:rPr lang="nb-NO" sz="950" dirty="0">
                <a:solidFill>
                  <a:srgbClr val="131E29"/>
                </a:solidFill>
              </a:rPr>
              <a:t> i fjor på en skala fra 0-100. Tidligere resultater: </a:t>
            </a:r>
            <a:r>
              <a:rPr lang="nb-NO" sz="950" b="1" dirty="0">
                <a:solidFill>
                  <a:srgbClr val="131E29"/>
                </a:solidFill>
              </a:rPr>
              <a:t>73</a:t>
            </a:r>
            <a:r>
              <a:rPr lang="nb-NO" sz="950" dirty="0">
                <a:solidFill>
                  <a:srgbClr val="131E29"/>
                </a:solidFill>
              </a:rPr>
              <a:t> i 2023, </a:t>
            </a:r>
            <a:r>
              <a:rPr lang="nb-NO" sz="950" b="1" dirty="0">
                <a:solidFill>
                  <a:srgbClr val="131E29"/>
                </a:solidFill>
              </a:rPr>
              <a:t>77</a:t>
            </a:r>
            <a:r>
              <a:rPr lang="nb-NO" sz="950" dirty="0">
                <a:solidFill>
                  <a:srgbClr val="131E29"/>
                </a:solidFill>
              </a:rPr>
              <a:t> i 2022, </a:t>
            </a:r>
            <a:r>
              <a:rPr lang="nb-NO" sz="950" b="1" dirty="0">
                <a:solidFill>
                  <a:srgbClr val="131E29"/>
                </a:solidFill>
              </a:rPr>
              <a:t>70</a:t>
            </a:r>
            <a:r>
              <a:rPr lang="nb-NO" sz="950" dirty="0">
                <a:solidFill>
                  <a:srgbClr val="131E29"/>
                </a:solidFill>
              </a:rPr>
              <a:t> i 2021, </a:t>
            </a:r>
            <a:r>
              <a:rPr lang="nb-NO" sz="950" b="1" dirty="0">
                <a:solidFill>
                  <a:srgbClr val="131E29"/>
                </a:solidFill>
              </a:rPr>
              <a:t>69</a:t>
            </a:r>
            <a:r>
              <a:rPr lang="nb-NO" sz="950" dirty="0">
                <a:solidFill>
                  <a:srgbClr val="131E29"/>
                </a:solidFill>
              </a:rPr>
              <a:t> i 2020, </a:t>
            </a:r>
            <a:r>
              <a:rPr lang="nb-NO" sz="950" b="1" dirty="0">
                <a:solidFill>
                  <a:srgbClr val="131E29"/>
                </a:solidFill>
              </a:rPr>
              <a:t>67 </a:t>
            </a:r>
            <a:r>
              <a:rPr lang="nb-NO" sz="950" dirty="0">
                <a:solidFill>
                  <a:srgbClr val="131E29"/>
                </a:solidFill>
              </a:rPr>
              <a:t>i 2019, </a:t>
            </a:r>
            <a:r>
              <a:rPr lang="nb-NO" sz="950" b="1" dirty="0">
                <a:solidFill>
                  <a:srgbClr val="131E29"/>
                </a:solidFill>
              </a:rPr>
              <a:t>66 </a:t>
            </a:r>
            <a:r>
              <a:rPr lang="nb-NO" sz="950" dirty="0">
                <a:solidFill>
                  <a:srgbClr val="131E29"/>
                </a:solidFill>
              </a:rPr>
              <a:t>i 2018 og </a:t>
            </a:r>
            <a:r>
              <a:rPr lang="nb-NO" sz="950" b="1" dirty="0">
                <a:solidFill>
                  <a:srgbClr val="131E29"/>
                </a:solidFill>
              </a:rPr>
              <a:t>66</a:t>
            </a:r>
            <a:r>
              <a:rPr lang="nb-NO" sz="950" dirty="0">
                <a:solidFill>
                  <a:srgbClr val="131E29"/>
                </a:solidFill>
              </a:rPr>
              <a:t> i 2017.</a:t>
            </a:r>
          </a:p>
        </p:txBody>
      </p:sp>
    </p:spTree>
    <p:extLst>
      <p:ext uri="{BB962C8B-B14F-4D97-AF65-F5344CB8AC3E}">
        <p14:creationId xmlns:p14="http://schemas.microsoft.com/office/powerpoint/2010/main" val="33018197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informasjonen du mottok: </a:t>
            </a:r>
            <a:br>
              <a:rPr lang="nb-NO" sz="2800" dirty="0">
                <a:solidFill>
                  <a:srgbClr val="131E29"/>
                </a:solidFill>
              </a:rPr>
            </a:br>
            <a:r>
              <a:rPr lang="nb-NO" sz="2800" dirty="0">
                <a:solidFill>
                  <a:srgbClr val="131E29"/>
                </a:solidFill>
              </a:rPr>
              <a:t>Informasjonen gjorde meg bedre rustet til å starte studiene</a:t>
            </a:r>
          </a:p>
        </p:txBody>
      </p:sp>
      <p:graphicFrame>
        <p:nvGraphicFramePr>
          <p:cNvPr id="4" name="Plassholder for innhold 3"/>
          <p:cNvGraphicFramePr>
            <a:graphicFrameLocks noGrp="1"/>
          </p:cNvGraphicFramePr>
          <p:nvPr>
            <p:ph idx="1"/>
          </p:nvPr>
        </p:nvGraphicFramePr>
        <p:xfrm>
          <a:off x="1703512" y="1484784"/>
          <a:ext cx="8784976"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616624"/>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626</a:t>
            </a:r>
          </a:p>
        </p:txBody>
      </p:sp>
      <p:sp>
        <p:nvSpPr>
          <p:cNvPr id="7" name="TekstSylinder 6"/>
          <p:cNvSpPr txBox="1"/>
          <p:nvPr/>
        </p:nvSpPr>
        <p:spPr>
          <a:xfrm>
            <a:off x="5303912" y="6212632"/>
            <a:ext cx="5184576" cy="384721"/>
          </a:xfrm>
          <a:prstGeom prst="rect">
            <a:avLst/>
          </a:prstGeom>
          <a:solidFill>
            <a:schemeClr val="bg1"/>
          </a:solidFill>
          <a:ln>
            <a:solidFill>
              <a:srgbClr val="131E29"/>
            </a:solidFill>
          </a:ln>
        </p:spPr>
        <p:txBody>
          <a:bodyPr wrap="square" rtlCol="0">
            <a:spAutoFit/>
          </a:bodyPr>
          <a:lstStyle/>
          <a:p>
            <a:r>
              <a:rPr lang="nb-NO" sz="950" dirty="0">
                <a:solidFill>
                  <a:srgbClr val="131E29"/>
                </a:solidFill>
              </a:rPr>
              <a:t>Dette gir et snitt på </a:t>
            </a:r>
            <a:r>
              <a:rPr lang="nb-NO" sz="950" b="1" dirty="0">
                <a:solidFill>
                  <a:srgbClr val="131E29"/>
                </a:solidFill>
              </a:rPr>
              <a:t>78</a:t>
            </a:r>
            <a:r>
              <a:rPr lang="nb-NO" sz="950" dirty="0">
                <a:solidFill>
                  <a:srgbClr val="131E29"/>
                </a:solidFill>
              </a:rPr>
              <a:t> mot </a:t>
            </a:r>
            <a:r>
              <a:rPr lang="nb-NO" sz="950" b="1" dirty="0">
                <a:solidFill>
                  <a:srgbClr val="131E29"/>
                </a:solidFill>
              </a:rPr>
              <a:t>78</a:t>
            </a:r>
            <a:r>
              <a:rPr lang="nb-NO" sz="950" dirty="0">
                <a:solidFill>
                  <a:srgbClr val="131E29"/>
                </a:solidFill>
              </a:rPr>
              <a:t> i fjor på en skala fra 0-100. Tidligere resultater: </a:t>
            </a:r>
            <a:r>
              <a:rPr lang="nb-NO" sz="950" b="1" dirty="0">
                <a:solidFill>
                  <a:srgbClr val="131E29"/>
                </a:solidFill>
              </a:rPr>
              <a:t>72</a:t>
            </a:r>
            <a:r>
              <a:rPr lang="nb-NO" sz="950" dirty="0">
                <a:solidFill>
                  <a:srgbClr val="131E29"/>
                </a:solidFill>
              </a:rPr>
              <a:t> i 2023, </a:t>
            </a:r>
            <a:r>
              <a:rPr lang="nb-NO" sz="950" b="1" dirty="0">
                <a:solidFill>
                  <a:srgbClr val="131E29"/>
                </a:solidFill>
              </a:rPr>
              <a:t>74</a:t>
            </a:r>
            <a:r>
              <a:rPr lang="nb-NO" sz="950" dirty="0">
                <a:solidFill>
                  <a:srgbClr val="131E29"/>
                </a:solidFill>
              </a:rPr>
              <a:t> i 2022, </a:t>
            </a:r>
            <a:r>
              <a:rPr lang="nb-NO" sz="950" b="1" dirty="0">
                <a:solidFill>
                  <a:srgbClr val="131E29"/>
                </a:solidFill>
              </a:rPr>
              <a:t>78</a:t>
            </a:r>
            <a:r>
              <a:rPr lang="nb-NO" sz="950" dirty="0">
                <a:solidFill>
                  <a:srgbClr val="131E29"/>
                </a:solidFill>
              </a:rPr>
              <a:t> i 2021, </a:t>
            </a:r>
            <a:r>
              <a:rPr lang="nb-NO" sz="950" b="1" dirty="0">
                <a:solidFill>
                  <a:srgbClr val="131E29"/>
                </a:solidFill>
              </a:rPr>
              <a:t>77</a:t>
            </a:r>
            <a:r>
              <a:rPr lang="nb-NO" sz="950" dirty="0">
                <a:solidFill>
                  <a:srgbClr val="131E29"/>
                </a:solidFill>
              </a:rPr>
              <a:t> i 2020, </a:t>
            </a:r>
            <a:r>
              <a:rPr lang="nb-NO" sz="950" b="1" dirty="0">
                <a:solidFill>
                  <a:srgbClr val="131E29"/>
                </a:solidFill>
              </a:rPr>
              <a:t>72 </a:t>
            </a:r>
            <a:r>
              <a:rPr lang="nb-NO" sz="950" dirty="0">
                <a:solidFill>
                  <a:srgbClr val="131E29"/>
                </a:solidFill>
              </a:rPr>
              <a:t>i 2019, </a:t>
            </a:r>
            <a:r>
              <a:rPr lang="nb-NO" sz="950" b="1" dirty="0">
                <a:solidFill>
                  <a:srgbClr val="131E29"/>
                </a:solidFill>
              </a:rPr>
              <a:t>68 </a:t>
            </a:r>
            <a:r>
              <a:rPr lang="nb-NO" sz="950" dirty="0">
                <a:solidFill>
                  <a:srgbClr val="131E29"/>
                </a:solidFill>
              </a:rPr>
              <a:t>i 2018 og </a:t>
            </a:r>
            <a:r>
              <a:rPr lang="nb-NO" sz="950" b="1" dirty="0">
                <a:solidFill>
                  <a:srgbClr val="131E29"/>
                </a:solidFill>
              </a:rPr>
              <a:t>70</a:t>
            </a:r>
            <a:r>
              <a:rPr lang="nb-NO" sz="950" dirty="0">
                <a:solidFill>
                  <a:srgbClr val="131E29"/>
                </a:solidFill>
              </a:rPr>
              <a:t> i 2017.</a:t>
            </a:r>
          </a:p>
        </p:txBody>
      </p:sp>
    </p:spTree>
    <p:extLst>
      <p:ext uri="{BB962C8B-B14F-4D97-AF65-F5344CB8AC3E}">
        <p14:creationId xmlns:p14="http://schemas.microsoft.com/office/powerpoint/2010/main" val="22490509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400" dirty="0">
                <a:solidFill>
                  <a:srgbClr val="131E29"/>
                </a:solidFill>
              </a:rPr>
              <a:t>Du fikk også epost 5. august med informasjon om blant annet studiestart etter at du takket ja til studieplass. Leste du denne?</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803</a:t>
            </a:r>
          </a:p>
        </p:txBody>
      </p:sp>
    </p:spTree>
    <p:extLst>
      <p:ext uri="{BB962C8B-B14F-4D97-AF65-F5344CB8AC3E}">
        <p14:creationId xmlns:p14="http://schemas.microsoft.com/office/powerpoint/2010/main" val="492946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600" dirty="0">
                <a:solidFill>
                  <a:srgbClr val="131E29"/>
                </a:solidFill>
              </a:rPr>
              <a:t>Hvorfor leste du ikke e-posten?</a:t>
            </a:r>
          </a:p>
        </p:txBody>
      </p:sp>
      <p:graphicFrame>
        <p:nvGraphicFramePr>
          <p:cNvPr id="4" name="Plassholder for innhold 3"/>
          <p:cNvGraphicFramePr>
            <a:graphicFrameLocks noGrp="1"/>
          </p:cNvGraphicFramePr>
          <p:nvPr>
            <p:ph idx="1"/>
          </p:nvPr>
        </p:nvGraphicFramePr>
        <p:xfrm>
          <a:off x="1703512" y="1484784"/>
          <a:ext cx="8784976"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39</a:t>
            </a:r>
          </a:p>
        </p:txBody>
      </p:sp>
    </p:spTree>
    <p:extLst>
      <p:ext uri="{BB962C8B-B14F-4D97-AF65-F5344CB8AC3E}">
        <p14:creationId xmlns:p14="http://schemas.microsoft.com/office/powerpoint/2010/main" val="2089740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informasjonen du mottok: </a:t>
            </a:r>
            <a:br>
              <a:rPr lang="nb-NO" sz="2800" dirty="0">
                <a:solidFill>
                  <a:srgbClr val="131E29"/>
                </a:solidFill>
              </a:rPr>
            </a:br>
            <a:r>
              <a:rPr lang="nb-NO" sz="2800" dirty="0">
                <a:solidFill>
                  <a:srgbClr val="131E29"/>
                </a:solidFill>
              </a:rPr>
              <a:t>Informasjonen var nyttig</a:t>
            </a:r>
          </a:p>
        </p:txBody>
      </p:sp>
      <p:graphicFrame>
        <p:nvGraphicFramePr>
          <p:cNvPr id="4" name="Plassholder for innhold 3"/>
          <p:cNvGraphicFramePr>
            <a:graphicFrameLocks noGrp="1"/>
          </p:cNvGraphicFramePr>
          <p:nvPr>
            <p:ph idx="1"/>
          </p:nvPr>
        </p:nvGraphicFramePr>
        <p:xfrm>
          <a:off x="1703512" y="1484784"/>
          <a:ext cx="8784976"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616624"/>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641</a:t>
            </a:r>
          </a:p>
        </p:txBody>
      </p:sp>
      <p:sp>
        <p:nvSpPr>
          <p:cNvPr id="8" name="TekstSylinder 7"/>
          <p:cNvSpPr txBox="1"/>
          <p:nvPr/>
        </p:nvSpPr>
        <p:spPr>
          <a:xfrm>
            <a:off x="4655840" y="6237313"/>
            <a:ext cx="5832648"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Dette gir et snitt på </a:t>
            </a:r>
            <a:r>
              <a:rPr lang="nb-NO" sz="1200" b="1" dirty="0">
                <a:solidFill>
                  <a:srgbClr val="131E29"/>
                </a:solidFill>
              </a:rPr>
              <a:t>87</a:t>
            </a:r>
            <a:r>
              <a:rPr lang="nb-NO" sz="1200" dirty="0">
                <a:solidFill>
                  <a:srgbClr val="131E29"/>
                </a:solidFill>
              </a:rPr>
              <a:t> mot </a:t>
            </a:r>
            <a:r>
              <a:rPr lang="nb-NO" sz="1200" b="1" dirty="0">
                <a:solidFill>
                  <a:srgbClr val="131E29"/>
                </a:solidFill>
              </a:rPr>
              <a:t>87 </a:t>
            </a:r>
            <a:r>
              <a:rPr lang="nb-NO" sz="1200" dirty="0">
                <a:solidFill>
                  <a:srgbClr val="131E29"/>
                </a:solidFill>
              </a:rPr>
              <a:t>i fjor og </a:t>
            </a:r>
            <a:r>
              <a:rPr lang="nb-NO" sz="1200" b="1" dirty="0">
                <a:solidFill>
                  <a:srgbClr val="131E29"/>
                </a:solidFill>
              </a:rPr>
              <a:t>86</a:t>
            </a:r>
            <a:r>
              <a:rPr lang="nb-NO" sz="1200" dirty="0">
                <a:solidFill>
                  <a:srgbClr val="131E29"/>
                </a:solidFill>
              </a:rPr>
              <a:t> i 2023 på en skala fra 0-100.</a:t>
            </a:r>
          </a:p>
        </p:txBody>
      </p:sp>
    </p:spTree>
    <p:extLst>
      <p:ext uri="{BB962C8B-B14F-4D97-AF65-F5344CB8AC3E}">
        <p14:creationId xmlns:p14="http://schemas.microsoft.com/office/powerpoint/2010/main" val="38358993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informasjonen du mottok: </a:t>
            </a:r>
            <a:br>
              <a:rPr lang="nb-NO" sz="2800" dirty="0">
                <a:solidFill>
                  <a:srgbClr val="131E29"/>
                </a:solidFill>
              </a:rPr>
            </a:br>
            <a:r>
              <a:rPr lang="nb-NO" sz="2800" dirty="0">
                <a:solidFill>
                  <a:srgbClr val="131E29"/>
                </a:solidFill>
              </a:rPr>
              <a:t>Informasjonen ga meg forsterket lyst til å studere ved </a:t>
            </a:r>
            <a:r>
              <a:rPr lang="nb-NO" sz="2800" dirty="0" err="1">
                <a:solidFill>
                  <a:srgbClr val="131E29"/>
                </a:solidFill>
              </a:rPr>
              <a:t>UiA</a:t>
            </a:r>
            <a:endParaRPr lang="nb-NO" sz="2800" dirty="0">
              <a:solidFill>
                <a:srgbClr val="131E29"/>
              </a:solidFill>
            </a:endParaRPr>
          </a:p>
        </p:txBody>
      </p:sp>
      <p:graphicFrame>
        <p:nvGraphicFramePr>
          <p:cNvPr id="4" name="Plassholder for innhold 3"/>
          <p:cNvGraphicFramePr>
            <a:graphicFrameLocks noGrp="1"/>
          </p:cNvGraphicFramePr>
          <p:nvPr>
            <p:ph idx="1"/>
          </p:nvPr>
        </p:nvGraphicFramePr>
        <p:xfrm>
          <a:off x="1703512" y="1484784"/>
          <a:ext cx="8784976"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6" name="Plassholder for lysbildenummer 3"/>
          <p:cNvSpPr txBox="1">
            <a:spLocks/>
          </p:cNvSpPr>
          <p:nvPr/>
        </p:nvSpPr>
        <p:spPr>
          <a:xfrm>
            <a:off x="9624392" y="5616624"/>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641</a:t>
            </a:r>
          </a:p>
        </p:txBody>
      </p:sp>
      <p:sp>
        <p:nvSpPr>
          <p:cNvPr id="3" name="TekstSylinder 2">
            <a:extLst>
              <a:ext uri="{FF2B5EF4-FFF2-40B4-BE49-F238E27FC236}">
                <a16:creationId xmlns:a16="http://schemas.microsoft.com/office/drawing/2014/main" id="{9822F826-69C0-F3CD-CC06-5F6BBA373571}"/>
              </a:ext>
            </a:extLst>
          </p:cNvPr>
          <p:cNvSpPr txBox="1"/>
          <p:nvPr/>
        </p:nvSpPr>
        <p:spPr>
          <a:xfrm>
            <a:off x="4655840" y="6171801"/>
            <a:ext cx="5832648"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Dette gir et snitt på </a:t>
            </a:r>
            <a:r>
              <a:rPr lang="nb-NO" sz="1200" b="1" dirty="0">
                <a:solidFill>
                  <a:srgbClr val="131E29"/>
                </a:solidFill>
              </a:rPr>
              <a:t>77</a:t>
            </a:r>
            <a:r>
              <a:rPr lang="nb-NO" sz="1200" dirty="0">
                <a:solidFill>
                  <a:srgbClr val="131E29"/>
                </a:solidFill>
              </a:rPr>
              <a:t> mot </a:t>
            </a:r>
            <a:r>
              <a:rPr lang="nb-NO" sz="1200" b="1" dirty="0">
                <a:solidFill>
                  <a:srgbClr val="131E29"/>
                </a:solidFill>
              </a:rPr>
              <a:t>76</a:t>
            </a:r>
            <a:r>
              <a:rPr lang="nb-NO" sz="1200" dirty="0">
                <a:solidFill>
                  <a:srgbClr val="131E29"/>
                </a:solidFill>
              </a:rPr>
              <a:t> i fjor og </a:t>
            </a:r>
            <a:r>
              <a:rPr lang="nb-NO" sz="1200" b="1" dirty="0">
                <a:solidFill>
                  <a:srgbClr val="131E29"/>
                </a:solidFill>
              </a:rPr>
              <a:t>74</a:t>
            </a:r>
            <a:r>
              <a:rPr lang="nb-NO" sz="1200" dirty="0">
                <a:solidFill>
                  <a:srgbClr val="131E29"/>
                </a:solidFill>
              </a:rPr>
              <a:t> i 2023 på en skala fra 0-100. </a:t>
            </a:r>
          </a:p>
        </p:txBody>
      </p:sp>
    </p:spTree>
    <p:extLst>
      <p:ext uri="{BB962C8B-B14F-4D97-AF65-F5344CB8AC3E}">
        <p14:creationId xmlns:p14="http://schemas.microsoft.com/office/powerpoint/2010/main" val="2448358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2800" dirty="0">
                <a:solidFill>
                  <a:srgbClr val="131E29"/>
                </a:solidFill>
              </a:rPr>
              <a:t>Vennligst vurder påstandene om informasjonen du mottok: </a:t>
            </a:r>
            <a:br>
              <a:rPr lang="nb-NO" sz="2800" dirty="0">
                <a:solidFill>
                  <a:srgbClr val="131E29"/>
                </a:solidFill>
              </a:rPr>
            </a:br>
            <a:r>
              <a:rPr lang="nb-NO" sz="2800" dirty="0">
                <a:solidFill>
                  <a:srgbClr val="131E29"/>
                </a:solidFill>
              </a:rPr>
              <a:t>Informasjonen gjorde meg bedre rustet til å starte studiene</a:t>
            </a:r>
          </a:p>
        </p:txBody>
      </p:sp>
      <p:graphicFrame>
        <p:nvGraphicFramePr>
          <p:cNvPr id="4" name="Plassholder for innhold 3"/>
          <p:cNvGraphicFramePr>
            <a:graphicFrameLocks noGrp="1"/>
          </p:cNvGraphicFramePr>
          <p:nvPr>
            <p:ph idx="1"/>
          </p:nvPr>
        </p:nvGraphicFramePr>
        <p:xfrm>
          <a:off x="1703512" y="1484784"/>
          <a:ext cx="8784976"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6" name="Plassholder for lysbildenummer 3"/>
          <p:cNvSpPr txBox="1">
            <a:spLocks/>
          </p:cNvSpPr>
          <p:nvPr/>
        </p:nvSpPr>
        <p:spPr>
          <a:xfrm>
            <a:off x="9624392" y="5616624"/>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641</a:t>
            </a:r>
          </a:p>
        </p:txBody>
      </p:sp>
      <p:sp>
        <p:nvSpPr>
          <p:cNvPr id="3" name="TekstSylinder 2">
            <a:extLst>
              <a:ext uri="{FF2B5EF4-FFF2-40B4-BE49-F238E27FC236}">
                <a16:creationId xmlns:a16="http://schemas.microsoft.com/office/drawing/2014/main" id="{107B470C-AB66-A253-6722-BE26F2647925}"/>
              </a:ext>
            </a:extLst>
          </p:cNvPr>
          <p:cNvSpPr txBox="1"/>
          <p:nvPr/>
        </p:nvSpPr>
        <p:spPr>
          <a:xfrm>
            <a:off x="4655841" y="6291065"/>
            <a:ext cx="5818203"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Dette gir et snitt på </a:t>
            </a:r>
            <a:r>
              <a:rPr lang="nb-NO" sz="1200" b="1" dirty="0">
                <a:solidFill>
                  <a:srgbClr val="131E29"/>
                </a:solidFill>
              </a:rPr>
              <a:t>83</a:t>
            </a:r>
            <a:r>
              <a:rPr lang="nb-NO" sz="1200" dirty="0">
                <a:solidFill>
                  <a:srgbClr val="131E29"/>
                </a:solidFill>
              </a:rPr>
              <a:t> mot </a:t>
            </a:r>
            <a:r>
              <a:rPr lang="nb-NO" sz="1200" b="1" dirty="0">
                <a:solidFill>
                  <a:srgbClr val="131E29"/>
                </a:solidFill>
              </a:rPr>
              <a:t>83</a:t>
            </a:r>
            <a:r>
              <a:rPr lang="nb-NO" sz="1200" dirty="0">
                <a:solidFill>
                  <a:srgbClr val="131E29"/>
                </a:solidFill>
              </a:rPr>
              <a:t> i fjor og </a:t>
            </a:r>
            <a:r>
              <a:rPr lang="nb-NO" sz="1200" b="1" dirty="0">
                <a:solidFill>
                  <a:srgbClr val="131E29"/>
                </a:solidFill>
              </a:rPr>
              <a:t>80</a:t>
            </a:r>
            <a:r>
              <a:rPr lang="nb-NO" sz="1200" dirty="0">
                <a:solidFill>
                  <a:srgbClr val="131E29"/>
                </a:solidFill>
              </a:rPr>
              <a:t> i 2023 på en skala fra 0-100. </a:t>
            </a:r>
          </a:p>
        </p:txBody>
      </p:sp>
    </p:spTree>
    <p:extLst>
      <p:ext uri="{BB962C8B-B14F-4D97-AF65-F5344CB8AC3E}">
        <p14:creationId xmlns:p14="http://schemas.microsoft.com/office/powerpoint/2010/main" val="27529554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Når ønsker du informasjon på </a:t>
            </a:r>
            <a:r>
              <a:rPr lang="nb-NO" dirty="0" err="1">
                <a:solidFill>
                  <a:srgbClr val="131E29"/>
                </a:solidFill>
              </a:rPr>
              <a:t>sms</a:t>
            </a:r>
            <a:r>
              <a:rPr lang="nb-NO" dirty="0">
                <a:solidFill>
                  <a:srgbClr val="131E29"/>
                </a:solidFill>
              </a:rPr>
              <a:t> og e-post fra </a:t>
            </a:r>
            <a:r>
              <a:rPr lang="nb-NO" dirty="0" err="1">
                <a:solidFill>
                  <a:srgbClr val="131E29"/>
                </a:solidFill>
              </a:rPr>
              <a:t>UiA</a:t>
            </a:r>
            <a:r>
              <a:rPr lang="nb-NO" dirty="0">
                <a:solidFill>
                  <a:srgbClr val="131E29"/>
                </a:solidFill>
              </a:rPr>
              <a:t> om hva som venter?</a:t>
            </a:r>
          </a:p>
        </p:txBody>
      </p:sp>
      <p:graphicFrame>
        <p:nvGraphicFramePr>
          <p:cNvPr id="4" name="Plassholder for innhold 3"/>
          <p:cNvGraphicFramePr>
            <a:graphicFrameLocks noGrp="1"/>
          </p:cNvGraphicFramePr>
          <p:nvPr>
            <p:ph idx="1"/>
          </p:nvPr>
        </p:nvGraphicFramePr>
        <p:xfrm>
          <a:off x="1703512" y="1340768"/>
          <a:ext cx="8784976" cy="4680521"/>
        </p:xfrm>
        <a:graphic>
          <a:graphicData uri="http://schemas.openxmlformats.org/drawingml/2006/chart">
            <c:chart xmlns:c="http://schemas.openxmlformats.org/drawingml/2006/chart" xmlns:r="http://schemas.openxmlformats.org/officeDocument/2006/relationships" r:id="rId3"/>
          </a:graphicData>
        </a:graphic>
      </p:graphicFrame>
      <p:sp>
        <p:nvSpPr>
          <p:cNvPr id="5" name="Plassholder for lysbildenummer 3"/>
          <p:cNvSpPr txBox="1">
            <a:spLocks/>
          </p:cNvSpPr>
          <p:nvPr/>
        </p:nvSpPr>
        <p:spPr>
          <a:xfrm>
            <a:off x="9624392" y="5688632"/>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797</a:t>
            </a:r>
          </a:p>
        </p:txBody>
      </p:sp>
    </p:spTree>
    <p:extLst>
      <p:ext uri="{BB962C8B-B14F-4D97-AF65-F5344CB8AC3E}">
        <p14:creationId xmlns:p14="http://schemas.microsoft.com/office/powerpoint/2010/main" val="8979625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703512" y="2276872"/>
            <a:ext cx="8784976" cy="954360"/>
          </a:xfrm>
          <a:ln>
            <a:solidFill>
              <a:srgbClr val="C8102E"/>
            </a:solidFill>
          </a:ln>
        </p:spPr>
        <p:txBody>
          <a:bodyPr>
            <a:noAutofit/>
          </a:bodyPr>
          <a:lstStyle/>
          <a:p>
            <a:pPr algn="ctr"/>
            <a:r>
              <a:rPr lang="nb-NO" b="1" dirty="0">
                <a:solidFill>
                  <a:srgbClr val="C00000"/>
                </a:solidFill>
              </a:rPr>
              <a:t>KONTAKTEN MED </a:t>
            </a:r>
            <a:r>
              <a:rPr lang="nb-NO" b="1" dirty="0" err="1">
                <a:solidFill>
                  <a:srgbClr val="C00000"/>
                </a:solidFill>
              </a:rPr>
              <a:t>UiA</a:t>
            </a:r>
            <a:r>
              <a:rPr lang="nb-NO" b="1" dirty="0">
                <a:solidFill>
                  <a:srgbClr val="C00000"/>
                </a:solidFill>
              </a:rPr>
              <a:t> OG ARRANGEMENTSDELTAKELSE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Hvilke tiltak / arrangementer deltok du på som ny student?</a:t>
            </a:r>
          </a:p>
        </p:txBody>
      </p:sp>
      <p:graphicFrame>
        <p:nvGraphicFramePr>
          <p:cNvPr id="4" name="Plassholder for innhold 3"/>
          <p:cNvGraphicFramePr>
            <a:graphicFrameLocks noGrp="1"/>
          </p:cNvGraphicFramePr>
          <p:nvPr>
            <p:ph idx="1"/>
          </p:nvPr>
        </p:nvGraphicFramePr>
        <p:xfrm>
          <a:off x="1703512" y="1268760"/>
          <a:ext cx="8784976"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7" name="Plassholder for lysbildenummer 3"/>
          <p:cNvSpPr txBox="1">
            <a:spLocks/>
          </p:cNvSpPr>
          <p:nvPr/>
        </p:nvSpPr>
        <p:spPr>
          <a:xfrm>
            <a:off x="9624392" y="5832648"/>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796</a:t>
            </a:r>
          </a:p>
        </p:txBody>
      </p:sp>
    </p:spTree>
    <p:extLst>
      <p:ext uri="{BB962C8B-B14F-4D97-AF65-F5344CB8AC3E}">
        <p14:creationId xmlns:p14="http://schemas.microsoft.com/office/powerpoint/2010/main" val="5824082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Hvor tilfreds var du med fadderordningen i forhold til:</a:t>
            </a:r>
          </a:p>
        </p:txBody>
      </p:sp>
      <p:graphicFrame>
        <p:nvGraphicFramePr>
          <p:cNvPr id="6" name="Content Placeholder 5"/>
          <p:cNvGraphicFramePr>
            <a:graphicFrameLocks noGrp="1"/>
          </p:cNvGraphicFramePr>
          <p:nvPr>
            <p:ph idx="1"/>
          </p:nvPr>
        </p:nvGraphicFramePr>
        <p:xfrm>
          <a:off x="1703514" y="1484784"/>
          <a:ext cx="8784975"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79434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a:bodyPr>
          <a:lstStyle/>
          <a:p>
            <a:r>
              <a:rPr lang="nb-NO" dirty="0">
                <a:solidFill>
                  <a:srgbClr val="131E29"/>
                </a:solidFill>
              </a:rPr>
              <a:t>Hvor kom du i kontakt med din faddergruppe?</a:t>
            </a:r>
          </a:p>
        </p:txBody>
      </p:sp>
      <p:sp>
        <p:nvSpPr>
          <p:cNvPr id="5"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565</a:t>
            </a:r>
          </a:p>
        </p:txBody>
      </p:sp>
      <p:graphicFrame>
        <p:nvGraphicFramePr>
          <p:cNvPr id="7" name="Diagram 6"/>
          <p:cNvGraphicFramePr/>
          <p:nvPr/>
        </p:nvGraphicFramePr>
        <p:xfrm>
          <a:off x="1703511" y="1340768"/>
          <a:ext cx="8784976"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857925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fontScale="90000"/>
          </a:bodyPr>
          <a:lstStyle/>
          <a:p>
            <a:r>
              <a:rPr lang="nb-NO" dirty="0">
                <a:solidFill>
                  <a:srgbClr val="131E29"/>
                </a:solidFill>
              </a:rPr>
              <a:t>Når ble du kontaktet av fadderen din / når ville du ønsket å bli kontaktet av fadderen din?</a:t>
            </a:r>
          </a:p>
        </p:txBody>
      </p:sp>
      <p:sp>
        <p:nvSpPr>
          <p:cNvPr id="5" name="Plassholder for lysbildenummer 3"/>
          <p:cNvSpPr txBox="1">
            <a:spLocks/>
          </p:cNvSpPr>
          <p:nvPr/>
        </p:nvSpPr>
        <p:spPr>
          <a:xfrm>
            <a:off x="9336360" y="5544616"/>
            <a:ext cx="1152128"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559/560</a:t>
            </a:r>
          </a:p>
        </p:txBody>
      </p:sp>
      <p:graphicFrame>
        <p:nvGraphicFramePr>
          <p:cNvPr id="7" name="Diagram 6"/>
          <p:cNvGraphicFramePr/>
          <p:nvPr/>
        </p:nvGraphicFramePr>
        <p:xfrm>
          <a:off x="1703512" y="1340768"/>
          <a:ext cx="8784976"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074504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Når ville du ønsket å møte faddergruppa fysisk for første gang?</a:t>
            </a:r>
          </a:p>
        </p:txBody>
      </p:sp>
      <p:graphicFrame>
        <p:nvGraphicFramePr>
          <p:cNvPr id="4" name="Plassholder for innhold 3"/>
          <p:cNvGraphicFramePr>
            <a:graphicFrameLocks noGrp="1"/>
          </p:cNvGraphicFramePr>
          <p:nvPr>
            <p:ph idx="1"/>
          </p:nvPr>
        </p:nvGraphicFramePr>
        <p:xfrm>
          <a:off x="1703512" y="1340768"/>
          <a:ext cx="8784976" cy="4680521"/>
        </p:xfrm>
        <a:graphic>
          <a:graphicData uri="http://schemas.openxmlformats.org/drawingml/2006/chart">
            <c:chart xmlns:c="http://schemas.openxmlformats.org/drawingml/2006/chart" xmlns:r="http://schemas.openxmlformats.org/officeDocument/2006/relationships" r:id="rId2"/>
          </a:graphicData>
        </a:graphic>
      </p:graphicFrame>
      <p:sp>
        <p:nvSpPr>
          <p:cNvPr id="5" name="Plassholder for lysbildenummer 3"/>
          <p:cNvSpPr txBox="1">
            <a:spLocks/>
          </p:cNvSpPr>
          <p:nvPr/>
        </p:nvSpPr>
        <p:spPr>
          <a:xfrm>
            <a:off x="9696400" y="5688632"/>
            <a:ext cx="792088"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564</a:t>
            </a:r>
          </a:p>
        </p:txBody>
      </p:sp>
    </p:spTree>
    <p:extLst>
      <p:ext uri="{BB962C8B-B14F-4D97-AF65-F5344CB8AC3E}">
        <p14:creationId xmlns:p14="http://schemas.microsoft.com/office/powerpoint/2010/main" val="173561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a:bodyPr>
          <a:lstStyle/>
          <a:p>
            <a:r>
              <a:rPr lang="nb-NO" sz="2800" dirty="0">
                <a:solidFill>
                  <a:srgbClr val="131E29"/>
                </a:solidFill>
              </a:rPr>
              <a:t>Hvor tilfreds var du med de tiltakene / arrangementene du deltok på? </a:t>
            </a:r>
            <a:r>
              <a:rPr lang="nb-NO" sz="1800" dirty="0">
                <a:solidFill>
                  <a:srgbClr val="131E29"/>
                </a:solidFill>
              </a:rPr>
              <a:t>(på en skala fra 0-100)</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512" y="1484784"/>
          <a:ext cx="8784976" cy="4643438"/>
        </p:xfrm>
        <a:graphic>
          <a:graphicData uri="http://schemas.openxmlformats.org/drawingml/2006/chart">
            <c:chart xmlns:c="http://schemas.openxmlformats.org/drawingml/2006/chart" xmlns:r="http://schemas.openxmlformats.org/officeDocument/2006/relationships" r:id="rId2"/>
          </a:graphicData>
        </a:graphic>
      </p:graphicFrame>
      <p:sp>
        <p:nvSpPr>
          <p:cNvPr id="3" name="TekstSylinder 2">
            <a:extLst>
              <a:ext uri="{FF2B5EF4-FFF2-40B4-BE49-F238E27FC236}">
                <a16:creationId xmlns:a16="http://schemas.microsoft.com/office/drawing/2014/main" id="{657F7E61-EC85-5B93-77B7-124D5FFAE1A1}"/>
              </a:ext>
            </a:extLst>
          </p:cNvPr>
          <p:cNvSpPr txBox="1"/>
          <p:nvPr/>
        </p:nvSpPr>
        <p:spPr>
          <a:xfrm>
            <a:off x="4511824" y="6315821"/>
            <a:ext cx="5976664" cy="253916"/>
          </a:xfrm>
          <a:prstGeom prst="rect">
            <a:avLst/>
          </a:prstGeom>
          <a:solidFill>
            <a:schemeClr val="bg1"/>
          </a:solidFill>
          <a:ln>
            <a:solidFill>
              <a:srgbClr val="131E29"/>
            </a:solidFill>
          </a:ln>
        </p:spPr>
        <p:txBody>
          <a:bodyPr wrap="square" rtlCol="0">
            <a:spAutoFit/>
          </a:bodyPr>
          <a:lstStyle/>
          <a:p>
            <a:r>
              <a:rPr lang="nb-NO" sz="1050" dirty="0">
                <a:solidFill>
                  <a:srgbClr val="131E29"/>
                </a:solidFill>
              </a:rPr>
              <a:t>«Var innom Tjenestetorget» og «Var innom </a:t>
            </a:r>
            <a:r>
              <a:rPr lang="nb-NO" sz="1050" dirty="0" err="1">
                <a:solidFill>
                  <a:srgbClr val="131E29"/>
                </a:solidFill>
              </a:rPr>
              <a:t>Studenthub</a:t>
            </a:r>
            <a:r>
              <a:rPr lang="nb-NO" sz="1050" dirty="0">
                <a:solidFill>
                  <a:srgbClr val="131E29"/>
                </a:solidFill>
              </a:rPr>
              <a:t>» er nye alternativer av året.</a:t>
            </a:r>
          </a:p>
        </p:txBody>
      </p:sp>
    </p:spTree>
    <p:extLst>
      <p:ext uri="{BB962C8B-B14F-4D97-AF65-F5344CB8AC3E}">
        <p14:creationId xmlns:p14="http://schemas.microsoft.com/office/powerpoint/2010/main" val="2146453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Hva mener du er mest nyttig for nye studenter å delta på (faglig og sosialt) i studiestarten?</a:t>
            </a:r>
          </a:p>
        </p:txBody>
      </p:sp>
      <p:graphicFrame>
        <p:nvGraphicFramePr>
          <p:cNvPr id="4" name="Plassholder for innhold 3"/>
          <p:cNvGraphicFramePr>
            <a:graphicFrameLocks noGrp="1"/>
          </p:cNvGraphicFramePr>
          <p:nvPr>
            <p:ph idx="1"/>
          </p:nvPr>
        </p:nvGraphicFramePr>
        <p:xfrm>
          <a:off x="1703512" y="1340768"/>
          <a:ext cx="8784976" cy="4680521"/>
        </p:xfrm>
        <a:graphic>
          <a:graphicData uri="http://schemas.openxmlformats.org/drawingml/2006/chart">
            <c:chart xmlns:c="http://schemas.openxmlformats.org/drawingml/2006/chart" xmlns:r="http://schemas.openxmlformats.org/officeDocument/2006/relationships" r:id="rId2"/>
          </a:graphicData>
        </a:graphic>
      </p:graphicFrame>
      <p:sp>
        <p:nvSpPr>
          <p:cNvPr id="5" name="Plassholder for lysbildenummer 3"/>
          <p:cNvSpPr txBox="1">
            <a:spLocks/>
          </p:cNvSpPr>
          <p:nvPr/>
        </p:nvSpPr>
        <p:spPr>
          <a:xfrm>
            <a:off x="9624392" y="5688632"/>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792</a:t>
            </a:r>
          </a:p>
        </p:txBody>
      </p:sp>
    </p:spTree>
    <p:extLst>
      <p:ext uri="{BB962C8B-B14F-4D97-AF65-F5344CB8AC3E}">
        <p14:creationId xmlns:p14="http://schemas.microsoft.com/office/powerpoint/2010/main" val="38377698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600" dirty="0">
                <a:solidFill>
                  <a:srgbClr val="131E29"/>
                </a:solidFill>
              </a:rPr>
              <a:t>Synes du det var enkelt å få oversikt over hva som skjedde i studiestarten?</a:t>
            </a:r>
          </a:p>
        </p:txBody>
      </p:sp>
      <p:sp>
        <p:nvSpPr>
          <p:cNvPr id="5" name="Plassholder for lysbildenummer 3"/>
          <p:cNvSpPr txBox="1">
            <a:spLocks/>
          </p:cNvSpPr>
          <p:nvPr/>
        </p:nvSpPr>
        <p:spPr>
          <a:xfrm>
            <a:off x="9624392" y="5760640"/>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791</a:t>
            </a:r>
          </a:p>
        </p:txBody>
      </p:sp>
      <p:graphicFrame>
        <p:nvGraphicFramePr>
          <p:cNvPr id="7" name="Diagram 6"/>
          <p:cNvGraphicFramePr/>
          <p:nvPr/>
        </p:nvGraphicFramePr>
        <p:xfrm>
          <a:off x="1703512" y="1340768"/>
          <a:ext cx="8784976"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6" name="TekstSylinder 5"/>
          <p:cNvSpPr txBox="1"/>
          <p:nvPr/>
        </p:nvSpPr>
        <p:spPr>
          <a:xfrm>
            <a:off x="4727848" y="6315821"/>
            <a:ext cx="5760640" cy="415498"/>
          </a:xfrm>
          <a:prstGeom prst="rect">
            <a:avLst/>
          </a:prstGeom>
          <a:solidFill>
            <a:schemeClr val="bg1"/>
          </a:solidFill>
          <a:ln>
            <a:solidFill>
              <a:srgbClr val="131E29"/>
            </a:solidFill>
          </a:ln>
        </p:spPr>
        <p:txBody>
          <a:bodyPr wrap="square" rtlCol="0">
            <a:spAutoFit/>
          </a:bodyPr>
          <a:lstStyle/>
          <a:p>
            <a:r>
              <a:rPr lang="nb-NO" sz="1050" dirty="0">
                <a:solidFill>
                  <a:srgbClr val="131E29"/>
                </a:solidFill>
              </a:rPr>
              <a:t>På en skala fra 1-100, gir dette en score på </a:t>
            </a:r>
            <a:r>
              <a:rPr lang="nb-NO" sz="1050" b="1" dirty="0">
                <a:solidFill>
                  <a:srgbClr val="131E29"/>
                </a:solidFill>
              </a:rPr>
              <a:t>64</a:t>
            </a:r>
            <a:r>
              <a:rPr lang="nb-NO" sz="1050" dirty="0">
                <a:solidFill>
                  <a:srgbClr val="131E29"/>
                </a:solidFill>
              </a:rPr>
              <a:t> mot </a:t>
            </a:r>
            <a:r>
              <a:rPr lang="nb-NO" sz="1050" b="1" dirty="0">
                <a:solidFill>
                  <a:srgbClr val="131E29"/>
                </a:solidFill>
              </a:rPr>
              <a:t>62</a:t>
            </a:r>
            <a:r>
              <a:rPr lang="nb-NO" sz="1050" dirty="0">
                <a:solidFill>
                  <a:srgbClr val="131E29"/>
                </a:solidFill>
              </a:rPr>
              <a:t> i fjor. Tidligere resultater: </a:t>
            </a:r>
            <a:r>
              <a:rPr lang="nb-NO" sz="1050" b="1" dirty="0">
                <a:solidFill>
                  <a:srgbClr val="131E29"/>
                </a:solidFill>
              </a:rPr>
              <a:t>60</a:t>
            </a:r>
            <a:r>
              <a:rPr lang="nb-NO" sz="1050" dirty="0">
                <a:solidFill>
                  <a:srgbClr val="131E29"/>
                </a:solidFill>
              </a:rPr>
              <a:t> i 2023, </a:t>
            </a:r>
            <a:r>
              <a:rPr lang="nb-NO" sz="1050" b="1" dirty="0">
                <a:solidFill>
                  <a:srgbClr val="131E29"/>
                </a:solidFill>
              </a:rPr>
              <a:t>58</a:t>
            </a:r>
            <a:r>
              <a:rPr lang="nb-NO" sz="1050" dirty="0">
                <a:solidFill>
                  <a:srgbClr val="131E29"/>
                </a:solidFill>
              </a:rPr>
              <a:t> i 2022, </a:t>
            </a:r>
            <a:r>
              <a:rPr lang="nb-NO" sz="1050" b="1" dirty="0">
                <a:solidFill>
                  <a:srgbClr val="131E29"/>
                </a:solidFill>
              </a:rPr>
              <a:t>54</a:t>
            </a:r>
            <a:r>
              <a:rPr lang="nb-NO" sz="1050" dirty="0">
                <a:solidFill>
                  <a:srgbClr val="131E29"/>
                </a:solidFill>
              </a:rPr>
              <a:t> i 2021, </a:t>
            </a:r>
            <a:r>
              <a:rPr lang="nb-NO" sz="1050" b="1" dirty="0">
                <a:solidFill>
                  <a:srgbClr val="131E29"/>
                </a:solidFill>
              </a:rPr>
              <a:t>48</a:t>
            </a:r>
            <a:r>
              <a:rPr lang="nb-NO" sz="1050" dirty="0">
                <a:solidFill>
                  <a:srgbClr val="131E29"/>
                </a:solidFill>
              </a:rPr>
              <a:t> i 2020 og </a:t>
            </a:r>
            <a:r>
              <a:rPr lang="nb-NO" sz="1050" b="1" dirty="0">
                <a:solidFill>
                  <a:srgbClr val="131E29"/>
                </a:solidFill>
              </a:rPr>
              <a:t>61</a:t>
            </a:r>
            <a:r>
              <a:rPr lang="nb-NO" sz="1050" dirty="0">
                <a:solidFill>
                  <a:srgbClr val="131E29"/>
                </a:solidFill>
              </a:rPr>
              <a:t> i 2019. </a:t>
            </a:r>
          </a:p>
        </p:txBody>
      </p:sp>
    </p:spTree>
    <p:extLst>
      <p:ext uri="{BB962C8B-B14F-4D97-AF65-F5344CB8AC3E}">
        <p14:creationId xmlns:p14="http://schemas.microsoft.com/office/powerpoint/2010/main" val="9160037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Hvilke informasjonskanaler benyttet du for å få med deg hva som skjedde i studiestarten?</a:t>
            </a:r>
          </a:p>
        </p:txBody>
      </p:sp>
      <p:graphicFrame>
        <p:nvGraphicFramePr>
          <p:cNvPr id="4" name="Plassholder for innhold 3"/>
          <p:cNvGraphicFramePr>
            <a:graphicFrameLocks noGrp="1"/>
          </p:cNvGraphicFramePr>
          <p:nvPr>
            <p:ph idx="1"/>
          </p:nvPr>
        </p:nvGraphicFramePr>
        <p:xfrm>
          <a:off x="1703389" y="1412876"/>
          <a:ext cx="8785225" cy="4608413"/>
        </p:xfrm>
        <a:graphic>
          <a:graphicData uri="http://schemas.openxmlformats.org/drawingml/2006/chart">
            <c:chart xmlns:c="http://schemas.openxmlformats.org/drawingml/2006/chart" xmlns:r="http://schemas.openxmlformats.org/officeDocument/2006/relationships" r:id="rId2"/>
          </a:graphicData>
        </a:graphic>
      </p:graphicFrame>
      <p:sp>
        <p:nvSpPr>
          <p:cNvPr id="5" name="Plassholder for lysbildenummer 3"/>
          <p:cNvSpPr txBox="1">
            <a:spLocks/>
          </p:cNvSpPr>
          <p:nvPr/>
        </p:nvSpPr>
        <p:spPr>
          <a:xfrm>
            <a:off x="9624392" y="5688632"/>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791</a:t>
            </a:r>
          </a:p>
        </p:txBody>
      </p:sp>
    </p:spTree>
    <p:extLst>
      <p:ext uri="{BB962C8B-B14F-4D97-AF65-F5344CB8AC3E}">
        <p14:creationId xmlns:p14="http://schemas.microsoft.com/office/powerpoint/2010/main" val="1698113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fontScale="90000"/>
          </a:bodyPr>
          <a:lstStyle/>
          <a:p>
            <a:r>
              <a:rPr lang="nb-NO" dirty="0">
                <a:solidFill>
                  <a:srgbClr val="131E29"/>
                </a:solidFill>
              </a:rPr>
              <a:t>Har du meldt deg inn i en linjeforening/</a:t>
            </a:r>
            <a:br>
              <a:rPr lang="nb-NO" dirty="0">
                <a:solidFill>
                  <a:srgbClr val="131E29"/>
                </a:solidFill>
              </a:rPr>
            </a:br>
            <a:r>
              <a:rPr lang="nb-NO" dirty="0">
                <a:solidFill>
                  <a:srgbClr val="131E29"/>
                </a:solidFill>
              </a:rPr>
              <a:t>studentforening eller en studentaktivitet?</a:t>
            </a:r>
          </a:p>
        </p:txBody>
      </p:sp>
      <p:sp>
        <p:nvSpPr>
          <p:cNvPr id="5"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790</a:t>
            </a:r>
          </a:p>
        </p:txBody>
      </p:sp>
      <p:graphicFrame>
        <p:nvGraphicFramePr>
          <p:cNvPr id="7" name="Diagram 6"/>
          <p:cNvGraphicFramePr/>
          <p:nvPr/>
        </p:nvGraphicFramePr>
        <p:xfrm>
          <a:off x="1703511" y="1340768"/>
          <a:ext cx="8784976"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882574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A21522-BB87-08BA-D343-8D89F950F69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68D8208-638C-2796-E45E-90C92C4621D7}"/>
              </a:ext>
            </a:extLst>
          </p:cNvPr>
          <p:cNvSpPr>
            <a:spLocks noGrp="1"/>
          </p:cNvSpPr>
          <p:nvPr>
            <p:ph type="title"/>
          </p:nvPr>
        </p:nvSpPr>
        <p:spPr>
          <a:ln>
            <a:solidFill>
              <a:srgbClr val="131E29"/>
            </a:solidFill>
          </a:ln>
        </p:spPr>
        <p:txBody>
          <a:bodyPr>
            <a:normAutofit fontScale="90000"/>
          </a:bodyPr>
          <a:lstStyle/>
          <a:p>
            <a:r>
              <a:rPr lang="nb-NO" dirty="0">
                <a:solidFill>
                  <a:srgbClr val="131E29"/>
                </a:solidFill>
              </a:rPr>
              <a:t>Hvilke(n) av følgende foreninger/aktiviteter har du meldt deg inn i?</a:t>
            </a:r>
          </a:p>
        </p:txBody>
      </p:sp>
      <p:sp>
        <p:nvSpPr>
          <p:cNvPr id="5" name="Plassholder for lysbildenummer 3">
            <a:extLst>
              <a:ext uri="{FF2B5EF4-FFF2-40B4-BE49-F238E27FC236}">
                <a16:creationId xmlns:a16="http://schemas.microsoft.com/office/drawing/2014/main" id="{77EE721C-B8AA-0C3A-6B50-55E4702DFD5B}"/>
              </a:ext>
            </a:extLst>
          </p:cNvPr>
          <p:cNvSpPr txBox="1">
            <a:spLocks/>
          </p:cNvSpPr>
          <p:nvPr/>
        </p:nvSpPr>
        <p:spPr>
          <a:xfrm>
            <a:off x="8544272" y="5760643"/>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302</a:t>
            </a:r>
          </a:p>
        </p:txBody>
      </p:sp>
      <p:graphicFrame>
        <p:nvGraphicFramePr>
          <p:cNvPr id="8" name="Tabell 6">
            <a:extLst>
              <a:ext uri="{FF2B5EF4-FFF2-40B4-BE49-F238E27FC236}">
                <a16:creationId xmlns:a16="http://schemas.microsoft.com/office/drawing/2014/main" id="{7963F4B8-F379-BEF1-3487-F25914959FF4}"/>
              </a:ext>
            </a:extLst>
          </p:cNvPr>
          <p:cNvGraphicFramePr>
            <a:graphicFrameLocks noGrp="1"/>
          </p:cNvGraphicFramePr>
          <p:nvPr>
            <p:ph idx="1"/>
          </p:nvPr>
        </p:nvGraphicFramePr>
        <p:xfrm>
          <a:off x="1706468" y="1378591"/>
          <a:ext cx="6552852" cy="4714707"/>
        </p:xfrm>
        <a:graphic>
          <a:graphicData uri="http://schemas.openxmlformats.org/drawingml/2006/table">
            <a:tbl>
              <a:tblPr firstRow="1" bandRow="1">
                <a:tableStyleId>{5C22544A-7EE6-4342-B048-85BDC9FD1C3A}</a:tableStyleId>
              </a:tblPr>
              <a:tblGrid>
                <a:gridCol w="4392612">
                  <a:extLst>
                    <a:ext uri="{9D8B030D-6E8A-4147-A177-3AD203B41FA5}">
                      <a16:colId xmlns:a16="http://schemas.microsoft.com/office/drawing/2014/main" val="1341922154"/>
                    </a:ext>
                  </a:extLst>
                </a:gridCol>
                <a:gridCol w="2160240">
                  <a:extLst>
                    <a:ext uri="{9D8B030D-6E8A-4147-A177-3AD203B41FA5}">
                      <a16:colId xmlns:a16="http://schemas.microsoft.com/office/drawing/2014/main" val="549486060"/>
                    </a:ext>
                  </a:extLst>
                </a:gridCol>
              </a:tblGrid>
              <a:tr h="384144">
                <a:tc>
                  <a:txBody>
                    <a:bodyPr/>
                    <a:lstStyle/>
                    <a:p>
                      <a:r>
                        <a:rPr lang="nb-NO" dirty="0"/>
                        <a:t>Foreninger/aktiviteter</a:t>
                      </a:r>
                    </a:p>
                  </a:txBody>
                  <a:tcPr/>
                </a:tc>
                <a:tc>
                  <a:txBody>
                    <a:bodyPr/>
                    <a:lstStyle/>
                    <a:p>
                      <a:pPr algn="ctr"/>
                      <a:r>
                        <a:rPr lang="nb-NO"/>
                        <a:t>Antall</a:t>
                      </a:r>
                      <a:endParaRPr lang="nb-NO" dirty="0"/>
                    </a:p>
                  </a:txBody>
                  <a:tcPr/>
                </a:tc>
                <a:extLst>
                  <a:ext uri="{0D108BD9-81ED-4DB2-BD59-A6C34878D82A}">
                    <a16:rowId xmlns:a16="http://schemas.microsoft.com/office/drawing/2014/main" val="1471293716"/>
                  </a:ext>
                </a:extLst>
              </a:tr>
              <a:tr h="254739">
                <a:tc>
                  <a:txBody>
                    <a:bodyPr/>
                    <a:lstStyle/>
                    <a:p>
                      <a:pPr algn="l" fontAlgn="ctr">
                        <a:buNone/>
                      </a:pPr>
                      <a:r>
                        <a:rPr lang="nb-NO" sz="1400" b="0" i="0" u="none" strike="noStrike" dirty="0">
                          <a:solidFill>
                            <a:schemeClr val="tx1"/>
                          </a:solidFill>
                          <a:effectLst/>
                          <a:latin typeface="Verdana" panose="020B0604030504040204" pitchFamily="34" charset="0"/>
                        </a:rPr>
                        <a:t>Andre foreninger/aktiviteter</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67</a:t>
                      </a:r>
                    </a:p>
                  </a:txBody>
                  <a:tcPr marL="6350" marR="6350" marT="6350" marB="0" anchor="ctr"/>
                </a:tc>
                <a:extLst>
                  <a:ext uri="{0D108BD9-81ED-4DB2-BD59-A6C34878D82A}">
                    <a16:rowId xmlns:a16="http://schemas.microsoft.com/office/drawing/2014/main" val="921933917"/>
                  </a:ext>
                </a:extLst>
              </a:tr>
              <a:tr h="254739">
                <a:tc>
                  <a:txBody>
                    <a:bodyPr/>
                    <a:lstStyle/>
                    <a:p>
                      <a:pPr algn="l" fontAlgn="ctr">
                        <a:buNone/>
                      </a:pPr>
                      <a:r>
                        <a:rPr lang="nb-NO" sz="1400" b="0" i="0" u="none" strike="noStrike" dirty="0">
                          <a:solidFill>
                            <a:schemeClr val="tx1"/>
                          </a:solidFill>
                          <a:effectLst/>
                          <a:latin typeface="Verdana" panose="020B0604030504040204" pitchFamily="34" charset="0"/>
                        </a:rPr>
                        <a:t>KSI</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51</a:t>
                      </a:r>
                    </a:p>
                  </a:txBody>
                  <a:tcPr marL="6350" marR="6350" marT="6350" marB="0" anchor="ctr"/>
                </a:tc>
                <a:extLst>
                  <a:ext uri="{0D108BD9-81ED-4DB2-BD59-A6C34878D82A}">
                    <a16:rowId xmlns:a16="http://schemas.microsoft.com/office/drawing/2014/main" val="3852364015"/>
                  </a:ext>
                </a:extLst>
              </a:tr>
              <a:tr h="254739">
                <a:tc>
                  <a:txBody>
                    <a:bodyPr/>
                    <a:lstStyle/>
                    <a:p>
                      <a:pPr algn="l" fontAlgn="ctr">
                        <a:buNone/>
                      </a:pPr>
                      <a:r>
                        <a:rPr lang="nb-NO" sz="1400" b="0" i="0" u="none" strike="noStrike" dirty="0" err="1">
                          <a:solidFill>
                            <a:schemeClr val="tx1"/>
                          </a:solidFill>
                          <a:effectLst/>
                          <a:latin typeface="Verdana" panose="020B0604030504040204" pitchFamily="34" charset="0"/>
                        </a:rPr>
                        <a:t>Econa</a:t>
                      </a:r>
                      <a:endParaRPr lang="nb-NO" sz="1400" b="0" i="0" u="none" strike="noStrike" dirty="0">
                        <a:solidFill>
                          <a:schemeClr val="tx1"/>
                        </a:solidFill>
                        <a:effectLst/>
                        <a:latin typeface="Verdana" panose="020B0604030504040204" pitchFamily="34" charset="0"/>
                      </a:endParaRP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22</a:t>
                      </a:r>
                    </a:p>
                  </a:txBody>
                  <a:tcPr marL="6350" marR="6350" marT="6350" marB="0" anchor="ctr"/>
                </a:tc>
                <a:extLst>
                  <a:ext uri="{0D108BD9-81ED-4DB2-BD59-A6C34878D82A}">
                    <a16:rowId xmlns:a16="http://schemas.microsoft.com/office/drawing/2014/main" val="2599207305"/>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Kristiansand Studentklatring</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18</a:t>
                      </a:r>
                    </a:p>
                  </a:txBody>
                  <a:tcPr marL="6350" marR="6350" marT="6350" marB="0" anchor="ctr"/>
                </a:tc>
                <a:extLst>
                  <a:ext uri="{0D108BD9-81ED-4DB2-BD59-A6C34878D82A}">
                    <a16:rowId xmlns:a16="http://schemas.microsoft.com/office/drawing/2014/main" val="453750999"/>
                  </a:ext>
                </a:extLst>
              </a:tr>
              <a:tr h="254739">
                <a:tc>
                  <a:txBody>
                    <a:bodyPr/>
                    <a:lstStyle/>
                    <a:p>
                      <a:pPr algn="l" fontAlgn="ctr">
                        <a:buNone/>
                      </a:pPr>
                      <a:r>
                        <a:rPr lang="nb-NO" sz="1400" b="0" i="0" u="none" strike="noStrike" dirty="0" err="1">
                          <a:solidFill>
                            <a:schemeClr val="tx1"/>
                          </a:solidFill>
                          <a:effectLst/>
                          <a:latin typeface="Verdana" panose="020B0604030504040204" pitchFamily="34" charset="0"/>
                        </a:rPr>
                        <a:t>Politicus</a:t>
                      </a:r>
                      <a:r>
                        <a:rPr lang="nb-NO" sz="1400" b="0" i="0" u="none" strike="noStrike" dirty="0">
                          <a:solidFill>
                            <a:schemeClr val="tx1"/>
                          </a:solidFill>
                          <a:effectLst/>
                          <a:latin typeface="Verdana" panose="020B0604030504040204" pitchFamily="34" charset="0"/>
                        </a:rPr>
                        <a:t>( Statsvitenskap og Samfunnsfag)</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18</a:t>
                      </a:r>
                    </a:p>
                  </a:txBody>
                  <a:tcPr marL="6350" marR="6350" marT="6350" marB="0" anchor="ctr"/>
                </a:tc>
                <a:extLst>
                  <a:ext uri="{0D108BD9-81ED-4DB2-BD59-A6C34878D82A}">
                    <a16:rowId xmlns:a16="http://schemas.microsoft.com/office/drawing/2014/main" val="1570641963"/>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Justitius (Juss)</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17</a:t>
                      </a:r>
                    </a:p>
                  </a:txBody>
                  <a:tcPr marL="6350" marR="6350" marT="6350" marB="0" anchor="ctr"/>
                </a:tc>
                <a:extLst>
                  <a:ext uri="{0D108BD9-81ED-4DB2-BD59-A6C34878D82A}">
                    <a16:rowId xmlns:a16="http://schemas.microsoft.com/office/drawing/2014/main" val="3151380927"/>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Curriculus (Lektorstudentene)</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15</a:t>
                      </a:r>
                    </a:p>
                  </a:txBody>
                  <a:tcPr marL="6350" marR="6350" marT="6350" marB="0" anchor="ctr"/>
                </a:tc>
                <a:extLst>
                  <a:ext uri="{0D108BD9-81ED-4DB2-BD59-A6C34878D82A}">
                    <a16:rowId xmlns:a16="http://schemas.microsoft.com/office/drawing/2014/main" val="856180971"/>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Curatus (sykepleie)</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14</a:t>
                      </a:r>
                    </a:p>
                  </a:txBody>
                  <a:tcPr marL="6350" marR="6350" marT="6350" marB="0" anchor="ctr"/>
                </a:tc>
                <a:extLst>
                  <a:ext uri="{0D108BD9-81ED-4DB2-BD59-A6C34878D82A}">
                    <a16:rowId xmlns:a16="http://schemas.microsoft.com/office/drawing/2014/main" val="27930286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Mercurius(Master i økad)</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13</a:t>
                      </a:r>
                    </a:p>
                  </a:txBody>
                  <a:tcPr marL="6350" marR="6350" marT="6350" marB="0" anchor="ctr"/>
                </a:tc>
                <a:extLst>
                  <a:ext uri="{0D108BD9-81ED-4DB2-BD59-A6C34878D82A}">
                    <a16:rowId xmlns:a16="http://schemas.microsoft.com/office/drawing/2014/main" val="3706165064"/>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Kristiansand studentløping</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11</a:t>
                      </a:r>
                    </a:p>
                  </a:txBody>
                  <a:tcPr marL="6350" marR="6350" marT="6350" marB="0" anchor="ctr"/>
                </a:tc>
                <a:extLst>
                  <a:ext uri="{0D108BD9-81ED-4DB2-BD59-A6C34878D82A}">
                    <a16:rowId xmlns:a16="http://schemas.microsoft.com/office/drawing/2014/main" val="4240253932"/>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Tekna Student UiA</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10</a:t>
                      </a:r>
                    </a:p>
                  </a:txBody>
                  <a:tcPr marL="6350" marR="6350" marT="6350" marB="0" anchor="ctr"/>
                </a:tc>
                <a:extLst>
                  <a:ext uri="{0D108BD9-81ED-4DB2-BD59-A6C34878D82A}">
                    <a16:rowId xmlns:a16="http://schemas.microsoft.com/office/drawing/2014/main" val="3831539492"/>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GSI - Grimstad Studentenes Idrettslag</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9</a:t>
                      </a:r>
                    </a:p>
                  </a:txBody>
                  <a:tcPr marL="6350" marR="6350" marT="6350" marB="0" anchor="ctr"/>
                </a:tc>
                <a:extLst>
                  <a:ext uri="{0D108BD9-81ED-4DB2-BD59-A6C34878D82A}">
                    <a16:rowId xmlns:a16="http://schemas.microsoft.com/office/drawing/2014/main" val="3123469134"/>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Emporium (Markedsføring og ledelse)</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9</a:t>
                      </a:r>
                    </a:p>
                  </a:txBody>
                  <a:tcPr marL="6350" marR="6350" marT="6350" marB="0" anchor="ctr"/>
                </a:tc>
                <a:extLst>
                  <a:ext uri="{0D108BD9-81ED-4DB2-BD59-A6C34878D82A}">
                    <a16:rowId xmlns:a16="http://schemas.microsoft.com/office/drawing/2014/main" val="64904685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Primericus (GLU)</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9</a:t>
                      </a:r>
                    </a:p>
                  </a:txBody>
                  <a:tcPr marL="6350" marR="6350" marT="6350" marB="0" anchor="ctr"/>
                </a:tc>
                <a:extLst>
                  <a:ext uri="{0D108BD9-81ED-4DB2-BD59-A6C34878D82A}">
                    <a16:rowId xmlns:a16="http://schemas.microsoft.com/office/drawing/2014/main" val="3955141343"/>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Friluftsgruppen Fjell og Fjære</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8</a:t>
                      </a:r>
                    </a:p>
                  </a:txBody>
                  <a:tcPr marL="6350" marR="6350" marT="6350" marB="0" anchor="ctr"/>
                </a:tc>
                <a:extLst>
                  <a:ext uri="{0D108BD9-81ED-4DB2-BD59-A6C34878D82A}">
                    <a16:rowId xmlns:a16="http://schemas.microsoft.com/office/drawing/2014/main" val="3595408166"/>
                  </a:ext>
                </a:extLst>
              </a:tr>
              <a:tr h="254739">
                <a:tc>
                  <a:txBody>
                    <a:bodyPr/>
                    <a:lstStyle/>
                    <a:p>
                      <a:pPr algn="l" fontAlgn="ctr">
                        <a:buNone/>
                      </a:pPr>
                      <a:r>
                        <a:rPr lang="nb-NO" sz="1400" b="0" i="0" u="none" strike="noStrike" dirty="0">
                          <a:solidFill>
                            <a:schemeClr val="tx1"/>
                          </a:solidFill>
                          <a:effectLst/>
                          <a:latin typeface="Verdana" panose="020B0604030504040204" pitchFamily="34" charset="0"/>
                        </a:rPr>
                        <a:t>ELSA Kristiansand</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8</a:t>
                      </a:r>
                    </a:p>
                  </a:txBody>
                  <a:tcPr marL="6350" marR="6350" marT="6350" marB="0" anchor="ctr"/>
                </a:tc>
                <a:extLst>
                  <a:ext uri="{0D108BD9-81ED-4DB2-BD59-A6C34878D82A}">
                    <a16:rowId xmlns:a16="http://schemas.microsoft.com/office/drawing/2014/main" val="1442331086"/>
                  </a:ext>
                </a:extLst>
              </a:tr>
              <a:tr h="254739">
                <a:tc>
                  <a:txBody>
                    <a:bodyPr/>
                    <a:lstStyle/>
                    <a:p>
                      <a:pPr algn="l" fontAlgn="b">
                        <a:buNone/>
                      </a:pPr>
                      <a:r>
                        <a:rPr lang="nb-NO" sz="1400" b="0" i="0" u="none" strike="noStrike" dirty="0" err="1">
                          <a:solidFill>
                            <a:schemeClr val="tx1"/>
                          </a:solidFill>
                          <a:effectLst/>
                          <a:latin typeface="Verdana" panose="020B0604030504040204" pitchFamily="34" charset="0"/>
                        </a:rPr>
                        <a:t>StudentKRIK</a:t>
                      </a:r>
                      <a:endParaRPr lang="nb-NO" sz="1400" b="0" i="0" u="none" strike="noStrike" dirty="0">
                        <a:solidFill>
                          <a:schemeClr val="tx1"/>
                        </a:solidFill>
                        <a:effectLst/>
                        <a:latin typeface="Verdana" panose="020B0604030504040204" pitchFamily="34" charset="0"/>
                      </a:endParaRP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8</a:t>
                      </a:r>
                    </a:p>
                  </a:txBody>
                  <a:tcPr marL="6350" marR="6350" marT="6350" marB="0" anchor="ctr"/>
                </a:tc>
                <a:extLst>
                  <a:ext uri="{0D108BD9-81ED-4DB2-BD59-A6C34878D82A}">
                    <a16:rowId xmlns:a16="http://schemas.microsoft.com/office/drawing/2014/main" val="2455799295"/>
                  </a:ext>
                </a:extLst>
              </a:tr>
            </a:tbl>
          </a:graphicData>
        </a:graphic>
      </p:graphicFrame>
    </p:spTree>
    <p:extLst>
      <p:ext uri="{BB962C8B-B14F-4D97-AF65-F5344CB8AC3E}">
        <p14:creationId xmlns:p14="http://schemas.microsoft.com/office/powerpoint/2010/main" val="32537373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2D0482A-F5BD-EEE9-406E-AD8E178F591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2CA3CF7-1E3C-1C0E-D105-1AE87DA7DECD}"/>
              </a:ext>
            </a:extLst>
          </p:cNvPr>
          <p:cNvSpPr>
            <a:spLocks noGrp="1"/>
          </p:cNvSpPr>
          <p:nvPr>
            <p:ph type="title"/>
          </p:nvPr>
        </p:nvSpPr>
        <p:spPr>
          <a:ln>
            <a:solidFill>
              <a:srgbClr val="131E29"/>
            </a:solidFill>
          </a:ln>
        </p:spPr>
        <p:txBody>
          <a:bodyPr>
            <a:normAutofit fontScale="90000"/>
          </a:bodyPr>
          <a:lstStyle/>
          <a:p>
            <a:r>
              <a:rPr lang="nb-NO" dirty="0">
                <a:solidFill>
                  <a:srgbClr val="131E29"/>
                </a:solidFill>
              </a:rPr>
              <a:t>Hvilke(n) av følgende foreninger/aktiviteter har du meldt deg inn i?</a:t>
            </a:r>
          </a:p>
        </p:txBody>
      </p:sp>
      <p:sp>
        <p:nvSpPr>
          <p:cNvPr id="5" name="Plassholder for lysbildenummer 3">
            <a:extLst>
              <a:ext uri="{FF2B5EF4-FFF2-40B4-BE49-F238E27FC236}">
                <a16:creationId xmlns:a16="http://schemas.microsoft.com/office/drawing/2014/main" id="{4CAD3DC9-749D-79FF-C67B-34B9721D3203}"/>
              </a:ext>
            </a:extLst>
          </p:cNvPr>
          <p:cNvSpPr txBox="1">
            <a:spLocks/>
          </p:cNvSpPr>
          <p:nvPr/>
        </p:nvSpPr>
        <p:spPr>
          <a:xfrm>
            <a:off x="8688288" y="5743408"/>
            <a:ext cx="864096" cy="332656"/>
          </a:xfrm>
          <a:prstGeom prst="rect">
            <a:avLst/>
          </a:prstGeom>
          <a:solidFill>
            <a:srgbClr val="ECE0D2"/>
          </a:solidFill>
          <a:ln w="12700">
            <a:solidFill>
              <a:srgbClr val="131E29"/>
            </a:solidFill>
          </a:ln>
        </p:spPr>
        <p:txBody>
          <a:bodyPr anchor="ctr"/>
          <a:lstStyle/>
          <a:p>
            <a:pPr lvl="0">
              <a:defRPr/>
            </a:pPr>
            <a:r>
              <a:rPr lang="nb-NO" sz="1100" dirty="0">
                <a:solidFill>
                  <a:srgbClr val="131E29"/>
                </a:solidFill>
              </a:rPr>
              <a:t>N = 302</a:t>
            </a:r>
          </a:p>
        </p:txBody>
      </p:sp>
      <p:graphicFrame>
        <p:nvGraphicFramePr>
          <p:cNvPr id="6" name="Tabell 6">
            <a:extLst>
              <a:ext uri="{FF2B5EF4-FFF2-40B4-BE49-F238E27FC236}">
                <a16:creationId xmlns:a16="http://schemas.microsoft.com/office/drawing/2014/main" id="{A35D502E-1D95-BF5A-7637-B0B8994D0744}"/>
              </a:ext>
            </a:extLst>
          </p:cNvPr>
          <p:cNvGraphicFramePr>
            <a:graphicFrameLocks noGrp="1"/>
          </p:cNvGraphicFramePr>
          <p:nvPr>
            <p:ph idx="1"/>
          </p:nvPr>
        </p:nvGraphicFramePr>
        <p:xfrm>
          <a:off x="1706468" y="1378591"/>
          <a:ext cx="6821140" cy="4714707"/>
        </p:xfrm>
        <a:graphic>
          <a:graphicData uri="http://schemas.openxmlformats.org/drawingml/2006/table">
            <a:tbl>
              <a:tblPr firstRow="1" bandRow="1">
                <a:tableStyleId>{5C22544A-7EE6-4342-B048-85BDC9FD1C3A}</a:tableStyleId>
              </a:tblPr>
              <a:tblGrid>
                <a:gridCol w="4660900">
                  <a:extLst>
                    <a:ext uri="{9D8B030D-6E8A-4147-A177-3AD203B41FA5}">
                      <a16:colId xmlns:a16="http://schemas.microsoft.com/office/drawing/2014/main" val="1341922154"/>
                    </a:ext>
                  </a:extLst>
                </a:gridCol>
                <a:gridCol w="2160240">
                  <a:extLst>
                    <a:ext uri="{9D8B030D-6E8A-4147-A177-3AD203B41FA5}">
                      <a16:colId xmlns:a16="http://schemas.microsoft.com/office/drawing/2014/main" val="549486060"/>
                    </a:ext>
                  </a:extLst>
                </a:gridCol>
              </a:tblGrid>
              <a:tr h="384144">
                <a:tc>
                  <a:txBody>
                    <a:bodyPr/>
                    <a:lstStyle/>
                    <a:p>
                      <a:r>
                        <a:rPr lang="nb-NO" dirty="0"/>
                        <a:t>Foreninger/aktiviteter</a:t>
                      </a:r>
                    </a:p>
                  </a:txBody>
                  <a:tcPr/>
                </a:tc>
                <a:tc>
                  <a:txBody>
                    <a:bodyPr/>
                    <a:lstStyle/>
                    <a:p>
                      <a:pPr algn="ctr"/>
                      <a:r>
                        <a:rPr lang="nb-NO"/>
                        <a:t>Antall</a:t>
                      </a:r>
                      <a:endParaRPr lang="nb-NO" dirty="0"/>
                    </a:p>
                  </a:txBody>
                  <a:tcPr/>
                </a:tc>
                <a:extLst>
                  <a:ext uri="{0D108BD9-81ED-4DB2-BD59-A6C34878D82A}">
                    <a16:rowId xmlns:a16="http://schemas.microsoft.com/office/drawing/2014/main" val="1471293716"/>
                  </a:ext>
                </a:extLst>
              </a:tr>
              <a:tr h="254739">
                <a:tc>
                  <a:txBody>
                    <a:bodyPr/>
                    <a:lstStyle/>
                    <a:p>
                      <a:pPr algn="l" fontAlgn="b">
                        <a:buNone/>
                      </a:pPr>
                      <a:r>
                        <a:rPr lang="nb-NO" sz="1400" b="0" i="0" u="none" strike="noStrike">
                          <a:solidFill>
                            <a:schemeClr val="tx1"/>
                          </a:solidFill>
                          <a:effectLst/>
                          <a:latin typeface="Verdana" panose="020B0604030504040204" pitchFamily="34" charset="0"/>
                        </a:rPr>
                        <a:t>Curatus (Sykepleie)</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8</a:t>
                      </a:r>
                    </a:p>
                  </a:txBody>
                  <a:tcPr marL="6350" marR="6350" marT="6350" marB="0" anchor="ctr"/>
                </a:tc>
                <a:extLst>
                  <a:ext uri="{0D108BD9-81ED-4DB2-BD59-A6C34878D82A}">
                    <a16:rowId xmlns:a16="http://schemas.microsoft.com/office/drawing/2014/main" val="921933917"/>
                  </a:ext>
                </a:extLst>
              </a:tr>
              <a:tr h="254739">
                <a:tc>
                  <a:txBody>
                    <a:bodyPr/>
                    <a:lstStyle/>
                    <a:p>
                      <a:pPr algn="l" fontAlgn="b">
                        <a:buNone/>
                      </a:pPr>
                      <a:r>
                        <a:rPr lang="nb-NO" sz="1400" b="0" i="0" u="none" strike="noStrike">
                          <a:solidFill>
                            <a:schemeClr val="tx1"/>
                          </a:solidFill>
                          <a:effectLst/>
                          <a:latin typeface="Verdana" panose="020B0604030504040204" pitchFamily="34" charset="0"/>
                        </a:rPr>
                        <a:t>Trisalus (Folkehelse, idrett og ernæring)</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8</a:t>
                      </a:r>
                    </a:p>
                  </a:txBody>
                  <a:tcPr marL="6350" marR="6350" marT="6350" marB="0" anchor="ctr"/>
                </a:tc>
                <a:extLst>
                  <a:ext uri="{0D108BD9-81ED-4DB2-BD59-A6C34878D82A}">
                    <a16:rowId xmlns:a16="http://schemas.microsoft.com/office/drawing/2014/main" val="3852364015"/>
                  </a:ext>
                </a:extLst>
              </a:tr>
              <a:tr h="254739">
                <a:tc>
                  <a:txBody>
                    <a:bodyPr/>
                    <a:lstStyle/>
                    <a:p>
                      <a:pPr algn="l" fontAlgn="b">
                        <a:buNone/>
                      </a:pPr>
                      <a:r>
                        <a:rPr lang="nb-NO" sz="1400" b="0" i="0" u="none" strike="noStrike">
                          <a:solidFill>
                            <a:schemeClr val="tx1"/>
                          </a:solidFill>
                          <a:effectLst/>
                          <a:latin typeface="Verdana" panose="020B0604030504040204" pitchFamily="34" charset="0"/>
                        </a:rPr>
                        <a:t>Børsgruppen UiA</a:t>
                      </a:r>
                    </a:p>
                  </a:txBody>
                  <a:tcPr marL="6350" marR="6350" marT="6350" marB="0" anchor="b"/>
                </a:tc>
                <a:tc>
                  <a:txBody>
                    <a:bodyPr/>
                    <a:lstStyle/>
                    <a:p>
                      <a:pPr algn="ctr" fontAlgn="ctr">
                        <a:buNone/>
                      </a:pPr>
                      <a:r>
                        <a:rPr lang="nb-NO" sz="1400" b="1" i="0" u="none" strike="noStrike">
                          <a:solidFill>
                            <a:schemeClr val="tx1"/>
                          </a:solidFill>
                          <a:effectLst/>
                          <a:latin typeface="Verdana" panose="020B0604030504040204" pitchFamily="34" charset="0"/>
                        </a:rPr>
                        <a:t>6</a:t>
                      </a:r>
                    </a:p>
                  </a:txBody>
                  <a:tcPr marL="6350" marR="6350" marT="6350" marB="0" anchor="ctr"/>
                </a:tc>
                <a:extLst>
                  <a:ext uri="{0D108BD9-81ED-4DB2-BD59-A6C34878D82A}">
                    <a16:rowId xmlns:a16="http://schemas.microsoft.com/office/drawing/2014/main" val="2599207305"/>
                  </a:ext>
                </a:extLst>
              </a:tr>
              <a:tr h="254739">
                <a:tc>
                  <a:txBody>
                    <a:bodyPr/>
                    <a:lstStyle/>
                    <a:p>
                      <a:pPr algn="l" fontAlgn="b">
                        <a:buNone/>
                      </a:pPr>
                      <a:r>
                        <a:rPr lang="nb-NO" sz="1400" b="0" i="0" u="none" strike="noStrike">
                          <a:solidFill>
                            <a:schemeClr val="tx1"/>
                          </a:solidFill>
                          <a:effectLst/>
                          <a:latin typeface="Verdana" panose="020B0604030504040204" pitchFamily="34" charset="0"/>
                        </a:rPr>
                        <a:t>Linguistica (fremmedspårk og oversetting)</a:t>
                      </a:r>
                    </a:p>
                  </a:txBody>
                  <a:tcPr marL="6350" marR="6350" marT="6350" marB="0" anchor="b"/>
                </a:tc>
                <a:tc>
                  <a:txBody>
                    <a:bodyPr/>
                    <a:lstStyle/>
                    <a:p>
                      <a:pPr algn="ctr" fontAlgn="ctr">
                        <a:buNone/>
                      </a:pPr>
                      <a:r>
                        <a:rPr lang="nb-NO" sz="1400" b="1" i="0" u="none" strike="noStrike">
                          <a:solidFill>
                            <a:schemeClr val="tx1"/>
                          </a:solidFill>
                          <a:effectLst/>
                          <a:latin typeface="Verdana" panose="020B0604030504040204" pitchFamily="34" charset="0"/>
                        </a:rPr>
                        <a:t>6</a:t>
                      </a:r>
                    </a:p>
                  </a:txBody>
                  <a:tcPr marL="6350" marR="6350" marT="6350" marB="0" anchor="ctr"/>
                </a:tc>
                <a:extLst>
                  <a:ext uri="{0D108BD9-81ED-4DB2-BD59-A6C34878D82A}">
                    <a16:rowId xmlns:a16="http://schemas.microsoft.com/office/drawing/2014/main" val="453750999"/>
                  </a:ext>
                </a:extLst>
              </a:tr>
              <a:tr h="254739">
                <a:tc>
                  <a:txBody>
                    <a:bodyPr/>
                    <a:lstStyle/>
                    <a:p>
                      <a:pPr algn="l" fontAlgn="b">
                        <a:buNone/>
                      </a:pPr>
                      <a:r>
                        <a:rPr lang="nb-NO" sz="1400" b="0" i="0" u="none" strike="noStrike">
                          <a:solidFill>
                            <a:schemeClr val="tx1"/>
                          </a:solidFill>
                          <a:effectLst/>
                          <a:latin typeface="Verdana" panose="020B0604030504040204" pitchFamily="34" charset="0"/>
                        </a:rPr>
                        <a:t>Systematicus (IT)</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6</a:t>
                      </a:r>
                    </a:p>
                  </a:txBody>
                  <a:tcPr marL="6350" marR="6350" marT="6350" marB="0" anchor="ctr"/>
                </a:tc>
                <a:extLst>
                  <a:ext uri="{0D108BD9-81ED-4DB2-BD59-A6C34878D82A}">
                    <a16:rowId xmlns:a16="http://schemas.microsoft.com/office/drawing/2014/main" val="1570641963"/>
                  </a:ext>
                </a:extLst>
              </a:tr>
              <a:tr h="254739">
                <a:tc>
                  <a:txBody>
                    <a:bodyPr/>
                    <a:lstStyle/>
                    <a:p>
                      <a:pPr algn="l" fontAlgn="b">
                        <a:buNone/>
                      </a:pPr>
                      <a:r>
                        <a:rPr lang="nb-NO" sz="1400" b="0" i="0" u="none" strike="noStrike">
                          <a:solidFill>
                            <a:schemeClr val="tx1"/>
                          </a:solidFill>
                          <a:effectLst/>
                          <a:latin typeface="Verdana" panose="020B0604030504040204" pitchFamily="34" charset="0"/>
                        </a:rPr>
                        <a:t>StudentKRIK Grimstad</a:t>
                      </a:r>
                    </a:p>
                  </a:txBody>
                  <a:tcPr marL="6350" marR="6350" marT="6350" marB="0" anchor="b"/>
                </a:tc>
                <a:tc>
                  <a:txBody>
                    <a:bodyPr/>
                    <a:lstStyle/>
                    <a:p>
                      <a:pPr algn="ctr" fontAlgn="ctr">
                        <a:buNone/>
                      </a:pPr>
                      <a:r>
                        <a:rPr lang="nb-NO" sz="1400" b="1" i="0" u="none" strike="noStrike">
                          <a:solidFill>
                            <a:schemeClr val="tx1"/>
                          </a:solidFill>
                          <a:effectLst/>
                          <a:latin typeface="Verdana" panose="020B0604030504040204" pitchFamily="34" charset="0"/>
                        </a:rPr>
                        <a:t>5</a:t>
                      </a:r>
                    </a:p>
                  </a:txBody>
                  <a:tcPr marL="6350" marR="6350" marT="6350" marB="0" anchor="ctr"/>
                </a:tc>
                <a:extLst>
                  <a:ext uri="{0D108BD9-81ED-4DB2-BD59-A6C34878D82A}">
                    <a16:rowId xmlns:a16="http://schemas.microsoft.com/office/drawing/2014/main" val="3151380927"/>
                  </a:ext>
                </a:extLst>
              </a:tr>
              <a:tr h="254739">
                <a:tc>
                  <a:txBody>
                    <a:bodyPr/>
                    <a:lstStyle/>
                    <a:p>
                      <a:pPr algn="l" fontAlgn="b">
                        <a:buNone/>
                      </a:pPr>
                      <a:r>
                        <a:rPr lang="nb-NO" sz="1400" b="0" i="0" u="none" strike="noStrike">
                          <a:solidFill>
                            <a:schemeClr val="tx1"/>
                          </a:solidFill>
                          <a:effectLst/>
                          <a:latin typeface="Verdana" panose="020B0604030504040204" pitchFamily="34" charset="0"/>
                        </a:rPr>
                        <a:t>Pedagogstudentene</a:t>
                      </a:r>
                    </a:p>
                  </a:txBody>
                  <a:tcPr marL="6350" marR="6350" marT="6350" marB="0" anchor="b"/>
                </a:tc>
                <a:tc>
                  <a:txBody>
                    <a:bodyPr/>
                    <a:lstStyle/>
                    <a:p>
                      <a:pPr algn="ctr" fontAlgn="ctr">
                        <a:buNone/>
                      </a:pPr>
                      <a:r>
                        <a:rPr lang="nb-NO" sz="1400" b="1" i="0" u="none" strike="noStrike">
                          <a:solidFill>
                            <a:schemeClr val="tx1"/>
                          </a:solidFill>
                          <a:effectLst/>
                          <a:latin typeface="Verdana" panose="020B0604030504040204" pitchFamily="34" charset="0"/>
                        </a:rPr>
                        <a:t>5</a:t>
                      </a:r>
                    </a:p>
                  </a:txBody>
                  <a:tcPr marL="6350" marR="6350" marT="6350" marB="0" anchor="ctr"/>
                </a:tc>
                <a:extLst>
                  <a:ext uri="{0D108BD9-81ED-4DB2-BD59-A6C34878D82A}">
                    <a16:rowId xmlns:a16="http://schemas.microsoft.com/office/drawing/2014/main" val="856180971"/>
                  </a:ext>
                </a:extLst>
              </a:tr>
              <a:tr h="254739">
                <a:tc>
                  <a:txBody>
                    <a:bodyPr/>
                    <a:lstStyle/>
                    <a:p>
                      <a:pPr algn="l" fontAlgn="b">
                        <a:buNone/>
                      </a:pPr>
                      <a:r>
                        <a:rPr lang="nb-NO" sz="1400" b="0" i="0" u="none" strike="noStrike">
                          <a:solidFill>
                            <a:schemeClr val="tx1"/>
                          </a:solidFill>
                          <a:effectLst/>
                          <a:latin typeface="Verdana" panose="020B0604030504040204" pitchFamily="34" charset="0"/>
                        </a:rPr>
                        <a:t>SAIH</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5</a:t>
                      </a:r>
                    </a:p>
                  </a:txBody>
                  <a:tcPr marL="6350" marR="6350" marT="6350" marB="0" anchor="ctr"/>
                </a:tc>
                <a:extLst>
                  <a:ext uri="{0D108BD9-81ED-4DB2-BD59-A6C34878D82A}">
                    <a16:rowId xmlns:a16="http://schemas.microsoft.com/office/drawing/2014/main" val="279302869"/>
                  </a:ext>
                </a:extLst>
              </a:tr>
              <a:tr h="254739">
                <a:tc>
                  <a:txBody>
                    <a:bodyPr/>
                    <a:lstStyle/>
                    <a:p>
                      <a:pPr algn="l" fontAlgn="b">
                        <a:buNone/>
                      </a:pPr>
                      <a:r>
                        <a:rPr lang="nb-NO" sz="1400" b="0" i="0" u="none" strike="noStrike">
                          <a:solidFill>
                            <a:schemeClr val="tx1"/>
                          </a:solidFill>
                          <a:effectLst/>
                          <a:latin typeface="Verdana" panose="020B0604030504040204" pitchFamily="34" charset="0"/>
                        </a:rPr>
                        <a:t>Pangea (Utviklingstudiet)</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5</a:t>
                      </a:r>
                    </a:p>
                  </a:txBody>
                  <a:tcPr marL="6350" marR="6350" marT="6350" marB="0" anchor="ctr"/>
                </a:tc>
                <a:extLst>
                  <a:ext uri="{0D108BD9-81ED-4DB2-BD59-A6C34878D82A}">
                    <a16:rowId xmlns:a16="http://schemas.microsoft.com/office/drawing/2014/main" val="3706165064"/>
                  </a:ext>
                </a:extLst>
              </a:tr>
              <a:tr h="254739">
                <a:tc>
                  <a:txBody>
                    <a:bodyPr/>
                    <a:lstStyle/>
                    <a:p>
                      <a:pPr algn="l" fontAlgn="b">
                        <a:buNone/>
                      </a:pPr>
                      <a:r>
                        <a:rPr lang="nb-NO" sz="1400" b="0" i="0" u="none" strike="noStrike" dirty="0" err="1">
                          <a:solidFill>
                            <a:schemeClr val="tx1"/>
                          </a:solidFill>
                          <a:effectLst/>
                          <a:latin typeface="Verdana" panose="020B0604030504040204" pitchFamily="34" charset="0"/>
                        </a:rPr>
                        <a:t>Philosophia</a:t>
                      </a:r>
                      <a:r>
                        <a:rPr lang="nb-NO" sz="1400" b="0" i="0" u="none" strike="noStrike" dirty="0">
                          <a:solidFill>
                            <a:schemeClr val="tx1"/>
                          </a:solidFill>
                          <a:effectLst/>
                          <a:latin typeface="Verdana" panose="020B0604030504040204" pitchFamily="34" charset="0"/>
                        </a:rPr>
                        <a:t> (Filosofi)</a:t>
                      </a:r>
                    </a:p>
                  </a:txBody>
                  <a:tcPr marL="6350" marR="6350" marT="6350" marB="0" anchor="b"/>
                </a:tc>
                <a:tc>
                  <a:txBody>
                    <a:bodyPr/>
                    <a:lstStyle/>
                    <a:p>
                      <a:pPr algn="ctr" fontAlgn="ctr">
                        <a:buNone/>
                      </a:pPr>
                      <a:r>
                        <a:rPr lang="nb-NO" sz="1400" b="1" i="0" u="none" strike="noStrike">
                          <a:solidFill>
                            <a:schemeClr val="tx1"/>
                          </a:solidFill>
                          <a:effectLst/>
                          <a:latin typeface="Verdana" panose="020B0604030504040204" pitchFamily="34" charset="0"/>
                        </a:rPr>
                        <a:t>5</a:t>
                      </a:r>
                    </a:p>
                  </a:txBody>
                  <a:tcPr marL="6350" marR="6350" marT="6350" marB="0" anchor="ctr"/>
                </a:tc>
                <a:extLst>
                  <a:ext uri="{0D108BD9-81ED-4DB2-BD59-A6C34878D82A}">
                    <a16:rowId xmlns:a16="http://schemas.microsoft.com/office/drawing/2014/main" val="4240253932"/>
                  </a:ext>
                </a:extLst>
              </a:tr>
              <a:tr h="254739">
                <a:tc>
                  <a:txBody>
                    <a:bodyPr/>
                    <a:lstStyle/>
                    <a:p>
                      <a:pPr algn="l" fontAlgn="b">
                        <a:buNone/>
                      </a:pPr>
                      <a:r>
                        <a:rPr lang="nb-NO" sz="1400" b="0" i="0" u="none" strike="noStrike">
                          <a:solidFill>
                            <a:schemeClr val="tx1"/>
                          </a:solidFill>
                          <a:effectLst/>
                          <a:latin typeface="Verdana" panose="020B0604030504040204" pitchFamily="34" charset="0"/>
                        </a:rPr>
                        <a:t>Prosperitas (Sosiologi, sosialt arbeid og barnevern)</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5</a:t>
                      </a:r>
                    </a:p>
                  </a:txBody>
                  <a:tcPr marL="6350" marR="6350" marT="6350" marB="0" anchor="ctr"/>
                </a:tc>
                <a:extLst>
                  <a:ext uri="{0D108BD9-81ED-4DB2-BD59-A6C34878D82A}">
                    <a16:rowId xmlns:a16="http://schemas.microsoft.com/office/drawing/2014/main" val="3831539492"/>
                  </a:ext>
                </a:extLst>
              </a:tr>
              <a:tr h="254739">
                <a:tc>
                  <a:txBody>
                    <a:bodyPr/>
                    <a:lstStyle/>
                    <a:p>
                      <a:pPr algn="l" fontAlgn="b">
                        <a:buNone/>
                      </a:pPr>
                      <a:r>
                        <a:rPr lang="nb-NO" sz="1400" b="0" i="0" u="none" strike="noStrike">
                          <a:solidFill>
                            <a:schemeClr val="tx1"/>
                          </a:solidFill>
                          <a:effectLst/>
                          <a:latin typeface="Verdana" panose="020B0604030504040204" pitchFamily="34" charset="0"/>
                        </a:rPr>
                        <a:t>GKS - Grimstad Kristne Studentlag</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4</a:t>
                      </a:r>
                    </a:p>
                  </a:txBody>
                  <a:tcPr marL="6350" marR="6350" marT="6350" marB="0" anchor="ctr"/>
                </a:tc>
                <a:extLst>
                  <a:ext uri="{0D108BD9-81ED-4DB2-BD59-A6C34878D82A}">
                    <a16:rowId xmlns:a16="http://schemas.microsoft.com/office/drawing/2014/main" val="3123469134"/>
                  </a:ext>
                </a:extLst>
              </a:tr>
              <a:tr h="254739">
                <a:tc>
                  <a:txBody>
                    <a:bodyPr/>
                    <a:lstStyle/>
                    <a:p>
                      <a:pPr algn="l" fontAlgn="b">
                        <a:buNone/>
                      </a:pPr>
                      <a:r>
                        <a:rPr lang="nb-NO" sz="1400" b="0" i="0" u="none" strike="noStrike">
                          <a:solidFill>
                            <a:schemeClr val="tx1"/>
                          </a:solidFill>
                          <a:effectLst/>
                          <a:latin typeface="Verdana" panose="020B0604030504040204" pitchFamily="34" charset="0"/>
                        </a:rPr>
                        <a:t>BETA ( Data)</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4</a:t>
                      </a:r>
                    </a:p>
                  </a:txBody>
                  <a:tcPr marL="6350" marR="6350" marT="6350" marB="0" anchor="ctr"/>
                </a:tc>
                <a:extLst>
                  <a:ext uri="{0D108BD9-81ED-4DB2-BD59-A6C34878D82A}">
                    <a16:rowId xmlns:a16="http://schemas.microsoft.com/office/drawing/2014/main" val="649046859"/>
                  </a:ext>
                </a:extLst>
              </a:tr>
              <a:tr h="254739">
                <a:tc>
                  <a:txBody>
                    <a:bodyPr/>
                    <a:lstStyle/>
                    <a:p>
                      <a:pPr algn="l" fontAlgn="b">
                        <a:buNone/>
                      </a:pPr>
                      <a:r>
                        <a:rPr lang="nb-NO" sz="1400" b="0" i="0" u="none" strike="noStrike">
                          <a:solidFill>
                            <a:schemeClr val="tx1"/>
                          </a:solidFill>
                          <a:effectLst/>
                          <a:latin typeface="Verdana" panose="020B0604030504040204" pitchFamily="34" charset="0"/>
                        </a:rPr>
                        <a:t>GAME (E-sport)</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4</a:t>
                      </a:r>
                    </a:p>
                  </a:txBody>
                  <a:tcPr marL="6350" marR="6350" marT="6350" marB="0" anchor="ctr"/>
                </a:tc>
                <a:extLst>
                  <a:ext uri="{0D108BD9-81ED-4DB2-BD59-A6C34878D82A}">
                    <a16:rowId xmlns:a16="http://schemas.microsoft.com/office/drawing/2014/main" val="3955141343"/>
                  </a:ext>
                </a:extLst>
              </a:tr>
              <a:tr h="254739">
                <a:tc>
                  <a:txBody>
                    <a:bodyPr/>
                    <a:lstStyle/>
                    <a:p>
                      <a:pPr algn="l" fontAlgn="b">
                        <a:buNone/>
                      </a:pPr>
                      <a:r>
                        <a:rPr lang="nn-NO" sz="1400" b="0" i="0" u="none" strike="noStrike">
                          <a:solidFill>
                            <a:schemeClr val="tx1"/>
                          </a:solidFill>
                          <a:effectLst/>
                          <a:latin typeface="Verdana" panose="020B0604030504040204" pitchFamily="34" charset="0"/>
                        </a:rPr>
                        <a:t>Det Gylne Snitt (litteratur, film og teater)</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4</a:t>
                      </a:r>
                    </a:p>
                  </a:txBody>
                  <a:tcPr marL="6350" marR="6350" marT="6350" marB="0" anchor="ctr"/>
                </a:tc>
                <a:extLst>
                  <a:ext uri="{0D108BD9-81ED-4DB2-BD59-A6C34878D82A}">
                    <a16:rowId xmlns:a16="http://schemas.microsoft.com/office/drawing/2014/main" val="3595408166"/>
                  </a:ext>
                </a:extLst>
              </a:tr>
              <a:tr h="254739">
                <a:tc>
                  <a:txBody>
                    <a:bodyPr/>
                    <a:lstStyle/>
                    <a:p>
                      <a:pPr algn="l" fontAlgn="b">
                        <a:buNone/>
                      </a:pPr>
                      <a:r>
                        <a:rPr lang="nn-NO" sz="1400" b="0" i="0" u="none" strike="noStrike">
                          <a:solidFill>
                            <a:schemeClr val="tx1"/>
                          </a:solidFill>
                          <a:effectLst/>
                          <a:latin typeface="Verdana" panose="020B0604030504040204" pitchFamily="34" charset="0"/>
                        </a:rPr>
                        <a:t>Sopìa ( Spes.ped og ped)</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4</a:t>
                      </a:r>
                    </a:p>
                  </a:txBody>
                  <a:tcPr marL="6350" marR="6350" marT="6350" marB="0" anchor="ctr"/>
                </a:tc>
                <a:extLst>
                  <a:ext uri="{0D108BD9-81ED-4DB2-BD59-A6C34878D82A}">
                    <a16:rowId xmlns:a16="http://schemas.microsoft.com/office/drawing/2014/main" val="1442331086"/>
                  </a:ext>
                </a:extLst>
              </a:tr>
              <a:tr h="254739">
                <a:tc>
                  <a:txBody>
                    <a:bodyPr/>
                    <a:lstStyle/>
                    <a:p>
                      <a:pPr algn="l" fontAlgn="b">
                        <a:buNone/>
                      </a:pPr>
                      <a:r>
                        <a:rPr lang="nb-NO" sz="1400" b="0" i="0" u="none" strike="noStrike">
                          <a:solidFill>
                            <a:schemeClr val="tx1"/>
                          </a:solidFill>
                          <a:effectLst/>
                          <a:latin typeface="Verdana" panose="020B0604030504040204" pitchFamily="34" charset="0"/>
                        </a:rPr>
                        <a:t>Øl, viser &amp; dram</a:t>
                      </a:r>
                    </a:p>
                  </a:txBody>
                  <a:tcPr marL="6350" marR="6350" marT="6350" marB="0" anchor="b"/>
                </a:tc>
                <a:tc>
                  <a:txBody>
                    <a:bodyPr/>
                    <a:lstStyle/>
                    <a:p>
                      <a:pPr algn="ctr" fontAlgn="ctr">
                        <a:buNone/>
                      </a:pPr>
                      <a:r>
                        <a:rPr lang="nb-NO" sz="1400" b="1" i="0" u="none" strike="noStrike" dirty="0">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2455799295"/>
                  </a:ext>
                </a:extLst>
              </a:tr>
            </a:tbl>
          </a:graphicData>
        </a:graphic>
      </p:graphicFrame>
    </p:spTree>
    <p:extLst>
      <p:ext uri="{BB962C8B-B14F-4D97-AF65-F5344CB8AC3E}">
        <p14:creationId xmlns:p14="http://schemas.microsoft.com/office/powerpoint/2010/main" val="20378021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536E9E-8541-94F7-EC15-ACADFBA1FE4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9A49217-6061-5388-64E9-782C3B4648F2}"/>
              </a:ext>
            </a:extLst>
          </p:cNvPr>
          <p:cNvSpPr>
            <a:spLocks noGrp="1"/>
          </p:cNvSpPr>
          <p:nvPr>
            <p:ph type="title"/>
          </p:nvPr>
        </p:nvSpPr>
        <p:spPr>
          <a:ln>
            <a:solidFill>
              <a:srgbClr val="131E29"/>
            </a:solidFill>
          </a:ln>
        </p:spPr>
        <p:txBody>
          <a:bodyPr>
            <a:normAutofit fontScale="90000"/>
          </a:bodyPr>
          <a:lstStyle/>
          <a:p>
            <a:r>
              <a:rPr lang="nb-NO" dirty="0">
                <a:solidFill>
                  <a:srgbClr val="131E29"/>
                </a:solidFill>
              </a:rPr>
              <a:t>Hvilke(n) av følgende foreninger/aktiviteter har du meldt deg inn i?</a:t>
            </a:r>
          </a:p>
        </p:txBody>
      </p:sp>
      <p:sp>
        <p:nvSpPr>
          <p:cNvPr id="5" name="Plassholder for lysbildenummer 3">
            <a:extLst>
              <a:ext uri="{FF2B5EF4-FFF2-40B4-BE49-F238E27FC236}">
                <a16:creationId xmlns:a16="http://schemas.microsoft.com/office/drawing/2014/main" id="{396D3D23-054B-482C-9A92-CCF8AD89B5D6}"/>
              </a:ext>
            </a:extLst>
          </p:cNvPr>
          <p:cNvSpPr txBox="1">
            <a:spLocks/>
          </p:cNvSpPr>
          <p:nvPr/>
        </p:nvSpPr>
        <p:spPr>
          <a:xfrm>
            <a:off x="9408368" y="5760641"/>
            <a:ext cx="864096" cy="332656"/>
          </a:xfrm>
          <a:prstGeom prst="rect">
            <a:avLst/>
          </a:prstGeom>
          <a:solidFill>
            <a:srgbClr val="ECE0D2"/>
          </a:solidFill>
          <a:ln w="12700">
            <a:solidFill>
              <a:srgbClr val="131E29"/>
            </a:solidFill>
          </a:ln>
        </p:spPr>
        <p:txBody>
          <a:bodyPr anchor="ctr"/>
          <a:lstStyle/>
          <a:p>
            <a:pPr lvl="0">
              <a:defRPr/>
            </a:pPr>
            <a:r>
              <a:rPr lang="nb-NO" sz="1100" dirty="0">
                <a:solidFill>
                  <a:srgbClr val="131E29"/>
                </a:solidFill>
              </a:rPr>
              <a:t>N = 302</a:t>
            </a:r>
          </a:p>
        </p:txBody>
      </p:sp>
      <p:graphicFrame>
        <p:nvGraphicFramePr>
          <p:cNvPr id="12" name="Tabell 6">
            <a:extLst>
              <a:ext uri="{FF2B5EF4-FFF2-40B4-BE49-F238E27FC236}">
                <a16:creationId xmlns:a16="http://schemas.microsoft.com/office/drawing/2014/main" id="{B348C8B3-FC6D-9F8B-45F0-2EBFD28621AF}"/>
              </a:ext>
            </a:extLst>
          </p:cNvPr>
          <p:cNvGraphicFramePr>
            <a:graphicFrameLocks noGrp="1"/>
          </p:cNvGraphicFramePr>
          <p:nvPr>
            <p:ph idx="1"/>
          </p:nvPr>
        </p:nvGraphicFramePr>
        <p:xfrm>
          <a:off x="1706468" y="1378591"/>
          <a:ext cx="7473730" cy="4714707"/>
        </p:xfrm>
        <a:graphic>
          <a:graphicData uri="http://schemas.openxmlformats.org/drawingml/2006/table">
            <a:tbl>
              <a:tblPr firstRow="1" bandRow="1">
                <a:tableStyleId>{5C22544A-7EE6-4342-B048-85BDC9FD1C3A}</a:tableStyleId>
              </a:tblPr>
              <a:tblGrid>
                <a:gridCol w="5313490">
                  <a:extLst>
                    <a:ext uri="{9D8B030D-6E8A-4147-A177-3AD203B41FA5}">
                      <a16:colId xmlns:a16="http://schemas.microsoft.com/office/drawing/2014/main" val="1341922154"/>
                    </a:ext>
                  </a:extLst>
                </a:gridCol>
                <a:gridCol w="2160240">
                  <a:extLst>
                    <a:ext uri="{9D8B030D-6E8A-4147-A177-3AD203B41FA5}">
                      <a16:colId xmlns:a16="http://schemas.microsoft.com/office/drawing/2014/main" val="549486060"/>
                    </a:ext>
                  </a:extLst>
                </a:gridCol>
              </a:tblGrid>
              <a:tr h="384144">
                <a:tc>
                  <a:txBody>
                    <a:bodyPr/>
                    <a:lstStyle/>
                    <a:p>
                      <a:r>
                        <a:rPr lang="nb-NO" dirty="0"/>
                        <a:t>Foreninger/aktiviteter</a:t>
                      </a:r>
                    </a:p>
                  </a:txBody>
                  <a:tcPr/>
                </a:tc>
                <a:tc>
                  <a:txBody>
                    <a:bodyPr/>
                    <a:lstStyle/>
                    <a:p>
                      <a:pPr algn="ctr"/>
                      <a:r>
                        <a:rPr lang="nb-NO" dirty="0"/>
                        <a:t>Antall</a:t>
                      </a:r>
                    </a:p>
                  </a:txBody>
                  <a:tcPr/>
                </a:tc>
                <a:extLst>
                  <a:ext uri="{0D108BD9-81ED-4DB2-BD59-A6C34878D82A}">
                    <a16:rowId xmlns:a16="http://schemas.microsoft.com/office/drawing/2014/main" val="1471293716"/>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Bjelken (Bygg)</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921933917"/>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Mekaunikum (Mekatronikk)</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3852364015"/>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AUF-Studentene ved UiA</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2599207305"/>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Friluftsgruppen Fjell og Fjære</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45375099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UiA Kanonball</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1570641963"/>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UiA Padel</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3151380927"/>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Unikum</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856180971"/>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Blandakoret Bondebrølet</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27930286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Spadser &amp; Blæse-Ensembelet</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3706165064"/>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Clio (Historie)</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4240253932"/>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Biofactum (biologi, bioingeniør, naturfag, kystsoneøkologi)</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3</a:t>
                      </a:r>
                    </a:p>
                  </a:txBody>
                  <a:tcPr marL="6350" marR="6350" marT="6350" marB="0" anchor="ctr"/>
                </a:tc>
                <a:extLst>
                  <a:ext uri="{0D108BD9-81ED-4DB2-BD59-A6C34878D82A}">
                    <a16:rowId xmlns:a16="http://schemas.microsoft.com/office/drawing/2014/main" val="3831539492"/>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LIFE (Fornybar Energi)</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3123469134"/>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Pixel (Multimediateknologi og design</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64904685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FN-studentene Agder</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3955141343"/>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Studentjuristen</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3595408166"/>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UiA Lacrosse</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1442331086"/>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Studentmållaget i Agder</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2455799295"/>
                  </a:ext>
                </a:extLst>
              </a:tr>
            </a:tbl>
          </a:graphicData>
        </a:graphic>
      </p:graphicFrame>
    </p:spTree>
    <p:extLst>
      <p:ext uri="{BB962C8B-B14F-4D97-AF65-F5344CB8AC3E}">
        <p14:creationId xmlns:p14="http://schemas.microsoft.com/office/powerpoint/2010/main" val="29331180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59DC9FD-5864-EFA7-32E0-2C88C2C2809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CD2F583-1D4A-B7DC-B083-5B55EB54DB25}"/>
              </a:ext>
            </a:extLst>
          </p:cNvPr>
          <p:cNvSpPr>
            <a:spLocks noGrp="1"/>
          </p:cNvSpPr>
          <p:nvPr>
            <p:ph type="title"/>
          </p:nvPr>
        </p:nvSpPr>
        <p:spPr>
          <a:ln>
            <a:solidFill>
              <a:srgbClr val="131E29"/>
            </a:solidFill>
          </a:ln>
        </p:spPr>
        <p:txBody>
          <a:bodyPr>
            <a:normAutofit fontScale="90000"/>
          </a:bodyPr>
          <a:lstStyle/>
          <a:p>
            <a:r>
              <a:rPr lang="nb-NO" dirty="0">
                <a:solidFill>
                  <a:srgbClr val="131E29"/>
                </a:solidFill>
              </a:rPr>
              <a:t>Hvilke(n) av følgende foreninger/aktiviteter har du meldt deg inn i?</a:t>
            </a:r>
          </a:p>
        </p:txBody>
      </p:sp>
      <p:sp>
        <p:nvSpPr>
          <p:cNvPr id="5" name="Plassholder for lysbildenummer 3">
            <a:extLst>
              <a:ext uri="{FF2B5EF4-FFF2-40B4-BE49-F238E27FC236}">
                <a16:creationId xmlns:a16="http://schemas.microsoft.com/office/drawing/2014/main" id="{7A194671-183A-22D4-B62D-F4B80E2A1EFB}"/>
              </a:ext>
            </a:extLst>
          </p:cNvPr>
          <p:cNvSpPr txBox="1">
            <a:spLocks/>
          </p:cNvSpPr>
          <p:nvPr/>
        </p:nvSpPr>
        <p:spPr>
          <a:xfrm>
            <a:off x="9336360" y="5650811"/>
            <a:ext cx="864096" cy="332656"/>
          </a:xfrm>
          <a:prstGeom prst="rect">
            <a:avLst/>
          </a:prstGeom>
          <a:solidFill>
            <a:srgbClr val="ECE0D2"/>
          </a:solidFill>
          <a:ln w="12700">
            <a:solidFill>
              <a:srgbClr val="131E29"/>
            </a:solidFill>
          </a:ln>
        </p:spPr>
        <p:txBody>
          <a:bodyPr anchor="ctr"/>
          <a:lstStyle/>
          <a:p>
            <a:pPr lvl="0">
              <a:defRPr/>
            </a:pPr>
            <a:r>
              <a:rPr lang="nb-NO" sz="1100" dirty="0">
                <a:solidFill>
                  <a:srgbClr val="131E29"/>
                </a:solidFill>
              </a:rPr>
              <a:t>N = 302</a:t>
            </a:r>
          </a:p>
        </p:txBody>
      </p:sp>
      <p:graphicFrame>
        <p:nvGraphicFramePr>
          <p:cNvPr id="10" name="Tabell 6">
            <a:extLst>
              <a:ext uri="{FF2B5EF4-FFF2-40B4-BE49-F238E27FC236}">
                <a16:creationId xmlns:a16="http://schemas.microsoft.com/office/drawing/2014/main" id="{4AC71AC3-64FA-484A-7F46-C7E70937268B}"/>
              </a:ext>
            </a:extLst>
          </p:cNvPr>
          <p:cNvGraphicFramePr>
            <a:graphicFrameLocks noGrp="1"/>
          </p:cNvGraphicFramePr>
          <p:nvPr>
            <p:ph idx="1"/>
          </p:nvPr>
        </p:nvGraphicFramePr>
        <p:xfrm>
          <a:off x="1683869" y="1268761"/>
          <a:ext cx="7473730" cy="4714707"/>
        </p:xfrm>
        <a:graphic>
          <a:graphicData uri="http://schemas.openxmlformats.org/drawingml/2006/table">
            <a:tbl>
              <a:tblPr firstRow="1" bandRow="1">
                <a:tableStyleId>{5C22544A-7EE6-4342-B048-85BDC9FD1C3A}</a:tableStyleId>
              </a:tblPr>
              <a:tblGrid>
                <a:gridCol w="5313490">
                  <a:extLst>
                    <a:ext uri="{9D8B030D-6E8A-4147-A177-3AD203B41FA5}">
                      <a16:colId xmlns:a16="http://schemas.microsoft.com/office/drawing/2014/main" val="1341922154"/>
                    </a:ext>
                  </a:extLst>
                </a:gridCol>
                <a:gridCol w="2160240">
                  <a:extLst>
                    <a:ext uri="{9D8B030D-6E8A-4147-A177-3AD203B41FA5}">
                      <a16:colId xmlns:a16="http://schemas.microsoft.com/office/drawing/2014/main" val="549486060"/>
                    </a:ext>
                  </a:extLst>
                </a:gridCol>
              </a:tblGrid>
              <a:tr h="384144">
                <a:tc>
                  <a:txBody>
                    <a:bodyPr/>
                    <a:lstStyle/>
                    <a:p>
                      <a:r>
                        <a:rPr lang="nb-NO" dirty="0"/>
                        <a:t>Foreninger/aktiviteter</a:t>
                      </a:r>
                    </a:p>
                  </a:txBody>
                  <a:tcPr/>
                </a:tc>
                <a:tc>
                  <a:txBody>
                    <a:bodyPr/>
                    <a:lstStyle/>
                    <a:p>
                      <a:pPr algn="ctr"/>
                      <a:r>
                        <a:rPr lang="nb-NO" dirty="0"/>
                        <a:t>Antall</a:t>
                      </a:r>
                    </a:p>
                  </a:txBody>
                  <a:tcPr/>
                </a:tc>
                <a:extLst>
                  <a:ext uri="{0D108BD9-81ED-4DB2-BD59-A6C34878D82A}">
                    <a16:rowId xmlns:a16="http://schemas.microsoft.com/office/drawing/2014/main" val="1471293716"/>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Femmes Spillopus Ad Libitum</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921933917"/>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Lady Klukk</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3852364015"/>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Quantum</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2599207305"/>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Evimera (master i barnevern)</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45375099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Habitus (Sosiologi)</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1570641963"/>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Rhetorica(Kommunikasjon)</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2</a:t>
                      </a:r>
                    </a:p>
                  </a:txBody>
                  <a:tcPr marL="6350" marR="6350" marT="6350" marB="0" anchor="ctr"/>
                </a:tc>
                <a:extLst>
                  <a:ext uri="{0D108BD9-81ED-4DB2-BD59-A6C34878D82A}">
                    <a16:rowId xmlns:a16="http://schemas.microsoft.com/office/drawing/2014/main" val="3151380927"/>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Ingeniører uten grenser UiA og Sørlandet</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856180971"/>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InterstellarSpace</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27930286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IndØk Sør (Industriell Økonomi og ledelse)</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3706165064"/>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Novus (Innovasjon og kunnskapstutvikling)</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4240253932"/>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Amnestystudentene Kristiansand</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3831539492"/>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Erasmus Student Network(ESN)</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3123469134"/>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Framtiden i våre hender - Kristiansand Studentlag</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649046859"/>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KKS - Kristiansand Kristne Studentlag</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3955141343"/>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Ideate (Shift Entreprenørskap)</a:t>
                      </a:r>
                    </a:p>
                  </a:txBody>
                  <a:tcPr marL="6350" marR="6350" marT="6350" marB="0" anchor="ctr"/>
                </a:tc>
                <a:tc>
                  <a:txBody>
                    <a:bodyPr/>
                    <a:lstStyle/>
                    <a:p>
                      <a:pPr algn="ctr" fontAlgn="ctr">
                        <a:buNone/>
                      </a:pPr>
                      <a:r>
                        <a:rPr lang="nb-NO" sz="1400" b="1" i="0" u="none" strike="noStrike">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3595408166"/>
                  </a:ext>
                </a:extLst>
              </a:tr>
              <a:tr h="254739">
                <a:tc>
                  <a:txBody>
                    <a:bodyPr/>
                    <a:lstStyle/>
                    <a:p>
                      <a:pPr algn="l" fontAlgn="ctr">
                        <a:buNone/>
                      </a:pPr>
                      <a:r>
                        <a:rPr lang="nb-NO" sz="1400" b="0" i="0" u="none" strike="noStrike">
                          <a:solidFill>
                            <a:schemeClr val="tx1"/>
                          </a:solidFill>
                          <a:effectLst/>
                          <a:latin typeface="Verdana" panose="020B0604030504040204" pitchFamily="34" charset="0"/>
                        </a:rPr>
                        <a:t>Libericus ( Barnehagelærer)</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1442331086"/>
                  </a:ext>
                </a:extLst>
              </a:tr>
              <a:tr h="254739">
                <a:tc>
                  <a:txBody>
                    <a:bodyPr/>
                    <a:lstStyle/>
                    <a:p>
                      <a:pPr algn="l" fontAlgn="ctr">
                        <a:buNone/>
                      </a:pPr>
                      <a:r>
                        <a:rPr lang="nn-NO" sz="1400" b="0" i="0" u="none" strike="noStrike">
                          <a:solidFill>
                            <a:schemeClr val="tx1"/>
                          </a:solidFill>
                          <a:effectLst/>
                          <a:latin typeface="Verdana" panose="020B0604030504040204" pitchFamily="34" charset="0"/>
                        </a:rPr>
                        <a:t>Sonus (rytmisk og klasisk musikk + musikkpedagogikk</a:t>
                      </a:r>
                    </a:p>
                  </a:txBody>
                  <a:tcPr marL="6350" marR="6350" marT="6350" marB="0" anchor="ctr"/>
                </a:tc>
                <a:tc>
                  <a:txBody>
                    <a:bodyPr/>
                    <a:lstStyle/>
                    <a:p>
                      <a:pPr algn="ctr" fontAlgn="ctr">
                        <a:buNone/>
                      </a:pPr>
                      <a:r>
                        <a:rPr lang="nb-NO" sz="1400" b="1" i="0" u="none" strike="noStrike" dirty="0">
                          <a:solidFill>
                            <a:schemeClr val="tx1"/>
                          </a:solidFill>
                          <a:effectLst/>
                          <a:latin typeface="Verdana" panose="020B0604030504040204" pitchFamily="34" charset="0"/>
                        </a:rPr>
                        <a:t>1</a:t>
                      </a:r>
                    </a:p>
                  </a:txBody>
                  <a:tcPr marL="6350" marR="6350" marT="6350" marB="0" anchor="ctr"/>
                </a:tc>
                <a:extLst>
                  <a:ext uri="{0D108BD9-81ED-4DB2-BD59-A6C34878D82A}">
                    <a16:rowId xmlns:a16="http://schemas.microsoft.com/office/drawing/2014/main" val="2455799295"/>
                  </a:ext>
                </a:extLst>
              </a:tr>
            </a:tbl>
          </a:graphicData>
        </a:graphic>
      </p:graphicFrame>
    </p:spTree>
    <p:extLst>
      <p:ext uri="{BB962C8B-B14F-4D97-AF65-F5344CB8AC3E}">
        <p14:creationId xmlns:p14="http://schemas.microsoft.com/office/powerpoint/2010/main" val="15016159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fontScale="90000"/>
          </a:bodyPr>
          <a:lstStyle/>
          <a:p>
            <a:r>
              <a:rPr lang="nb-NO" dirty="0">
                <a:solidFill>
                  <a:srgbClr val="131E29"/>
                </a:solidFill>
              </a:rPr>
              <a:t>Når ble du kjent med foreningene (linjeforeninger, kor, idrett m.fl.) du kunne involvere deg i? </a:t>
            </a:r>
          </a:p>
        </p:txBody>
      </p:sp>
      <p:sp>
        <p:nvSpPr>
          <p:cNvPr id="5"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789</a:t>
            </a:r>
          </a:p>
        </p:txBody>
      </p:sp>
      <p:graphicFrame>
        <p:nvGraphicFramePr>
          <p:cNvPr id="7" name="Diagram 6"/>
          <p:cNvGraphicFramePr/>
          <p:nvPr/>
        </p:nvGraphicFramePr>
        <p:xfrm>
          <a:off x="1703511" y="1340768"/>
          <a:ext cx="8784976"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72115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dirty="0">
                <a:solidFill>
                  <a:srgbClr val="131E29"/>
                </a:solidFill>
              </a:rPr>
              <a:t>Hvordan ble du kjent med foreningene du kunne involvere deg i?</a:t>
            </a:r>
          </a:p>
        </p:txBody>
      </p:sp>
      <p:graphicFrame>
        <p:nvGraphicFramePr>
          <p:cNvPr id="4" name="Plassholder for innhold 3"/>
          <p:cNvGraphicFramePr>
            <a:graphicFrameLocks noGrp="1"/>
          </p:cNvGraphicFramePr>
          <p:nvPr>
            <p:ph idx="1"/>
          </p:nvPr>
        </p:nvGraphicFramePr>
        <p:xfrm>
          <a:off x="1703512" y="1340768"/>
          <a:ext cx="8784976" cy="4680521"/>
        </p:xfrm>
        <a:graphic>
          <a:graphicData uri="http://schemas.openxmlformats.org/drawingml/2006/chart">
            <c:chart xmlns:c="http://schemas.openxmlformats.org/drawingml/2006/chart" xmlns:r="http://schemas.openxmlformats.org/officeDocument/2006/relationships" r:id="rId2"/>
          </a:graphicData>
        </a:graphic>
      </p:graphicFrame>
      <p:sp>
        <p:nvSpPr>
          <p:cNvPr id="5" name="Plassholder for lysbildenummer 3"/>
          <p:cNvSpPr txBox="1">
            <a:spLocks/>
          </p:cNvSpPr>
          <p:nvPr/>
        </p:nvSpPr>
        <p:spPr>
          <a:xfrm>
            <a:off x="9624392" y="5688632"/>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620</a:t>
            </a:r>
          </a:p>
        </p:txBody>
      </p:sp>
    </p:spTree>
    <p:extLst>
      <p:ext uri="{BB962C8B-B14F-4D97-AF65-F5344CB8AC3E}">
        <p14:creationId xmlns:p14="http://schemas.microsoft.com/office/powerpoint/2010/main" val="23098881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600" dirty="0">
                <a:solidFill>
                  <a:srgbClr val="131E29"/>
                </a:solidFill>
              </a:rPr>
              <a:t>Opplevde du at alkohol var en sentral del av studiestarten/fadderukene?</a:t>
            </a:r>
          </a:p>
        </p:txBody>
      </p:sp>
      <p:sp>
        <p:nvSpPr>
          <p:cNvPr id="5" name="Plassholder for lysbildenummer 3"/>
          <p:cNvSpPr txBox="1">
            <a:spLocks/>
          </p:cNvSpPr>
          <p:nvPr/>
        </p:nvSpPr>
        <p:spPr>
          <a:xfrm>
            <a:off x="9552384" y="5760640"/>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789</a:t>
            </a:r>
          </a:p>
        </p:txBody>
      </p:sp>
      <p:graphicFrame>
        <p:nvGraphicFramePr>
          <p:cNvPr id="7" name="Diagram 6"/>
          <p:cNvGraphicFramePr/>
          <p:nvPr/>
        </p:nvGraphicFramePr>
        <p:xfrm>
          <a:off x="1703512" y="1340768"/>
          <a:ext cx="8712968"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6" name="TekstSylinder 5"/>
          <p:cNvSpPr txBox="1"/>
          <p:nvPr/>
        </p:nvSpPr>
        <p:spPr>
          <a:xfrm>
            <a:off x="4439816" y="6291065"/>
            <a:ext cx="5976664" cy="430887"/>
          </a:xfrm>
          <a:prstGeom prst="rect">
            <a:avLst/>
          </a:prstGeom>
          <a:solidFill>
            <a:schemeClr val="bg1"/>
          </a:solidFill>
          <a:ln>
            <a:solidFill>
              <a:srgbClr val="131E29"/>
            </a:solidFill>
          </a:ln>
        </p:spPr>
        <p:txBody>
          <a:bodyPr wrap="square" rtlCol="0">
            <a:spAutoFit/>
          </a:bodyPr>
          <a:lstStyle/>
          <a:p>
            <a:r>
              <a:rPr lang="nb-NO" sz="1100" dirty="0">
                <a:solidFill>
                  <a:srgbClr val="131E29"/>
                </a:solidFill>
              </a:rPr>
              <a:t>På en skala fra 1-100, gir dette en score på </a:t>
            </a:r>
            <a:r>
              <a:rPr lang="nb-NO" sz="1100" b="1" dirty="0">
                <a:solidFill>
                  <a:srgbClr val="131E29"/>
                </a:solidFill>
              </a:rPr>
              <a:t>76</a:t>
            </a:r>
            <a:r>
              <a:rPr lang="nb-NO" sz="1100" dirty="0">
                <a:solidFill>
                  <a:srgbClr val="131E29"/>
                </a:solidFill>
              </a:rPr>
              <a:t> mot </a:t>
            </a:r>
            <a:r>
              <a:rPr lang="nb-NO" sz="1100" b="1" dirty="0">
                <a:solidFill>
                  <a:srgbClr val="131E29"/>
                </a:solidFill>
              </a:rPr>
              <a:t>78</a:t>
            </a:r>
            <a:r>
              <a:rPr lang="nb-NO" sz="1100" dirty="0">
                <a:solidFill>
                  <a:srgbClr val="131E29"/>
                </a:solidFill>
              </a:rPr>
              <a:t> i fjor. Tidligere resultater: </a:t>
            </a:r>
            <a:r>
              <a:rPr lang="nb-NO" sz="1100" b="1" dirty="0">
                <a:solidFill>
                  <a:srgbClr val="131E29"/>
                </a:solidFill>
              </a:rPr>
              <a:t>77</a:t>
            </a:r>
            <a:r>
              <a:rPr lang="nb-NO" sz="1100" dirty="0">
                <a:solidFill>
                  <a:srgbClr val="131E29"/>
                </a:solidFill>
              </a:rPr>
              <a:t> i 2023, </a:t>
            </a:r>
            <a:r>
              <a:rPr lang="nb-NO" sz="1100" b="1" dirty="0">
                <a:solidFill>
                  <a:srgbClr val="131E29"/>
                </a:solidFill>
              </a:rPr>
              <a:t>72</a:t>
            </a:r>
            <a:r>
              <a:rPr lang="nb-NO" sz="1100" dirty="0">
                <a:solidFill>
                  <a:srgbClr val="131E29"/>
                </a:solidFill>
              </a:rPr>
              <a:t> i 2022, </a:t>
            </a:r>
            <a:r>
              <a:rPr lang="nb-NO" sz="1100" b="1" dirty="0">
                <a:solidFill>
                  <a:srgbClr val="131E29"/>
                </a:solidFill>
              </a:rPr>
              <a:t>74</a:t>
            </a:r>
            <a:r>
              <a:rPr lang="nb-NO" sz="1100" dirty="0">
                <a:solidFill>
                  <a:srgbClr val="131E29"/>
                </a:solidFill>
              </a:rPr>
              <a:t> i 2021, </a:t>
            </a:r>
            <a:r>
              <a:rPr lang="nb-NO" sz="1100" b="1" dirty="0">
                <a:solidFill>
                  <a:srgbClr val="131E29"/>
                </a:solidFill>
              </a:rPr>
              <a:t>68</a:t>
            </a:r>
            <a:r>
              <a:rPr lang="nb-NO" sz="1100" dirty="0">
                <a:solidFill>
                  <a:srgbClr val="131E29"/>
                </a:solidFill>
              </a:rPr>
              <a:t> i 2020 og </a:t>
            </a:r>
            <a:r>
              <a:rPr lang="nb-NO" sz="1100" b="1" dirty="0">
                <a:solidFill>
                  <a:srgbClr val="131E29"/>
                </a:solidFill>
              </a:rPr>
              <a:t>77</a:t>
            </a:r>
            <a:r>
              <a:rPr lang="nb-NO" sz="1100" dirty="0">
                <a:solidFill>
                  <a:srgbClr val="131E29"/>
                </a:solidFill>
              </a:rPr>
              <a:t> i 2019. </a:t>
            </a:r>
          </a:p>
        </p:txBody>
      </p:sp>
    </p:spTree>
    <p:extLst>
      <p:ext uri="{BB962C8B-B14F-4D97-AF65-F5344CB8AC3E}">
        <p14:creationId xmlns:p14="http://schemas.microsoft.com/office/powerpoint/2010/main" val="1404548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fontScale="90000"/>
          </a:bodyPr>
          <a:lstStyle/>
          <a:p>
            <a:r>
              <a:rPr lang="nb-NO" dirty="0">
                <a:solidFill>
                  <a:srgbClr val="131E29"/>
                </a:solidFill>
              </a:rPr>
              <a:t>Har du opplevd negativt drikkepress i forbindelse med studiestart/fadderordningen?</a:t>
            </a:r>
          </a:p>
        </p:txBody>
      </p:sp>
      <p:sp>
        <p:nvSpPr>
          <p:cNvPr id="5" name="Plassholder for lysbildenummer 3"/>
          <p:cNvSpPr txBox="1">
            <a:spLocks/>
          </p:cNvSpPr>
          <p:nvPr/>
        </p:nvSpPr>
        <p:spPr>
          <a:xfrm>
            <a:off x="9552384"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789</a:t>
            </a:r>
          </a:p>
        </p:txBody>
      </p:sp>
      <p:graphicFrame>
        <p:nvGraphicFramePr>
          <p:cNvPr id="7" name="Diagram 6"/>
          <p:cNvGraphicFramePr/>
          <p:nvPr/>
        </p:nvGraphicFramePr>
        <p:xfrm>
          <a:off x="1703512" y="1340768"/>
          <a:ext cx="8712968"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91790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fontScale="90000"/>
          </a:bodyPr>
          <a:lstStyle/>
          <a:p>
            <a:r>
              <a:rPr lang="nb-NO" dirty="0">
                <a:solidFill>
                  <a:srgbClr val="131E29"/>
                </a:solidFill>
              </a:rPr>
              <a:t>Ønsker du flere arrangementer uten alkohol/mulighet for å være med i en faddergruppe uten alkohol? </a:t>
            </a:r>
          </a:p>
        </p:txBody>
      </p:sp>
      <p:sp>
        <p:nvSpPr>
          <p:cNvPr id="5" name="Plassholder for lysbildenummer 3"/>
          <p:cNvSpPr txBox="1">
            <a:spLocks/>
          </p:cNvSpPr>
          <p:nvPr/>
        </p:nvSpPr>
        <p:spPr>
          <a:xfrm>
            <a:off x="9624392"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789</a:t>
            </a:r>
          </a:p>
        </p:txBody>
      </p:sp>
      <p:graphicFrame>
        <p:nvGraphicFramePr>
          <p:cNvPr id="7" name="Diagram 6"/>
          <p:cNvGraphicFramePr/>
          <p:nvPr/>
        </p:nvGraphicFramePr>
        <p:xfrm>
          <a:off x="1703511" y="1340768"/>
          <a:ext cx="8784976"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4164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Autofit/>
          </a:bodyPr>
          <a:lstStyle/>
          <a:p>
            <a:r>
              <a:rPr lang="nb-NO" sz="3000" dirty="0">
                <a:solidFill>
                  <a:srgbClr val="131E29"/>
                </a:solidFill>
              </a:rPr>
              <a:t>Har du opplevd uønsket oppmerksomhet fra din fadder i forbindelse med studiestart/fadderordningen ?</a:t>
            </a:r>
          </a:p>
        </p:txBody>
      </p:sp>
      <p:sp>
        <p:nvSpPr>
          <p:cNvPr id="5" name="Plassholder for lysbildenummer 3"/>
          <p:cNvSpPr txBox="1">
            <a:spLocks/>
          </p:cNvSpPr>
          <p:nvPr/>
        </p:nvSpPr>
        <p:spPr>
          <a:xfrm>
            <a:off x="9552384"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789</a:t>
            </a:r>
          </a:p>
        </p:txBody>
      </p:sp>
      <p:graphicFrame>
        <p:nvGraphicFramePr>
          <p:cNvPr id="7" name="Diagram 6"/>
          <p:cNvGraphicFramePr/>
          <p:nvPr/>
        </p:nvGraphicFramePr>
        <p:xfrm>
          <a:off x="1703512" y="1340768"/>
          <a:ext cx="8712968" cy="4536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435047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3E6F0-2C16-5013-ABBC-298EED8BC96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79445DD-5EFA-CF1D-13F5-9F2080F4CB89}"/>
              </a:ext>
            </a:extLst>
          </p:cNvPr>
          <p:cNvSpPr>
            <a:spLocks noGrp="1"/>
          </p:cNvSpPr>
          <p:nvPr>
            <p:ph type="title"/>
          </p:nvPr>
        </p:nvSpPr>
        <p:spPr>
          <a:ln>
            <a:solidFill>
              <a:srgbClr val="131E29"/>
            </a:solidFill>
          </a:ln>
        </p:spPr>
        <p:txBody>
          <a:bodyPr>
            <a:noAutofit/>
          </a:bodyPr>
          <a:lstStyle/>
          <a:p>
            <a:r>
              <a:rPr lang="nb-NO" sz="3000" dirty="0">
                <a:solidFill>
                  <a:srgbClr val="131E29"/>
                </a:solidFill>
              </a:rPr>
              <a:t>Gjorde holdningskampanjen mot seksuell trakassering deg mer bevisst på egne holdninger og handlinger?</a:t>
            </a:r>
          </a:p>
        </p:txBody>
      </p:sp>
      <p:sp>
        <p:nvSpPr>
          <p:cNvPr id="5" name="Plassholder for lysbildenummer 3">
            <a:extLst>
              <a:ext uri="{FF2B5EF4-FFF2-40B4-BE49-F238E27FC236}">
                <a16:creationId xmlns:a16="http://schemas.microsoft.com/office/drawing/2014/main" id="{BC7A806A-C8BA-D8E3-253E-7653806D5FEC}"/>
              </a:ext>
            </a:extLst>
          </p:cNvPr>
          <p:cNvSpPr txBox="1">
            <a:spLocks/>
          </p:cNvSpPr>
          <p:nvPr/>
        </p:nvSpPr>
        <p:spPr>
          <a:xfrm>
            <a:off x="9552384"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787</a:t>
            </a:r>
          </a:p>
        </p:txBody>
      </p:sp>
      <p:graphicFrame>
        <p:nvGraphicFramePr>
          <p:cNvPr id="7" name="Diagram 6">
            <a:extLst>
              <a:ext uri="{FF2B5EF4-FFF2-40B4-BE49-F238E27FC236}">
                <a16:creationId xmlns:a16="http://schemas.microsoft.com/office/drawing/2014/main" id="{8AA449B2-B7E0-AF16-CDA4-11966D6BC62B}"/>
              </a:ext>
            </a:extLst>
          </p:cNvPr>
          <p:cNvGraphicFramePr/>
          <p:nvPr/>
        </p:nvGraphicFramePr>
        <p:xfrm>
          <a:off x="1703512" y="1340768"/>
          <a:ext cx="8712968" cy="4536504"/>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Sylinder 2">
            <a:extLst>
              <a:ext uri="{FF2B5EF4-FFF2-40B4-BE49-F238E27FC236}">
                <a16:creationId xmlns:a16="http://schemas.microsoft.com/office/drawing/2014/main" id="{DC7B3EC0-2B66-3836-A65D-3CB29CD3A749}"/>
              </a:ext>
            </a:extLst>
          </p:cNvPr>
          <p:cNvSpPr txBox="1"/>
          <p:nvPr/>
        </p:nvSpPr>
        <p:spPr>
          <a:xfrm>
            <a:off x="6312024" y="6381318"/>
            <a:ext cx="4178138"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Nytt spørsmål av året, derfor ingen sammenligning. </a:t>
            </a:r>
          </a:p>
        </p:txBody>
      </p:sp>
    </p:spTree>
    <p:extLst>
      <p:ext uri="{BB962C8B-B14F-4D97-AF65-F5344CB8AC3E}">
        <p14:creationId xmlns:p14="http://schemas.microsoft.com/office/powerpoint/2010/main" val="33364558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E7BC9-BD6F-42C1-9796-19174F88AFCC}"/>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EBDF710-03D3-BEFC-E2BD-A9BB541D94EC}"/>
              </a:ext>
            </a:extLst>
          </p:cNvPr>
          <p:cNvSpPr>
            <a:spLocks noGrp="1"/>
          </p:cNvSpPr>
          <p:nvPr>
            <p:ph type="title"/>
          </p:nvPr>
        </p:nvSpPr>
        <p:spPr>
          <a:ln>
            <a:solidFill>
              <a:srgbClr val="131E29"/>
            </a:solidFill>
          </a:ln>
        </p:spPr>
        <p:txBody>
          <a:bodyPr>
            <a:noAutofit/>
          </a:bodyPr>
          <a:lstStyle/>
          <a:p>
            <a:r>
              <a:rPr lang="nb-NO" sz="3000" dirty="0">
                <a:solidFill>
                  <a:srgbClr val="131E29"/>
                </a:solidFill>
              </a:rPr>
              <a:t>Mener du at kampanjen bør gjennomføres til neste år?</a:t>
            </a:r>
          </a:p>
        </p:txBody>
      </p:sp>
      <p:sp>
        <p:nvSpPr>
          <p:cNvPr id="5" name="Plassholder for lysbildenummer 3">
            <a:extLst>
              <a:ext uri="{FF2B5EF4-FFF2-40B4-BE49-F238E27FC236}">
                <a16:creationId xmlns:a16="http://schemas.microsoft.com/office/drawing/2014/main" id="{F0BD7C60-D448-20F4-C4D5-0A41F209379E}"/>
              </a:ext>
            </a:extLst>
          </p:cNvPr>
          <p:cNvSpPr txBox="1">
            <a:spLocks/>
          </p:cNvSpPr>
          <p:nvPr/>
        </p:nvSpPr>
        <p:spPr>
          <a:xfrm>
            <a:off x="9552384" y="5544616"/>
            <a:ext cx="864096" cy="332656"/>
          </a:xfrm>
          <a:prstGeom prst="rect">
            <a:avLst/>
          </a:prstGeom>
          <a:solidFill>
            <a:srgbClr val="ECE0D2"/>
          </a:solidFill>
          <a:ln w="12700">
            <a:solidFill>
              <a:srgbClr val="131E29"/>
            </a:solidFill>
          </a:ln>
        </p:spPr>
        <p:txBody>
          <a:bodyPr anchor="ctr"/>
          <a:lstStyle/>
          <a:p>
            <a:pPr>
              <a:defRPr/>
            </a:pPr>
            <a:r>
              <a:rPr lang="nb-NO" sz="1100" dirty="0">
                <a:solidFill>
                  <a:srgbClr val="131E29"/>
                </a:solidFill>
              </a:rPr>
              <a:t>N = 488</a:t>
            </a:r>
          </a:p>
        </p:txBody>
      </p:sp>
      <p:graphicFrame>
        <p:nvGraphicFramePr>
          <p:cNvPr id="7" name="Diagram 6">
            <a:extLst>
              <a:ext uri="{FF2B5EF4-FFF2-40B4-BE49-F238E27FC236}">
                <a16:creationId xmlns:a16="http://schemas.microsoft.com/office/drawing/2014/main" id="{830F37A1-09C1-8F3A-92F1-3BB258A58587}"/>
              </a:ext>
            </a:extLst>
          </p:cNvPr>
          <p:cNvGraphicFramePr/>
          <p:nvPr/>
        </p:nvGraphicFramePr>
        <p:xfrm>
          <a:off x="1703512" y="1340768"/>
          <a:ext cx="8712968" cy="4536504"/>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Sylinder 2">
            <a:extLst>
              <a:ext uri="{FF2B5EF4-FFF2-40B4-BE49-F238E27FC236}">
                <a16:creationId xmlns:a16="http://schemas.microsoft.com/office/drawing/2014/main" id="{F95F2106-1729-072C-3DA1-3E391940ED40}"/>
              </a:ext>
            </a:extLst>
          </p:cNvPr>
          <p:cNvSpPr txBox="1"/>
          <p:nvPr/>
        </p:nvSpPr>
        <p:spPr>
          <a:xfrm>
            <a:off x="6312024" y="6381318"/>
            <a:ext cx="4178138"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Nytt spørsmål av året, derfor ingen sammenligning. </a:t>
            </a:r>
          </a:p>
        </p:txBody>
      </p:sp>
    </p:spTree>
    <p:extLst>
      <p:ext uri="{BB962C8B-B14F-4D97-AF65-F5344CB8AC3E}">
        <p14:creationId xmlns:p14="http://schemas.microsoft.com/office/powerpoint/2010/main" val="12352835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a:bodyPr>
          <a:lstStyle/>
          <a:p>
            <a:r>
              <a:rPr lang="nb-NO" sz="2800" dirty="0">
                <a:solidFill>
                  <a:srgbClr val="131E29"/>
                </a:solidFill>
              </a:rPr>
              <a:t>I hvor stor grad stemmer følgende utsagn for deg?</a:t>
            </a:r>
            <a:br>
              <a:rPr lang="nb-NO" sz="2800" dirty="0">
                <a:solidFill>
                  <a:srgbClr val="131E29"/>
                </a:solidFill>
              </a:rPr>
            </a:br>
            <a:r>
              <a:rPr lang="nb-NO" sz="2800" dirty="0">
                <a:solidFill>
                  <a:srgbClr val="131E29"/>
                </a:solidFill>
              </a:rPr>
              <a:t> </a:t>
            </a:r>
            <a:r>
              <a:rPr lang="nb-NO" sz="1800" dirty="0">
                <a:solidFill>
                  <a:srgbClr val="131E29"/>
                </a:solidFill>
              </a:rPr>
              <a:t>(på en skala fra 0-100)</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512" y="1484784"/>
          <a:ext cx="8784976" cy="46434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70897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ln>
            <a:solidFill>
              <a:srgbClr val="131E29"/>
            </a:solidFill>
          </a:ln>
        </p:spPr>
        <p:txBody>
          <a:bodyPr>
            <a:normAutofit/>
          </a:bodyPr>
          <a:lstStyle/>
          <a:p>
            <a:r>
              <a:rPr lang="nb-NO" dirty="0">
                <a:solidFill>
                  <a:srgbClr val="131E29"/>
                </a:solidFill>
              </a:rPr>
              <a:t>Hvor viktig er følgende for en god studiestart?</a:t>
            </a:r>
            <a:br>
              <a:rPr lang="nb-NO" dirty="0">
                <a:solidFill>
                  <a:srgbClr val="131E29"/>
                </a:solidFill>
              </a:rPr>
            </a:br>
            <a:r>
              <a:rPr lang="nb-NO" sz="2000" dirty="0">
                <a:solidFill>
                  <a:srgbClr val="131E29"/>
                </a:solidFill>
              </a:rPr>
              <a:t>(på en skala fra 0-100)</a:t>
            </a:r>
            <a:endParaRPr lang="nb-NO" dirty="0">
              <a:solidFill>
                <a:srgbClr val="131E29"/>
              </a:solidFill>
            </a:endParaRPr>
          </a:p>
        </p:txBody>
      </p:sp>
      <p:graphicFrame>
        <p:nvGraphicFramePr>
          <p:cNvPr id="4" name="Plassholder for innhold 3"/>
          <p:cNvGraphicFramePr>
            <a:graphicFrameLocks noGrp="1"/>
          </p:cNvGraphicFramePr>
          <p:nvPr>
            <p:ph idx="1"/>
          </p:nvPr>
        </p:nvGraphicFramePr>
        <p:xfrm>
          <a:off x="1703389" y="1412876"/>
          <a:ext cx="8785225" cy="47524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0321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59BC8-6DCD-D89E-AC31-AA4D5BB59A2D}"/>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DAC626A-19AD-2083-23A8-1F5021E91A27}"/>
              </a:ext>
            </a:extLst>
          </p:cNvPr>
          <p:cNvSpPr>
            <a:spLocks noGrp="1"/>
          </p:cNvSpPr>
          <p:nvPr>
            <p:ph type="title"/>
          </p:nvPr>
        </p:nvSpPr>
        <p:spPr>
          <a:ln>
            <a:solidFill>
              <a:srgbClr val="131E29"/>
            </a:solidFill>
          </a:ln>
        </p:spPr>
        <p:txBody>
          <a:bodyPr>
            <a:noAutofit/>
          </a:bodyPr>
          <a:lstStyle/>
          <a:p>
            <a:r>
              <a:rPr lang="nb-NO" sz="3000" dirty="0">
                <a:solidFill>
                  <a:srgbClr val="131E29"/>
                </a:solidFill>
              </a:rPr>
              <a:t>Generell </a:t>
            </a:r>
            <a:r>
              <a:rPr lang="nb-NO" sz="3000" dirty="0" err="1">
                <a:solidFill>
                  <a:srgbClr val="131E29"/>
                </a:solidFill>
              </a:rPr>
              <a:t>tildfredshetsscore</a:t>
            </a:r>
            <a:r>
              <a:rPr lang="nb-NO" sz="3000" dirty="0">
                <a:solidFill>
                  <a:srgbClr val="131E29"/>
                </a:solidFill>
              </a:rPr>
              <a:t> med </a:t>
            </a:r>
            <a:r>
              <a:rPr lang="nb-NO" sz="3000" dirty="0" err="1">
                <a:solidFill>
                  <a:srgbClr val="131E29"/>
                </a:solidFill>
              </a:rPr>
              <a:t>UiA</a:t>
            </a:r>
            <a:endParaRPr lang="nb-NO" sz="3000" dirty="0">
              <a:solidFill>
                <a:srgbClr val="131E29"/>
              </a:solidFill>
            </a:endParaRPr>
          </a:p>
        </p:txBody>
      </p:sp>
      <p:graphicFrame>
        <p:nvGraphicFramePr>
          <p:cNvPr id="7" name="Diagram 6">
            <a:extLst>
              <a:ext uri="{FF2B5EF4-FFF2-40B4-BE49-F238E27FC236}">
                <a16:creationId xmlns:a16="http://schemas.microsoft.com/office/drawing/2014/main" id="{1EB6E511-BED6-2BCD-12BA-87816F815C9B}"/>
              </a:ext>
            </a:extLst>
          </p:cNvPr>
          <p:cNvGraphicFramePr/>
          <p:nvPr/>
        </p:nvGraphicFramePr>
        <p:xfrm>
          <a:off x="1703512" y="1340768"/>
          <a:ext cx="8784976" cy="4536504"/>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Sylinder 2">
            <a:extLst>
              <a:ext uri="{FF2B5EF4-FFF2-40B4-BE49-F238E27FC236}">
                <a16:creationId xmlns:a16="http://schemas.microsoft.com/office/drawing/2014/main" id="{7777DAB5-970F-689A-768C-708C395E06F4}"/>
              </a:ext>
            </a:extLst>
          </p:cNvPr>
          <p:cNvSpPr txBox="1"/>
          <p:nvPr/>
        </p:nvSpPr>
        <p:spPr>
          <a:xfrm>
            <a:off x="5663952" y="6381318"/>
            <a:ext cx="4826210" cy="276999"/>
          </a:xfrm>
          <a:prstGeom prst="rect">
            <a:avLst/>
          </a:prstGeom>
          <a:solidFill>
            <a:schemeClr val="bg1"/>
          </a:solidFill>
          <a:ln>
            <a:solidFill>
              <a:srgbClr val="131E29"/>
            </a:solidFill>
          </a:ln>
        </p:spPr>
        <p:txBody>
          <a:bodyPr wrap="square" rtlCol="0">
            <a:spAutoFit/>
          </a:bodyPr>
          <a:lstStyle/>
          <a:p>
            <a:r>
              <a:rPr lang="nb-NO" sz="1200" dirty="0">
                <a:solidFill>
                  <a:srgbClr val="131E29"/>
                </a:solidFill>
              </a:rPr>
              <a:t>Basert på resultatene fra slide 23, 24, 45, 46, 47, 56 og 60. </a:t>
            </a:r>
          </a:p>
        </p:txBody>
      </p:sp>
    </p:spTree>
    <p:extLst>
      <p:ext uri="{BB962C8B-B14F-4D97-AF65-F5344CB8AC3E}">
        <p14:creationId xmlns:p14="http://schemas.microsoft.com/office/powerpoint/2010/main" val="4246850777"/>
      </p:ext>
    </p:extLst>
  </p:cSld>
  <p:clrMapOvr>
    <a:masterClrMapping/>
  </p:clrMapOvr>
</p:sld>
</file>

<file path=ppt/theme/theme1.xml><?xml version="1.0" encoding="utf-8"?>
<a:theme xmlns:a="http://schemas.openxmlformats.org/drawingml/2006/main" name="UiA - Lys">
  <a:themeElements>
    <a:clrScheme name="Egendefinert 1">
      <a:dk1>
        <a:srgbClr val="1B2343"/>
      </a:dk1>
      <a:lt1>
        <a:srgbClr val="FFFFFF"/>
      </a:lt1>
      <a:dk2>
        <a:srgbClr val="44546A"/>
      </a:dk2>
      <a:lt2>
        <a:srgbClr val="F7ECDD"/>
      </a:lt2>
      <a:accent1>
        <a:srgbClr val="561A19"/>
      </a:accent1>
      <a:accent2>
        <a:srgbClr val="811516"/>
      </a:accent2>
      <a:accent3>
        <a:srgbClr val="DF001D"/>
      </a:accent3>
      <a:accent4>
        <a:srgbClr val="E25F75"/>
      </a:accent4>
      <a:accent5>
        <a:srgbClr val="EB96A3"/>
      </a:accent5>
      <a:accent6>
        <a:srgbClr val="F3C5CC"/>
      </a:accent6>
      <a:hlink>
        <a:srgbClr val="C71837"/>
      </a:hlink>
      <a:folHlink>
        <a:srgbClr val="EFC5C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er_uia_2025_april" id="{D76E3F48-67D0-8E49-82C8-B8BBA27A6493}" vid="{AF693915-0137-A54F-AB70-D9E31521DF2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08ac9bb-0c72-42fd-a80d-eb969a212343">
      <Terms xmlns="http://schemas.microsoft.com/office/infopath/2007/PartnerControls"/>
    </lcf76f155ced4ddcb4097134ff3c332f>
    <TaxCatchAll xmlns="9439af15-f2ed-48b6-b39d-afbe997ad9f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58D882788EC05F4C94D8B9CCA552DA87" ma:contentTypeVersion="21" ma:contentTypeDescription="Opprett et nytt dokument." ma:contentTypeScope="" ma:versionID="d393326ba2f9bc8cd9a6ba4b84a0678b">
  <xsd:schema xmlns:xsd="http://www.w3.org/2001/XMLSchema" xmlns:xs="http://www.w3.org/2001/XMLSchema" xmlns:p="http://schemas.microsoft.com/office/2006/metadata/properties" xmlns:ns2="108ac9bb-0c72-42fd-a80d-eb969a212343" xmlns:ns3="9439af15-f2ed-48b6-b39d-afbe997ad9fb" targetNamespace="http://schemas.microsoft.com/office/2006/metadata/properties" ma:root="true" ma:fieldsID="296462e463639ba770cc3fe8e85ab43e" ns2:_="" ns3:_="">
    <xsd:import namespace="108ac9bb-0c72-42fd-a80d-eb969a212343"/>
    <xsd:import namespace="9439af15-f2ed-48b6-b39d-afbe997ad9f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8ac9bb-0c72-42fd-a80d-eb969a212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39af15-f2ed-48b6-b39d-afbe997ad9fb"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element name="TaxCatchAll" ma:index="21" nillable="true" ma:displayName="Taxonomy Catch All Column" ma:hidden="true" ma:list="{ca6b974f-846e-443f-985f-aebe4167a82f}" ma:internalName="TaxCatchAll" ma:showField="CatchAllData" ma:web="9439af15-f2ed-48b6-b39d-afbe997ad9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42D3B5-28C8-4A4D-8510-1BBAB4BAA46F}">
  <ds:schemaRefs>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108ac9bb-0c72-42fd-a80d-eb969a212343"/>
    <ds:schemaRef ds:uri="9439af15-f2ed-48b6-b39d-afbe997ad9fb"/>
    <ds:schemaRef ds:uri="http://purl.org/dc/elements/1.1/"/>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5605BBB7-EFB4-4C84-AEA9-647B48927A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8ac9bb-0c72-42fd-a80d-eb969a212343"/>
    <ds:schemaRef ds:uri="9439af15-f2ed-48b6-b39d-afbe997ad9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CC488A-5A1E-46F8-8A6C-639983C1B1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UiA - Lys</Template>
  <TotalTime>526</TotalTime>
  <Words>6071</Words>
  <Application>Microsoft Office PowerPoint</Application>
  <PresentationFormat>Widescreen</PresentationFormat>
  <Paragraphs>993</Paragraphs>
  <Slides>79</Slides>
  <Notes>36</Notes>
  <HiddenSlides>33</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79</vt:i4>
      </vt:variant>
    </vt:vector>
  </HeadingPairs>
  <TitlesOfParts>
    <vt:vector size="87" baseType="lpstr">
      <vt:lpstr>Adobe Caslon Pro Bold</vt:lpstr>
      <vt:lpstr>arial</vt:lpstr>
      <vt:lpstr>arial</vt:lpstr>
      <vt:lpstr>Calibri</vt:lpstr>
      <vt:lpstr>Champagne &amp; Limousines Thick</vt:lpstr>
      <vt:lpstr>Helvetica</vt:lpstr>
      <vt:lpstr>Verdana</vt:lpstr>
      <vt:lpstr>UiA - Lys</vt:lpstr>
      <vt:lpstr>PowerPoint-presentasjon</vt:lpstr>
      <vt:lpstr>BAKGRUNNSVARIABLER</vt:lpstr>
      <vt:lpstr>Alder</vt:lpstr>
      <vt:lpstr>Kjønn</vt:lpstr>
      <vt:lpstr>Studieby</vt:lpstr>
      <vt:lpstr>Grimstad - Hva studerer du?</vt:lpstr>
      <vt:lpstr>Kristiansand - Hva studerer du?</vt:lpstr>
      <vt:lpstr>Kristiansand - Hva studerer du?</vt:lpstr>
      <vt:lpstr>Kristiansand - Hva studerer du?</vt:lpstr>
      <vt:lpstr>Kristiansand - Hva studerer du?</vt:lpstr>
      <vt:lpstr>Hvilket fylke kommer du fra?</vt:lpstr>
      <vt:lpstr>OM STUDENTENE OG DERES SØKEMØNSTER</vt:lpstr>
      <vt:lpstr>Hva gjorde du sist år?</vt:lpstr>
      <vt:lpstr>Hvor studerte du? (annen høyere utdanning)</vt:lpstr>
      <vt:lpstr>Er dette ditt første år på UiA?</vt:lpstr>
      <vt:lpstr>Når ble du først kjent med UiA?</vt:lpstr>
      <vt:lpstr>Når bestemte du deg endelig for å studere ved Universitetet i Agder?</vt:lpstr>
      <vt:lpstr>Hva bestemte du deg for først; hva du skulle studere eller hvor du skulle studere?</vt:lpstr>
      <vt:lpstr>Ved søknadsfristen 15. april - hvilket valg hadde du Universitetet i Agder som?</vt:lpstr>
      <vt:lpstr>Hva var den viktigste grunnen til at du IKKE valgte UiA som førstevalg?</vt:lpstr>
      <vt:lpstr>Omprioriterte du ditt førstevalg etter søknadsfristen 15. april?</vt:lpstr>
      <vt:lpstr>Hvor viktig var følgende for ditt valg av studiested? (på en skala fra 0-100)</vt:lpstr>
      <vt:lpstr>I hvor stor grad opplever du at dine forventninger har blitt innfridd så langt? (på en skala fra 0-100)</vt:lpstr>
      <vt:lpstr>I hvor stor grad stemmer følgende utsagn for deg? (på en skala fra 0-100)</vt:lpstr>
      <vt:lpstr>Vil du anbefale…?</vt:lpstr>
      <vt:lpstr>Vil du anbefale din studieby til andre?</vt:lpstr>
      <vt:lpstr>Ser du for deg at du ønsker å bli i din studieby etter studiene?</vt:lpstr>
      <vt:lpstr>INFORMASJON, SOSIALE MEDIER  OG TILFREDSHET</vt:lpstr>
      <vt:lpstr>Brukte du KI-verktøy (som ChatGPT, Copilot e.l.) til noe av følgende i din søknadsprosess?</vt:lpstr>
      <vt:lpstr>Hvilken type KI-støtte på uia.no ville vært nyttig for deg som søker?</vt:lpstr>
      <vt:lpstr> Hvor fikk du informasjon om UiA før du begynte som student?</vt:lpstr>
      <vt:lpstr>Hvor viktig var informasjonen du fikk via følgende kanaler, for ditt valg av studiested? </vt:lpstr>
      <vt:lpstr>Hvor viktig var informasjonen for ditt valg av studiested? (på en skala fra 0-100)</vt:lpstr>
      <vt:lpstr>Hvilke informasjonskilder/områder mener du UiA bør prioritere i fremtiden?</vt:lpstr>
      <vt:lpstr>Hvilke sosiale medier mener du UiA bør prioritere?</vt:lpstr>
      <vt:lpstr>Kan du huske å ha sett sponsede innlegg/annonser fra UiA på Facebook, Instagram eller andre sosiale medier?</vt:lpstr>
      <vt:lpstr>Vennligst vurder påstandene om de sponsede innleggene/annonsene du har sett:</vt:lpstr>
      <vt:lpstr>Vennligst vurder påstandene om de sponsede innleggene/annonsene du har sett:</vt:lpstr>
      <vt:lpstr>Vennligst vurder påstandene om de sponsede innleggene/annonsene du har sett:</vt:lpstr>
      <vt:lpstr>Vennligst vurder påstandene om de sponsede innleggene/annonsene du har sett:</vt:lpstr>
      <vt:lpstr>Vennligst vurder påstandene om de sponsede innleggene/annonsene du har sett:</vt:lpstr>
      <vt:lpstr>Hvilke sosiale medier studentene følger UiA på</vt:lpstr>
      <vt:lpstr>I år fikk du en epost fra UiA i forbindelse med tilbud om studieplass 22. juli. Leste du denne?</vt:lpstr>
      <vt:lpstr>Hvorfor leste du ikke e-posten?</vt:lpstr>
      <vt:lpstr>Vennligst vurder påstandene om informasjonen du mottok:  Informasjonen var nyttig</vt:lpstr>
      <vt:lpstr>Vennligst vurder påstandene om informasjonen du mottok:  Informasjonen ga meg forsterket lyst til å studere ved UiA</vt:lpstr>
      <vt:lpstr>Vennligst vurder påstandene om informasjonen du mottok:  Informasjonen gjorde meg bedre rustet til å starte studiene</vt:lpstr>
      <vt:lpstr>Du fikk også epost 5. august med informasjon om blant annet studiestart etter at du takket ja til studieplass. Leste du denne?</vt:lpstr>
      <vt:lpstr>Hvorfor leste du ikke e-posten?</vt:lpstr>
      <vt:lpstr>Vennligst vurder påstandene om informasjonen du mottok:  Informasjonen var nyttig</vt:lpstr>
      <vt:lpstr>Vennligst vurder påstandene om informasjonen du mottok:  Informasjonen ga meg forsterket lyst til å studere ved UiA</vt:lpstr>
      <vt:lpstr>Vennligst vurder påstandene om informasjonen du mottok:  Informasjonen gjorde meg bedre rustet til å starte studiene</vt:lpstr>
      <vt:lpstr>Når ønsker du informasjon på sms og e-post fra UiA om hva som venter?</vt:lpstr>
      <vt:lpstr>KONTAKTEN MED UiA OG ARRANGEMENTSDELTAKELSE</vt:lpstr>
      <vt:lpstr>Hvilke tiltak / arrangementer deltok du på som ny student?</vt:lpstr>
      <vt:lpstr>Hvor tilfreds var du med fadderordningen i forhold til:</vt:lpstr>
      <vt:lpstr>Hvor kom du i kontakt med din faddergruppe?</vt:lpstr>
      <vt:lpstr>Når ble du kontaktet av fadderen din / når ville du ønsket å bli kontaktet av fadderen din?</vt:lpstr>
      <vt:lpstr>Når ville du ønsket å møte faddergruppa fysisk for første gang?</vt:lpstr>
      <vt:lpstr>Hvor tilfreds var du med de tiltakene / arrangementene du deltok på? (på en skala fra 0-100)</vt:lpstr>
      <vt:lpstr>Hva mener du er mest nyttig for nye studenter å delta på (faglig og sosialt) i studiestarten?</vt:lpstr>
      <vt:lpstr>Synes du det var enkelt å få oversikt over hva som skjedde i studiestarten?</vt:lpstr>
      <vt:lpstr>Hvilke informasjonskanaler benyttet du for å få med deg hva som skjedde i studiestarten?</vt:lpstr>
      <vt:lpstr>Har du meldt deg inn i en linjeforening/ studentforening eller en studentaktivitet?</vt:lpstr>
      <vt:lpstr>Hvilke(n) av følgende foreninger/aktiviteter har du meldt deg inn i?</vt:lpstr>
      <vt:lpstr>Hvilke(n) av følgende foreninger/aktiviteter har du meldt deg inn i?</vt:lpstr>
      <vt:lpstr>Hvilke(n) av følgende foreninger/aktiviteter har du meldt deg inn i?</vt:lpstr>
      <vt:lpstr>Hvilke(n) av følgende foreninger/aktiviteter har du meldt deg inn i?</vt:lpstr>
      <vt:lpstr>Når ble du kjent med foreningene (linjeforeninger, kor, idrett m.fl.) du kunne involvere deg i? </vt:lpstr>
      <vt:lpstr>Hvordan ble du kjent med foreningene du kunne involvere deg i?</vt:lpstr>
      <vt:lpstr>Opplevde du at alkohol var en sentral del av studiestarten/fadderukene?</vt:lpstr>
      <vt:lpstr>Har du opplevd negativt drikkepress i forbindelse med studiestart/fadderordningen?</vt:lpstr>
      <vt:lpstr>Ønsker du flere arrangementer uten alkohol/mulighet for å være med i en faddergruppe uten alkohol? </vt:lpstr>
      <vt:lpstr>Har du opplevd uønsket oppmerksomhet fra din fadder i forbindelse med studiestart/fadderordningen ?</vt:lpstr>
      <vt:lpstr>Gjorde holdningskampanjen mot seksuell trakassering deg mer bevisst på egne holdninger og handlinger?</vt:lpstr>
      <vt:lpstr>Mener du at kampanjen bør gjennomføres til neste år?</vt:lpstr>
      <vt:lpstr>I hvor stor grad stemmer følgende utsagn for deg?  (på en skala fra 0-100)</vt:lpstr>
      <vt:lpstr>Hvor viktig er følgende for en god studiestart? (på en skala fra 0-100)</vt:lpstr>
      <vt:lpstr>Generell tildfredshetsscore med UiA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Eikeland Fiskå</dc:creator>
  <cp:lastModifiedBy>Marianne Rimstad Nordvik</cp:lastModifiedBy>
  <cp:revision>11</cp:revision>
  <dcterms:created xsi:type="dcterms:W3CDTF">2025-04-22T12:45:36Z</dcterms:created>
  <dcterms:modified xsi:type="dcterms:W3CDTF">2026-02-05T09:47:56Z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5cf23d-70b0-4a80-9221-1d774ac27fb2_Enabled">
    <vt:lpwstr>true</vt:lpwstr>
  </property>
  <property fmtid="{D5CDD505-2E9C-101B-9397-08002B2CF9AE}" pid="3" name="MSIP_Label_695cf23d-70b0-4a80-9221-1d774ac27fb2_SetDate">
    <vt:lpwstr>2025-04-22T12:26:28Z</vt:lpwstr>
  </property>
  <property fmtid="{D5CDD505-2E9C-101B-9397-08002B2CF9AE}" pid="4" name="MSIP_Label_695cf23d-70b0-4a80-9221-1d774ac27fb2_Method">
    <vt:lpwstr>Standard</vt:lpwstr>
  </property>
  <property fmtid="{D5CDD505-2E9C-101B-9397-08002B2CF9AE}" pid="5" name="MSIP_Label_695cf23d-70b0-4a80-9221-1d774ac27fb2_Name">
    <vt:lpwstr>Document internal</vt:lpwstr>
  </property>
  <property fmtid="{D5CDD505-2E9C-101B-9397-08002B2CF9AE}" pid="6" name="MSIP_Label_695cf23d-70b0-4a80-9221-1d774ac27fb2_SiteId">
    <vt:lpwstr>8482881e-3699-4b3f-b135-cf4800bc1efb</vt:lpwstr>
  </property>
  <property fmtid="{D5CDD505-2E9C-101B-9397-08002B2CF9AE}" pid="7" name="MSIP_Label_695cf23d-70b0-4a80-9221-1d774ac27fb2_ActionId">
    <vt:lpwstr>69180b85-24fb-41f8-8a47-c4e2d106668d</vt:lpwstr>
  </property>
  <property fmtid="{D5CDD505-2E9C-101B-9397-08002B2CF9AE}" pid="8" name="MSIP_Label_695cf23d-70b0-4a80-9221-1d774ac27fb2_ContentBits">
    <vt:lpwstr>0</vt:lpwstr>
  </property>
  <property fmtid="{D5CDD505-2E9C-101B-9397-08002B2CF9AE}" pid="9" name="MSIP_Label_695cf23d-70b0-4a80-9221-1d774ac27fb2_Tag">
    <vt:lpwstr>50, 3, 0, 1</vt:lpwstr>
  </property>
  <property fmtid="{D5CDD505-2E9C-101B-9397-08002B2CF9AE}" pid="10" name="ContentTypeId">
    <vt:lpwstr>0x01010058D882788EC05F4C94D8B9CCA552DA87</vt:lpwstr>
  </property>
  <property fmtid="{D5CDD505-2E9C-101B-9397-08002B2CF9AE}" pid="11" name="MediaServiceImageTags">
    <vt:lpwstr/>
  </property>
</Properties>
</file>